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28&amp;app=2002&amp;size=f9999,10000&amp;q=a80&amp;n=0&amp;g=0n&amp;fmt=jpeg" ContentType="image/jpeg"/>
  <Default Extension="net&amp;app=2002&amp;size=f9999,10000&amp;q=a80&amp;n=0&amp;g=0n&amp;fmt=jpeg" ContentType="image/jpeg"/>
  <Default Extension="vml" ContentType="application/vnd.openxmlformats-officedocument.vmlDrawing"/>
  <Default Extension="GIF" ContentType="image/gif"/>
  <Default Extension="cn&amp;app=2002&amp;size=f9999,10000&amp;q=a80&amp;n=0&amp;g=0n&amp;fmt=jpeg" ContentType="image/jpeg"/>
  <Default Extension="jpg" ContentType="image/jpeg"/>
  <Default Extension="net"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6.xml" ContentType="application/vnd.openxmlformats-officedocument.presentationml.notesSlide+xml"/>
  <Override PartName="/ppt/tags/tag87.xml" ContentType="application/vnd.openxmlformats-officedocument.presentationml.tags+xml"/>
  <Override PartName="/ppt/notesSlides/notesSlide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8.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9.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600" r:id="rId3"/>
    <p:sldId id="595" r:id="rId4"/>
    <p:sldId id="535" r:id="rId5"/>
    <p:sldId id="538" r:id="rId6"/>
    <p:sldId id="603" r:id="rId7"/>
    <p:sldId id="604" r:id="rId8"/>
    <p:sldId id="601" r:id="rId9"/>
    <p:sldId id="599" r:id="rId10"/>
    <p:sldId id="602" r:id="rId11"/>
    <p:sldId id="606" r:id="rId12"/>
    <p:sldId id="605" r:id="rId13"/>
    <p:sldId id="615" r:id="rId14"/>
    <p:sldId id="712" r:id="rId15"/>
    <p:sldId id="713" r:id="rId16"/>
    <p:sldId id="616" r:id="rId17"/>
    <p:sldId id="623" r:id="rId18"/>
    <p:sldId id="621" r:id="rId19"/>
    <p:sldId id="622" r:id="rId20"/>
    <p:sldId id="624" r:id="rId21"/>
    <p:sldId id="627" r:id="rId22"/>
    <p:sldId id="638" r:id="rId23"/>
    <p:sldId id="639" r:id="rId24"/>
    <p:sldId id="640" r:id="rId25"/>
    <p:sldId id="643" r:id="rId26"/>
    <p:sldId id="656" r:id="rId27"/>
    <p:sldId id="641" r:id="rId28"/>
    <p:sldId id="657" r:id="rId29"/>
    <p:sldId id="661" r:id="rId30"/>
    <p:sldId id="659" r:id="rId31"/>
    <p:sldId id="645" r:id="rId32"/>
    <p:sldId id="662" r:id="rId33"/>
    <p:sldId id="660" r:id="rId34"/>
    <p:sldId id="644" r:id="rId35"/>
    <p:sldId id="665" r:id="rId36"/>
    <p:sldId id="689" r:id="rId37"/>
    <p:sldId id="693" r:id="rId38"/>
    <p:sldId id="714" r:id="rId39"/>
    <p:sldId id="744" r:id="rId40"/>
    <p:sldId id="666" r:id="rId41"/>
    <p:sldId id="667" r:id="rId42"/>
    <p:sldId id="690" r:id="rId43"/>
    <p:sldId id="668" r:id="rId44"/>
    <p:sldId id="669" r:id="rId45"/>
    <p:sldId id="670" r:id="rId46"/>
    <p:sldId id="671" r:id="rId47"/>
    <p:sldId id="672" r:id="rId48"/>
    <p:sldId id="673" r:id="rId49"/>
    <p:sldId id="742" r:id="rId50"/>
    <p:sldId id="705" r:id="rId51"/>
    <p:sldId id="709" r:id="rId52"/>
    <p:sldId id="675" r:id="rId53"/>
    <p:sldId id="676" r:id="rId54"/>
    <p:sldId id="679" r:id="rId55"/>
    <p:sldId id="677" r:id="rId56"/>
    <p:sldId id="706" r:id="rId57"/>
    <p:sldId id="708" r:id="rId58"/>
    <p:sldId id="745" r:id="rId59"/>
    <p:sldId id="680" r:id="rId60"/>
    <p:sldId id="710" r:id="rId61"/>
    <p:sldId id="711" r:id="rId62"/>
    <p:sldId id="723" r:id="rId63"/>
    <p:sldId id="722" r:id="rId64"/>
    <p:sldId id="707" r:id="rId65"/>
    <p:sldId id="728" r:id="rId66"/>
    <p:sldId id="664" r:id="rId67"/>
    <p:sldId id="727" r:id="rId68"/>
    <p:sldId id="726" r:id="rId69"/>
    <p:sldId id="735" r:id="rId70"/>
    <p:sldId id="743" r:id="rId71"/>
    <p:sldId id="729" r:id="rId72"/>
    <p:sldId id="736" r:id="rId73"/>
    <p:sldId id="731" r:id="rId74"/>
    <p:sldId id="746" r:id="rId75"/>
    <p:sldId id="739" r:id="rId76"/>
    <p:sldId id="748" r:id="rId77"/>
    <p:sldId id="749" r:id="rId78"/>
    <p:sldId id="751" r:id="rId79"/>
    <p:sldId id="750" r:id="rId80"/>
    <p:sldId id="740" r:id="rId81"/>
    <p:sldId id="752" r:id="rId82"/>
    <p:sldId id="753" r:id="rId83"/>
    <p:sldId id="741" r:id="rId84"/>
    <p:sldId id="725" r:id="rId85"/>
    <p:sldId id="738" r:id="rId86"/>
    <p:sldId id="737" r:id="rId87"/>
    <p:sldId id="593" r:id="rId88"/>
    <p:sldId id="530" r:id="rId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69" autoAdjust="0"/>
    <p:restoredTop sz="94660"/>
  </p:normalViewPr>
  <p:slideViewPr>
    <p:cSldViewPr snapToGrid="0">
      <p:cViewPr varScale="1">
        <p:scale>
          <a:sx n="87" d="100"/>
          <a:sy n="87" d="100"/>
        </p:scale>
        <p:origin x="204" y="66"/>
      </p:cViewPr>
      <p:guideLst/>
    </p:cSldViewPr>
  </p:slideViewPr>
  <p:notesTextViewPr>
    <p:cViewPr>
      <p:scale>
        <a:sx n="1" d="1"/>
        <a:sy n="1" d="1"/>
      </p:scale>
      <p:origin x="0" y="0"/>
    </p:cViewPr>
  </p:notesTextViewPr>
  <p:sorterViewPr>
    <p:cViewPr varScale="1">
      <p:scale>
        <a:sx n="1" d="1"/>
        <a:sy n="1" d="1"/>
      </p:scale>
      <p:origin x="0" y="-379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C56E2-B2D0-40A5-A46F-31834E394250}" type="datetimeFigureOut">
              <a:rPr lang="zh-CN" altLang="en-US" smtClean="0"/>
              <a:t>2021/3/19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F80B7-823A-413E-B4A6-F97883A7A4A5}" type="slidenum">
              <a:rPr lang="zh-CN" altLang="en-US" smtClean="0"/>
              <a:t>‹#›</a:t>
            </a:fld>
            <a:endParaRPr lang="zh-CN" altLang="en-US"/>
          </a:p>
        </p:txBody>
      </p:sp>
    </p:spTree>
    <p:extLst>
      <p:ext uri="{BB962C8B-B14F-4D97-AF65-F5344CB8AC3E}">
        <p14:creationId xmlns:p14="http://schemas.microsoft.com/office/powerpoint/2010/main" val="211310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slide" Target="../slides/slide63.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311279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F28D93E-219E-4C31-BBFC-4A21B95303DF}" type="slidenum">
              <a:rPr lang="en-US" altLang="zh-CN"/>
              <a:pPr/>
              <a:t>4</a:t>
            </a:fld>
            <a:endParaRPr lang="en-US" altLang="zh-CN"/>
          </a:p>
        </p:txBody>
      </p:sp>
      <p:sp>
        <p:nvSpPr>
          <p:cNvPr id="14338" name="幻灯片图像占位符 1"/>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14339" name="备注占位符 2"/>
          <p:cNvSpPr>
            <a:spLocks noGrp="1"/>
          </p:cNvSpPr>
          <p:nvPr>
            <p:ph type="body" idx="1"/>
          </p:nvPr>
        </p:nvSpPr>
        <p:spPr/>
        <p:txBody>
          <a:bodyPr/>
          <a:lstStyle/>
          <a:p>
            <a:pPr>
              <a:spcBef>
                <a:spcPct val="0"/>
              </a:spcBef>
            </a:pPr>
            <a:endParaRPr lang="zh-CN" altLang="zh-CN"/>
          </a:p>
        </p:txBody>
      </p:sp>
      <p:sp>
        <p:nvSpPr>
          <p:cNvPr id="36868"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5C81A2F-B504-4D16-8215-4A2CA7F0000F}" type="slidenum">
              <a:rPr lang="en-US" altLang="zh-CN" sz="1200">
                <a:latin typeface="Calibri" panose="020F0502020204030204" pitchFamily="34" charset="0"/>
              </a:rPr>
              <a:pPr algn="r"/>
              <a:t>4</a:t>
            </a:fld>
            <a:endParaRPr lang="en-US" altLang="zh-CN" sz="1200">
              <a:latin typeface="Calibri" panose="020F0502020204030204" pitchFamily="34" charset="0"/>
            </a:endParaRPr>
          </a:p>
        </p:txBody>
      </p:sp>
    </p:spTree>
    <p:extLst>
      <p:ext uri="{BB962C8B-B14F-4D97-AF65-F5344CB8AC3E}">
        <p14:creationId xmlns:p14="http://schemas.microsoft.com/office/powerpoint/2010/main" val="2149014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413073-9D19-43F7-9C2D-E05622E19096}" type="slidenum">
              <a:rPr lang="en-US" altLang="zh-CN"/>
              <a:pPr/>
              <a:t>8</a:t>
            </a:fld>
            <a:endParaRPr lang="en-US" altLang="zh-CN"/>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zh-CN" altLang="en-US"/>
              <a:t>注意疆的解释</a:t>
            </a:r>
          </a:p>
        </p:txBody>
      </p:sp>
    </p:spTree>
    <p:extLst>
      <p:ext uri="{BB962C8B-B14F-4D97-AF65-F5344CB8AC3E}">
        <p14:creationId xmlns:p14="http://schemas.microsoft.com/office/powerpoint/2010/main" val="165917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24861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注入湖内水量和流出水量都很大的湖</a:t>
            </a:r>
            <a:endParaRPr lang="zh-CN" altLang="en-US"/>
          </a:p>
        </p:txBody>
      </p:sp>
      <p:sp>
        <p:nvSpPr>
          <p:cNvPr id="4" name="灯片编号占位符 3"/>
          <p:cNvSpPr>
            <a:spLocks noGrp="1"/>
          </p:cNvSpPr>
          <p:nvPr>
            <p:ph type="sldNum" sz="quarter" idx="10"/>
          </p:nvPr>
        </p:nvSpPr>
        <p:spPr/>
        <p:txBody>
          <a:bodyPr/>
          <a:lstStyle/>
          <a:p>
            <a:fld id="{72CF80B7-823A-413E-B4A6-F97883A7A4A5}" type="slidenum">
              <a:rPr lang="zh-CN" altLang="en-US" smtClean="0"/>
              <a:t>28</a:t>
            </a:fld>
            <a:endParaRPr lang="zh-CN" altLang="en-US"/>
          </a:p>
        </p:txBody>
      </p:sp>
    </p:spTree>
    <p:extLst>
      <p:ext uri="{BB962C8B-B14F-4D97-AF65-F5344CB8AC3E}">
        <p14:creationId xmlns:p14="http://schemas.microsoft.com/office/powerpoint/2010/main" val="2188246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注入湖内水量和流出水量都很大的湖</a:t>
            </a:r>
            <a:endParaRPr lang="zh-CN" altLang="en-US" dirty="0"/>
          </a:p>
        </p:txBody>
      </p:sp>
      <p:sp>
        <p:nvSpPr>
          <p:cNvPr id="4" name="灯片编号占位符 3"/>
          <p:cNvSpPr>
            <a:spLocks noGrp="1"/>
          </p:cNvSpPr>
          <p:nvPr>
            <p:ph type="sldNum" sz="quarter" idx="10"/>
          </p:nvPr>
        </p:nvSpPr>
        <p:spPr/>
        <p:txBody>
          <a:bodyPr/>
          <a:lstStyle/>
          <a:p>
            <a:fld id="{72CF80B7-823A-413E-B4A6-F97883A7A4A5}" type="slidenum">
              <a:rPr lang="zh-CN" altLang="en-US" smtClean="0"/>
              <a:t>31</a:t>
            </a:fld>
            <a:endParaRPr lang="zh-CN" altLang="en-US"/>
          </a:p>
        </p:txBody>
      </p:sp>
    </p:spTree>
    <p:extLst>
      <p:ext uri="{BB962C8B-B14F-4D97-AF65-F5344CB8AC3E}">
        <p14:creationId xmlns:p14="http://schemas.microsoft.com/office/powerpoint/2010/main" val="2118843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注入湖内水量和流出水量都很大的湖</a:t>
            </a:r>
            <a:endParaRPr lang="zh-CN" altLang="en-US" dirty="0"/>
          </a:p>
        </p:txBody>
      </p:sp>
      <p:sp>
        <p:nvSpPr>
          <p:cNvPr id="4" name="灯片编号占位符 3"/>
          <p:cNvSpPr>
            <a:spLocks noGrp="1"/>
          </p:cNvSpPr>
          <p:nvPr>
            <p:ph type="sldNum" sz="quarter" idx="10"/>
          </p:nvPr>
        </p:nvSpPr>
        <p:spPr/>
        <p:txBody>
          <a:bodyPr/>
          <a:lstStyle/>
          <a:p>
            <a:fld id="{72CF80B7-823A-413E-B4A6-F97883A7A4A5}" type="slidenum">
              <a:rPr lang="zh-CN" altLang="en-US" smtClean="0"/>
              <a:t>32</a:t>
            </a:fld>
            <a:endParaRPr lang="zh-CN" altLang="en-US"/>
          </a:p>
        </p:txBody>
      </p:sp>
    </p:spTree>
    <p:extLst>
      <p:ext uri="{BB962C8B-B14F-4D97-AF65-F5344CB8AC3E}">
        <p14:creationId xmlns:p14="http://schemas.microsoft.com/office/powerpoint/2010/main" val="3774043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郭勒的蒙语意为河流</a:t>
            </a:r>
            <a:endParaRPr lang="zh-CN" altLang="en-US" dirty="0"/>
          </a:p>
        </p:txBody>
      </p:sp>
      <p:sp>
        <p:nvSpPr>
          <p:cNvPr id="4" name="灯片编号占位符 3"/>
          <p:cNvSpPr>
            <a:spLocks noGrp="1"/>
          </p:cNvSpPr>
          <p:nvPr>
            <p:ph type="sldNum" sz="quarter" idx="10"/>
          </p:nvPr>
        </p:nvSpPr>
        <p:spPr/>
        <p:txBody>
          <a:bodyPr/>
          <a:lstStyle/>
          <a:p>
            <a:fld id="{72CF80B7-823A-413E-B4A6-F97883A7A4A5}" type="slidenum">
              <a:rPr lang="zh-CN" altLang="en-US" smtClean="0"/>
              <a:t>62</a:t>
            </a:fld>
            <a:endParaRPr lang="zh-CN" altLang="en-US"/>
          </a:p>
        </p:txBody>
      </p:sp>
    </p:spTree>
    <p:extLst>
      <p:ext uri="{BB962C8B-B14F-4D97-AF65-F5344CB8AC3E}">
        <p14:creationId xmlns:p14="http://schemas.microsoft.com/office/powerpoint/2010/main" val="118094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ChangeArrowheads="1" noTextEdit="1"/>
          </p:cNvSpPr>
          <p:nvPr>
            <p:ph type="sldImg"/>
            <p:custDataLst>
              <p:tags r:id="rId1"/>
            </p:custDataLst>
          </p:nvPr>
        </p:nvSpPr>
        <p:spPr bwMode="auto">
          <a:noFill/>
          <a:ln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p:cNvSpPr>
            <a:spLocks noGrp="1" noChangeArrowheads="1"/>
          </p:cNvSpPr>
          <p:nvPr>
            <p:ph type="body" idx="1"/>
            <p:custDataLst>
              <p:tags r:id="rId2"/>
            </p:custDataLst>
          </p:nvPr>
        </p:nvSpPr>
        <p:spPr>
          <a:ln/>
          <a:extLst>
            <a:ext uri="{91240B29-F687-4F45-9708-019B960494DF}">
              <a14:hiddenLine xmlns:a14="http://schemas.microsoft.com/office/drawing/2010/main" w="9525" algn="ctr">
                <a:solidFill>
                  <a:srgbClr val="000000"/>
                </a:solidFill>
                <a:round/>
                <a:headEnd/>
                <a:tailEnd/>
              </a14:hiddenLine>
            </a:ext>
          </a:extLst>
        </p:spPr>
        <p:txBody>
          <a:bodyPr/>
          <a:lstStyle/>
          <a:p>
            <a:pPr defTabSz="914400"/>
            <a:endParaRPr lang="zh-CN" altLang="en-US">
              <a:latin typeface="等线"/>
              <a:cs typeface="等线"/>
            </a:endParaRPr>
          </a:p>
        </p:txBody>
      </p:sp>
      <p:sp>
        <p:nvSpPr>
          <p:cNvPr id="124932" name="灯片编号占位符 3"/>
          <p:cNvSpPr>
            <a:spLocks noGrp="1" noChangeArrowheads="1"/>
          </p:cNvSpPr>
          <p:nvPr>
            <p:ph type="sldNum" sz="quarter" idx="4"/>
            <p:custDataLst>
              <p:tags r:id="rId3"/>
            </p:custDataLst>
          </p:nvPr>
        </p:nvSpPr>
        <p:spPr>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9pPr>
          </a:lstStyle>
          <a:p>
            <a:pPr eaLnBrk="1" hangingPunct="1"/>
            <a:fld id="{CC95D618-4772-48DF-8757-835392D1AC97}" type="slidenum">
              <a:rPr lang="zh-CN" altLang="en-US"/>
              <a:pPr eaLnBrk="1" hangingPunct="1"/>
              <a:t>63</a:t>
            </a:fld>
            <a:endParaRPr lang="zh-CN" altLang="en-US"/>
          </a:p>
        </p:txBody>
      </p:sp>
    </p:spTree>
    <p:extLst>
      <p:ext uri="{BB962C8B-B14F-4D97-AF65-F5344CB8AC3E}">
        <p14:creationId xmlns:p14="http://schemas.microsoft.com/office/powerpoint/2010/main" val="4260911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B1BC57D-D372-48F6-9CEB-A43DD7B8D257}" type="datetimeFigureOut">
              <a:rPr lang="zh-CN" altLang="en-US" smtClean="0"/>
              <a:t>2021/3/19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261920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1BC57D-D372-48F6-9CEB-A43DD7B8D257}" type="datetimeFigureOut">
              <a:rPr lang="zh-CN" altLang="en-US" smtClean="0"/>
              <a:t>2021/3/19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1173973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1BC57D-D372-48F6-9CEB-A43DD7B8D257}" type="datetimeFigureOut">
              <a:rPr lang="zh-CN" altLang="en-US" smtClean="0"/>
              <a:t>2021/3/19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2220712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600201"/>
            <a:ext cx="5384800" cy="4525963"/>
          </a:xfrm>
        </p:spPr>
        <p:txBody>
          <a:bodyPr/>
          <a:lstStyle/>
          <a:p>
            <a:endParaRPr lang="zh-CN" altLang="en-US"/>
          </a:p>
        </p:txBody>
      </p:sp>
      <p:sp>
        <p:nvSpPr>
          <p:cNvPr id="5" name="日期占位符 4"/>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fld id="{96791292-4A5A-4C15-B32B-2ECC7E7ABADA}" type="slidenum">
              <a:rPr lang="en-US" altLang="zh-CN"/>
              <a:pPr/>
              <a:t>‹#›</a:t>
            </a:fld>
            <a:endParaRPr lang="en-US" altLang="zh-CN"/>
          </a:p>
        </p:txBody>
      </p:sp>
    </p:spTree>
    <p:extLst>
      <p:ext uri="{BB962C8B-B14F-4D97-AF65-F5344CB8AC3E}">
        <p14:creationId xmlns:p14="http://schemas.microsoft.com/office/powerpoint/2010/main" val="400371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1BC57D-D372-48F6-9CEB-A43DD7B8D257}" type="datetimeFigureOut">
              <a:rPr lang="zh-CN" altLang="en-US" smtClean="0"/>
              <a:t>2021/3/19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3126631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B1BC57D-D372-48F6-9CEB-A43DD7B8D257}" type="datetimeFigureOut">
              <a:rPr lang="zh-CN" altLang="en-US" smtClean="0"/>
              <a:t>2021/3/19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2364521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B1BC57D-D372-48F6-9CEB-A43DD7B8D257}" type="datetimeFigureOut">
              <a:rPr lang="zh-CN" altLang="en-US" smtClean="0"/>
              <a:t>2021/3/19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325045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B1BC57D-D372-48F6-9CEB-A43DD7B8D257}" type="datetimeFigureOut">
              <a:rPr lang="zh-CN" altLang="en-US" smtClean="0"/>
              <a:t>2021/3/19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4294001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B1BC57D-D372-48F6-9CEB-A43DD7B8D257}" type="datetimeFigureOut">
              <a:rPr lang="zh-CN" altLang="en-US" smtClean="0"/>
              <a:t>2021/3/19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1937947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1BC57D-D372-48F6-9CEB-A43DD7B8D257}" type="datetimeFigureOut">
              <a:rPr lang="zh-CN" altLang="en-US" smtClean="0"/>
              <a:t>2021/3/19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97050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B1BC57D-D372-48F6-9CEB-A43DD7B8D257}" type="datetimeFigureOut">
              <a:rPr lang="zh-CN" altLang="en-US" smtClean="0"/>
              <a:t>2021/3/19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60605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B1BC57D-D372-48F6-9CEB-A43DD7B8D257}" type="datetimeFigureOut">
              <a:rPr lang="zh-CN" altLang="en-US" smtClean="0"/>
              <a:t>2021/3/19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248930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1BC57D-D372-48F6-9CEB-A43DD7B8D257}" type="datetimeFigureOut">
              <a:rPr lang="zh-CN" altLang="en-US" smtClean="0"/>
              <a:t>2021/3/19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88E92-8B9E-4EB0-A6AE-2FFA9EB2FB38}" type="slidenum">
              <a:rPr lang="zh-CN" altLang="en-US" smtClean="0"/>
              <a:t>‹#›</a:t>
            </a:fld>
            <a:endParaRPr lang="zh-CN" altLang="en-US"/>
          </a:p>
        </p:txBody>
      </p:sp>
    </p:spTree>
    <p:extLst>
      <p:ext uri="{BB962C8B-B14F-4D97-AF65-F5344CB8AC3E}">
        <p14:creationId xmlns:p14="http://schemas.microsoft.com/office/powerpoint/2010/main" val="2896029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39.xml"/><Relationship Id="rId7"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11.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7.cn&amp;app=2002&amp;size=f9999,10000&amp;q=a80&amp;n=0&amp;g=0n&amp;fmt=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6.28&amp;app=2002&amp;size=f9999,10000&amp;q=a80&amp;n=0&amp;g=0n&amp;fmt=jpeg"/><Relationship Id="rId5" Type="http://schemas.openxmlformats.org/officeDocument/2006/relationships/slideLayout" Target="../slideLayouts/slideLayout7.xml"/><Relationship Id="rId4" Type="http://schemas.openxmlformats.org/officeDocument/2006/relationships/tags" Target="../tags/tag46.xml"/></Relationships>
</file>

<file path=ppt/slides/_rels/slide12.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8.jpeg"/><Relationship Id="rId5" Type="http://schemas.openxmlformats.org/officeDocument/2006/relationships/slideLayout" Target="../slideLayouts/slideLayout7.xml"/><Relationship Id="rId4" Type="http://schemas.openxmlformats.org/officeDocument/2006/relationships/tags" Target="../tags/tag50.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xml"/><Relationship Id="rId7" Type="http://schemas.openxmlformats.org/officeDocument/2006/relationships/image" Target="../media/image2.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33.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32.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slideLayout" Target="../slideLayouts/slideLayout7.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s/_rels/slide22.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35.jpe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34.jpe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slideLayout" Target="../slideLayouts/slideLayout7.xml"/><Relationship Id="rId5" Type="http://schemas.openxmlformats.org/officeDocument/2006/relationships/tags" Target="../tags/tag65.xml"/><Relationship Id="rId15" Type="http://schemas.openxmlformats.org/officeDocument/2006/relationships/image" Target="../media/image37.jpeg"/><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39.jpeg"/><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tags" Target="../tags/tag74.xml"/><Relationship Id="rId7" Type="http://schemas.openxmlformats.org/officeDocument/2006/relationships/oleObject" Target="../embeddings/oleObject3.bin"/><Relationship Id="rId2" Type="http://schemas.openxmlformats.org/officeDocument/2006/relationships/tags" Target="../tags/tag73.xml"/><Relationship Id="rId1" Type="http://schemas.openxmlformats.org/officeDocument/2006/relationships/vmlDrawing" Target="../drawings/vmlDrawing3.v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44.jpe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46.cn&amp;app=2002&amp;size=f9999,10000&amp;q=a80&amp;n=0&amp;g=0n&amp;fmt=jpe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45.png"/><Relationship Id="rId5" Type="http://schemas.openxmlformats.org/officeDocument/2006/relationships/slideLayout" Target="../slideLayouts/slideLayout7.xml"/><Relationship Id="rId4" Type="http://schemas.openxmlformats.org/officeDocument/2006/relationships/tags" Target="../tags/tag80.xml"/></Relationships>
</file>

<file path=ppt/slides/_rels/slide27.xml.rels><?xml version="1.0" encoding="UTF-8" standalone="yes"?>
<Relationships xmlns="http://schemas.openxmlformats.org/package/2006/relationships"><Relationship Id="rId3" Type="http://schemas.openxmlformats.org/officeDocument/2006/relationships/image" Target="../media/image46.cn&amp;app=2002&amp;size=f9999,10000&amp;q=a80&amp;n=0&amp;g=0n&amp;fmt=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83.xml"/><Relationship Id="rId7" Type="http://schemas.openxmlformats.org/officeDocument/2006/relationships/image" Target="../media/image49.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7.xml"/><Relationship Id="rId5" Type="http://schemas.openxmlformats.org/officeDocument/2006/relationships/tags" Target="../tags/tag85.xml"/><Relationship Id="rId4" Type="http://schemas.openxmlformats.org/officeDocument/2006/relationships/tags" Target="../tags/tag84.xml"/></Relationships>
</file>

<file path=ppt/slides/_rels/slide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image" Target="../media/image5.jpe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4.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slideLayout" Target="../slideLayouts/slideLayout7.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3.png"/><Relationship Id="rId2" Type="http://schemas.openxmlformats.org/officeDocument/2006/relationships/tags" Target="../tags/tag86.xml"/><Relationship Id="rId1" Type="http://schemas.openxmlformats.org/officeDocument/2006/relationships/vmlDrawing" Target="../drawings/vmlDrawing4.vml"/><Relationship Id="rId6" Type="http://schemas.openxmlformats.org/officeDocument/2006/relationships/image" Target="../media/image51.wmf"/><Relationship Id="rId5" Type="http://schemas.openxmlformats.org/officeDocument/2006/relationships/oleObject" Target="../embeddings/oleObject4.bin"/><Relationship Id="rId4" Type="http://schemas.openxmlformats.org/officeDocument/2006/relationships/image" Target="../media/image52.GIF"/></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87.xml"/><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90.xml"/><Relationship Id="rId7" Type="http://schemas.openxmlformats.org/officeDocument/2006/relationships/image" Target="../media/image8.png"/><Relationship Id="rId12" Type="http://schemas.openxmlformats.org/officeDocument/2006/relationships/image" Target="../media/image57.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slideLayout" Target="../slideLayouts/slideLayout7.xml"/><Relationship Id="rId11" Type="http://schemas.openxmlformats.org/officeDocument/2006/relationships/image" Target="../media/image53.png"/><Relationship Id="rId5" Type="http://schemas.openxmlformats.org/officeDocument/2006/relationships/tags" Target="../tags/tag92.xml"/><Relationship Id="rId10" Type="http://schemas.openxmlformats.org/officeDocument/2006/relationships/image" Target="file:///C:\Users\1V994W2\PycharmProjects\PPT_Background_Generation/pic_temp/1_pic_quater_right_down.png" TargetMode="External"/><Relationship Id="rId4" Type="http://schemas.openxmlformats.org/officeDocument/2006/relationships/tags" Target="../tags/tag91.xml"/><Relationship Id="rId9"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40.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63.jpe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62.png"/><Relationship Id="rId5" Type="http://schemas.openxmlformats.org/officeDocument/2006/relationships/tags" Target="../tags/tag97.xml"/><Relationship Id="rId10" Type="http://schemas.openxmlformats.org/officeDocument/2006/relationships/image" Target="../media/image61.jpeg"/><Relationship Id="rId4" Type="http://schemas.openxmlformats.org/officeDocument/2006/relationships/tags" Target="../tags/tag96.xml"/><Relationship Id="rId9"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69.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68.png"/><Relationship Id="rId5" Type="http://schemas.openxmlformats.org/officeDocument/2006/relationships/slideLayout" Target="../slideLayouts/slideLayout2.xml"/><Relationship Id="rId4" Type="http://schemas.openxmlformats.org/officeDocument/2006/relationships/tags" Target="../tags/tag104.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4.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oleObject" Target="../embeddings/oleObject6.bin"/><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80.jpeg"/><Relationship Id="rId17" Type="http://schemas.openxmlformats.org/officeDocument/2006/relationships/image" Target="../media/image81.jpeg"/><Relationship Id="rId2" Type="http://schemas.openxmlformats.org/officeDocument/2006/relationships/tags" Target="../tags/tag105.xml"/><Relationship Id="rId16" Type="http://schemas.openxmlformats.org/officeDocument/2006/relationships/image" Target="../media/image78.wmf"/><Relationship Id="rId1" Type="http://schemas.openxmlformats.org/officeDocument/2006/relationships/vmlDrawing" Target="../drawings/vmlDrawing6.vml"/><Relationship Id="rId6" Type="http://schemas.openxmlformats.org/officeDocument/2006/relationships/tags" Target="../tags/tag109.xml"/><Relationship Id="rId11" Type="http://schemas.openxmlformats.org/officeDocument/2006/relationships/image" Target="../media/image79.jpeg"/><Relationship Id="rId5" Type="http://schemas.openxmlformats.org/officeDocument/2006/relationships/tags" Target="../tags/tag108.xml"/><Relationship Id="rId15" Type="http://schemas.openxmlformats.org/officeDocument/2006/relationships/oleObject" Target="../embeddings/oleObject7.bin"/><Relationship Id="rId10" Type="http://schemas.openxmlformats.org/officeDocument/2006/relationships/slideLayout" Target="../slideLayouts/slideLayout7.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image" Target="../media/image77.wmf"/></Relationships>
</file>

<file path=ppt/slides/_rels/slide41.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tags" Target="../tags/tag115.xml"/><Relationship Id="rId7" Type="http://schemas.openxmlformats.org/officeDocument/2006/relationships/image" Target="../media/image82.jpe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2.xml"/><Relationship Id="rId5" Type="http://schemas.openxmlformats.org/officeDocument/2006/relationships/tags" Target="../tags/tag117.xml"/><Relationship Id="rId4" Type="http://schemas.openxmlformats.org/officeDocument/2006/relationships/tags" Target="../tags/tag116.xml"/><Relationship Id="rId9" Type="http://schemas.openxmlformats.org/officeDocument/2006/relationships/image" Target="../media/image84.jpeg"/></Relationships>
</file>

<file path=ppt/slides/_rels/slide4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5" Type="http://schemas.openxmlformats.org/officeDocument/2006/relationships/image" Target="../media/image88.jpeg"/><Relationship Id="rId4" Type="http://schemas.openxmlformats.org/officeDocument/2006/relationships/image" Target="../media/image87.jpeg"/></Relationships>
</file>

<file path=ppt/slides/_rels/slide4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2.xml"/><Relationship Id="rId1" Type="http://schemas.openxmlformats.org/officeDocument/2006/relationships/tags" Target="../tags/tag118.xml"/><Relationship Id="rId5" Type="http://schemas.openxmlformats.org/officeDocument/2006/relationships/image" Target="../media/image90.jpeg"/><Relationship Id="rId4" Type="http://schemas.openxmlformats.org/officeDocument/2006/relationships/image" Target="../media/image81.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image" Target="../media/image91.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image" Target="../media/image92.jpeg"/></Relationships>
</file>

<file path=ppt/slides/_rels/slide46.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image" Target="../media/image93.jpeg"/><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slideLayout" Target="../slideLayouts/slideLayout7.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0" Type="http://schemas.openxmlformats.org/officeDocument/2006/relationships/tags" Target="../tags/tag132.xml"/><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image" Target="../media/image94.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image" Target="../media/image96.jpeg"/><Relationship Id="rId4" Type="http://schemas.openxmlformats.org/officeDocument/2006/relationships/image" Target="../media/image95.jpeg"/></Relationships>
</file>

<file path=ppt/slides/_rels/slide48.xml.rels><?xml version="1.0" encoding="UTF-8" standalone="yes"?>
<Relationships xmlns="http://schemas.openxmlformats.org/package/2006/relationships"><Relationship Id="rId3" Type="http://schemas.openxmlformats.org/officeDocument/2006/relationships/tags" Target="../tags/tag138.xml"/><Relationship Id="rId7" Type="http://schemas.openxmlformats.org/officeDocument/2006/relationships/image" Target="../media/image98.jpe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97.jpeg"/><Relationship Id="rId5" Type="http://schemas.openxmlformats.org/officeDocument/2006/relationships/slideLayout" Target="../slideLayouts/slideLayout7.xml"/><Relationship Id="rId4" Type="http://schemas.openxmlformats.org/officeDocument/2006/relationships/tags" Target="../tags/tag139.xml"/></Relationships>
</file>

<file path=ppt/slides/_rels/slide4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Layout" Target="../slideLayouts/slideLayout7.xml"/><Relationship Id="rId1" Type="http://schemas.openxmlformats.org/officeDocument/2006/relationships/tags" Target="../tags/tag140.xml"/></Relationships>
</file>

<file path=ppt/slides/_rels/slide5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tags" Target="../tags/tag143.xml"/><Relationship Id="rId7" Type="http://schemas.openxmlformats.org/officeDocument/2006/relationships/image" Target="../media/image103.jpe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102.png"/><Relationship Id="rId5" Type="http://schemas.openxmlformats.org/officeDocument/2006/relationships/slideLayout" Target="../slideLayouts/slideLayout7.xml"/><Relationship Id="rId4" Type="http://schemas.openxmlformats.org/officeDocument/2006/relationships/tags" Target="../tags/tag14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07.jpeg"/><Relationship Id="rId5" Type="http://schemas.openxmlformats.org/officeDocument/2006/relationships/image" Target="../media/image106.jpg"/><Relationship Id="rId4" Type="http://schemas.openxmlformats.org/officeDocument/2006/relationships/image" Target="../media/image105.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10.jpg"/><Relationship Id="rId5" Type="http://schemas.openxmlformats.org/officeDocument/2006/relationships/image" Target="../media/image109.jpeg"/><Relationship Id="rId4" Type="http://schemas.openxmlformats.org/officeDocument/2006/relationships/image" Target="../media/image108.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13.jpeg"/><Relationship Id="rId5" Type="http://schemas.openxmlformats.org/officeDocument/2006/relationships/image" Target="../media/image112.net"/><Relationship Id="rId4" Type="http://schemas.openxmlformats.org/officeDocument/2006/relationships/image" Target="../media/image111.jpg"/></Relationships>
</file>

<file path=ppt/slides/_rels/slide56.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19.jpeg"/><Relationship Id="rId2" Type="http://schemas.openxmlformats.org/officeDocument/2006/relationships/image" Target="../media/image114.jpeg"/><Relationship Id="rId1" Type="http://schemas.openxmlformats.org/officeDocument/2006/relationships/slideLayout" Target="../slideLayouts/slideLayout7.xml"/><Relationship Id="rId6" Type="http://schemas.openxmlformats.org/officeDocument/2006/relationships/image" Target="../media/image118.jpg"/><Relationship Id="rId5" Type="http://schemas.openxmlformats.org/officeDocument/2006/relationships/image" Target="../media/image117.jpeg"/><Relationship Id="rId4" Type="http://schemas.openxmlformats.org/officeDocument/2006/relationships/image" Target="../media/image116.jpeg"/></Relationships>
</file>

<file path=ppt/slides/_rels/slide5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7.xml"/><Relationship Id="rId5" Type="http://schemas.openxmlformats.org/officeDocument/2006/relationships/image" Target="../media/image123.jpg"/><Relationship Id="rId4" Type="http://schemas.openxmlformats.org/officeDocument/2006/relationships/image" Target="../media/image122.jpeg"/></Relationships>
</file>

<file path=ppt/slides/_rels/slide5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125.jpeg"/><Relationship Id="rId4" Type="http://schemas.openxmlformats.org/officeDocument/2006/relationships/image" Target="../media/image117.jpeg"/></Relationships>
</file>

<file path=ppt/slides/_rels/slide6.xml.rels><?xml version="1.0" encoding="UTF-8" standalone="yes"?>
<Relationships xmlns="http://schemas.openxmlformats.org/package/2006/relationships"><Relationship Id="rId8"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1.xml"/><Relationship Id="rId7" Type="http://schemas.openxmlformats.org/officeDocument/2006/relationships/image" Target="../media/image8.png"/><Relationship Id="rId12" Type="http://schemas.openxmlformats.org/officeDocument/2006/relationships/image" Target="../media/image7.wmf"/><Relationship Id="rId2" Type="http://schemas.openxmlformats.org/officeDocument/2006/relationships/tags" Target="../tags/tag30.xml"/><Relationship Id="rId1" Type="http://schemas.openxmlformats.org/officeDocument/2006/relationships/vmlDrawing" Target="../drawings/vmlDrawing1.vml"/><Relationship Id="rId6" Type="http://schemas.openxmlformats.org/officeDocument/2006/relationships/slideLayout" Target="../slideLayouts/slideLayout7.xml"/><Relationship Id="rId11" Type="http://schemas.openxmlformats.org/officeDocument/2006/relationships/oleObject" Target="../embeddings/oleObject1.bin"/><Relationship Id="rId5" Type="http://schemas.openxmlformats.org/officeDocument/2006/relationships/tags" Target="../tags/tag33.xml"/><Relationship Id="rId10" Type="http://schemas.openxmlformats.org/officeDocument/2006/relationships/image" Target="file:///C:\Users\1V994W2\PycharmProjects\PPT_Background_Generation/pic_temp/1_pic_quater_right_down.png" TargetMode="External"/><Relationship Id="rId4" Type="http://schemas.openxmlformats.org/officeDocument/2006/relationships/tags" Target="../tags/tag32.xml"/><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image" Target="../media/image126.jpeg"/></Relationships>
</file>

<file path=ppt/slides/_rels/slide6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157.xml"/><Relationship Id="rId7" Type="http://schemas.openxmlformats.org/officeDocument/2006/relationships/image" Target="../media/image127.jpe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slideLayout" Target="../slideLayouts/slideLayout7.xml"/><Relationship Id="rId5" Type="http://schemas.openxmlformats.org/officeDocument/2006/relationships/tags" Target="../tags/tag159.xml"/><Relationship Id="rId10" Type="http://schemas.openxmlformats.org/officeDocument/2006/relationships/image" Target="../media/image130.jpeg"/><Relationship Id="rId4" Type="http://schemas.openxmlformats.org/officeDocument/2006/relationships/tags" Target="../tags/tag158.xml"/><Relationship Id="rId9" Type="http://schemas.openxmlformats.org/officeDocument/2006/relationships/image" Target="../media/image129.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60.xml"/><Relationship Id="rId4" Type="http://schemas.openxmlformats.org/officeDocument/2006/relationships/image" Target="../media/image131.png"/></Relationships>
</file>

<file path=ppt/slides/_rels/slide63.xml.rels><?xml version="1.0" encoding="UTF-8" standalone="yes"?>
<Relationships xmlns="http://schemas.openxmlformats.org/package/2006/relationships"><Relationship Id="rId8" Type="http://schemas.openxmlformats.org/officeDocument/2006/relationships/tags" Target="../tags/tag168.xml"/><Relationship Id="rId3" Type="http://schemas.openxmlformats.org/officeDocument/2006/relationships/tags" Target="../tags/tag163.xml"/><Relationship Id="rId7" Type="http://schemas.openxmlformats.org/officeDocument/2006/relationships/tags" Target="../tags/tag167.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media/image131.png"/><Relationship Id="rId5" Type="http://schemas.openxmlformats.org/officeDocument/2006/relationships/tags" Target="../tags/tag165.xml"/><Relationship Id="rId10" Type="http://schemas.openxmlformats.org/officeDocument/2006/relationships/notesSlide" Target="../notesSlides/notesSlide9.xml"/><Relationship Id="rId4" Type="http://schemas.openxmlformats.org/officeDocument/2006/relationships/tags" Target="../tags/tag164.xml"/><Relationship Id="rId9"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jpeg"/></Relationships>
</file>

<file path=ppt/slides/_rels/slide6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slideLayout" Target="../slideLayouts/slideLayout7.xml"/><Relationship Id="rId1" Type="http://schemas.openxmlformats.org/officeDocument/2006/relationships/tags" Target="../tags/tag172.xml"/><Relationship Id="rId4" Type="http://schemas.openxmlformats.org/officeDocument/2006/relationships/image" Target="../media/image137.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image" Target="../media/image139.jpeg"/><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image" Target="../media/image138.jpe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slideLayout" Target="../slideLayouts/slideLayout7.xml"/><Relationship Id="rId5" Type="http://schemas.openxmlformats.org/officeDocument/2006/relationships/tags" Target="../tags/tag177.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5.xml"/><Relationship Id="rId7" Type="http://schemas.openxmlformats.org/officeDocument/2006/relationships/image" Target="../media/image10.wmf"/><Relationship Id="rId2" Type="http://schemas.openxmlformats.org/officeDocument/2006/relationships/tags" Target="../tags/tag3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7.xml"/><Relationship Id="rId4" Type="http://schemas.openxmlformats.org/officeDocument/2006/relationships/tags" Target="../tags/tag36.xml"/><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7.xml"/><Relationship Id="rId4" Type="http://schemas.openxmlformats.org/officeDocument/2006/relationships/image" Target="../media/image148.jpeg"/></Relationships>
</file>

<file path=ppt/slides/_rels/slide76.xml.rels><?xml version="1.0" encoding="UTF-8" standalone="yes"?>
<Relationships xmlns="http://schemas.openxmlformats.org/package/2006/relationships"><Relationship Id="rId3" Type="http://schemas.openxmlformats.org/officeDocument/2006/relationships/image" Target="../media/image150.net&amp;app=2002&amp;size=f9999,10000&amp;q=a80&amp;n=0&amp;g=0n&amp;fmt=jpeg"/><Relationship Id="rId2" Type="http://schemas.openxmlformats.org/officeDocument/2006/relationships/image" Target="../media/image149.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12.xml"/><Relationship Id="rId5" Type="http://schemas.openxmlformats.org/officeDocument/2006/relationships/image" Target="../media/image154.jpeg"/><Relationship Id="rId4" Type="http://schemas.openxmlformats.org/officeDocument/2006/relationships/image" Target="../media/image15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jpg"/></Relationships>
</file>

<file path=ppt/slides/_rels/slide8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845" y="79375"/>
            <a:ext cx="2214880" cy="706755"/>
          </a:xfrm>
          <a:prstGeom prst="rect">
            <a:avLst/>
          </a:prstGeom>
          <a:solidFill>
            <a:schemeClr val="tx1">
              <a:lumMod val="50000"/>
              <a:lumOff val="50000"/>
            </a:schemeClr>
          </a:solidFill>
        </p:spPr>
        <p:txBody>
          <a:bodyPr wrap="none" rtlCol="0">
            <a:spAutoFit/>
          </a:bodyPr>
          <a:lstStyle/>
          <a:p>
            <a:pPr algn="l"/>
            <a:r>
              <a:rPr lang="zh-CN" altLang="en-US" sz="4000" b="1">
                <a:solidFill>
                  <a:schemeClr val="bg1"/>
                </a:solidFill>
                <a:latin typeface="微软雅黑" panose="020B0503020204020204" charset="-122"/>
                <a:ea typeface="微软雅黑"/>
                <a:cs typeface="方正粗黑宋简体" panose="02000000000000000000" charset="-122"/>
                <a:sym typeface="+mn-ea"/>
              </a:rPr>
              <a:t>中国地理</a:t>
            </a:r>
          </a:p>
        </p:txBody>
      </p:sp>
      <p:sp>
        <p:nvSpPr>
          <p:cNvPr id="5" name="文本框 4"/>
          <p:cNvSpPr txBox="1"/>
          <p:nvPr/>
        </p:nvSpPr>
        <p:spPr>
          <a:xfrm>
            <a:off x="214904" y="2126797"/>
            <a:ext cx="2735126" cy="14465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4400" dirty="0"/>
              <a:t>第</a:t>
            </a:r>
            <a:r>
              <a:rPr lang="en-US" altLang="zh-CN" sz="4400" dirty="0"/>
              <a:t>8</a:t>
            </a:r>
            <a:r>
              <a:rPr lang="zh-CN" altLang="en-US" sz="4400" dirty="0"/>
              <a:t>讲           </a:t>
            </a:r>
            <a:r>
              <a:rPr lang="zh-CN" sz="4400" dirty="0"/>
              <a:t>西北地区</a:t>
            </a:r>
          </a:p>
        </p:txBody>
      </p:sp>
      <p:pic>
        <p:nvPicPr>
          <p:cNvPr id="7" name="Picture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1E57A15-E788-4444-B1BE-DE2700B12E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531" b="22053"/>
          <a:stretch>
            <a:fillRect/>
          </a:stretch>
        </p:blipFill>
        <p:spPr bwMode="auto">
          <a:xfrm>
            <a:off x="3200401" y="239486"/>
            <a:ext cx="8991599" cy="62701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08582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custDataLst>
              <p:tags r:id="rId1"/>
            </p:custDataLst>
          </p:nvPr>
        </p:nvSpPr>
        <p:spPr bwMode="auto">
          <a:xfrm>
            <a:off x="304800" y="560555"/>
            <a:ext cx="1035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dirty="0">
                <a:solidFill>
                  <a:srgbClr val="0000FF"/>
                </a:solidFill>
                <a:latin typeface="宋体" panose="02010600030101010101" pitchFamily="2" charset="-122"/>
              </a:rPr>
              <a:t>特点：</a:t>
            </a:r>
            <a:endParaRPr lang="zh-CN" altLang="en-US" sz="2800" b="1" dirty="0">
              <a:solidFill>
                <a:srgbClr val="FF0000"/>
              </a:solidFill>
              <a:latin typeface="宋体" panose="02010600030101010101" pitchFamily="2" charset="-122"/>
            </a:endParaRPr>
          </a:p>
        </p:txBody>
      </p:sp>
      <p:sp>
        <p:nvSpPr>
          <p:cNvPr id="56323" name="Rectangle 3"/>
          <p:cNvSpPr>
            <a:spLocks noChangeArrowheads="1"/>
          </p:cNvSpPr>
          <p:nvPr>
            <p:custDataLst>
              <p:tags r:id="rId2"/>
            </p:custDataLst>
          </p:nvPr>
        </p:nvSpPr>
        <p:spPr bwMode="auto">
          <a:xfrm>
            <a:off x="304800" y="1135229"/>
            <a:ext cx="929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lvl1pPr marL="342900" indent="-342900"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a:solidFill>
                  <a:srgbClr val="0000FF"/>
                </a:solidFill>
                <a:latin typeface="宋体" panose="02010600030101010101" pitchFamily="2" charset="-122"/>
              </a:rPr>
              <a:t>分布：</a:t>
            </a:r>
            <a:endParaRPr lang="en-US" altLang="zh-CN" sz="2800">
              <a:solidFill>
                <a:srgbClr val="0000FF"/>
              </a:solidFill>
              <a:latin typeface="宋体" panose="02010600030101010101" pitchFamily="2" charset="-122"/>
            </a:endParaRPr>
          </a:p>
          <a:p>
            <a:pPr eaLnBrk="1" hangingPunct="1">
              <a:spcBef>
                <a:spcPct val="20000"/>
              </a:spcBef>
            </a:pPr>
            <a:endParaRPr lang="en-US" altLang="zh-CN" sz="2800">
              <a:solidFill>
                <a:srgbClr val="0000FF"/>
              </a:solidFill>
              <a:latin typeface="宋体" panose="02010600030101010101" pitchFamily="2" charset="-122"/>
            </a:endParaRPr>
          </a:p>
          <a:p>
            <a:pPr eaLnBrk="1" hangingPunct="1">
              <a:spcBef>
                <a:spcPct val="20000"/>
              </a:spcBef>
            </a:pPr>
            <a:r>
              <a:rPr lang="zh-CN" altLang="en-US" sz="2800">
                <a:solidFill>
                  <a:srgbClr val="0000FF"/>
                </a:solidFill>
                <a:latin typeface="宋体" panose="02010600030101010101" pitchFamily="2" charset="-122"/>
              </a:rPr>
              <a:t>特殊地貌</a:t>
            </a:r>
            <a:r>
              <a:rPr lang="en-US" altLang="zh-CN" sz="2800">
                <a:solidFill>
                  <a:srgbClr val="0000FF"/>
                </a:solidFill>
                <a:latin typeface="宋体" panose="02010600030101010101" pitchFamily="2" charset="-122"/>
              </a:rPr>
              <a:t>:</a:t>
            </a:r>
            <a:endParaRPr kumimoji="1" lang="zh-CN" altLang="en-US" sz="2800">
              <a:solidFill>
                <a:srgbClr val="FF0000"/>
              </a:solidFill>
              <a:latin typeface="宋体" panose="02010600030101010101" pitchFamily="2" charset="-122"/>
            </a:endParaRPr>
          </a:p>
        </p:txBody>
      </p:sp>
      <p:sp>
        <p:nvSpPr>
          <p:cNvPr id="56324" name="矩形 14"/>
          <p:cNvSpPr>
            <a:spLocks noChangeArrowheads="1"/>
          </p:cNvSpPr>
          <p:nvPr>
            <p:custDataLst>
              <p:tags r:id="rId3"/>
            </p:custDataLst>
          </p:nvPr>
        </p:nvSpPr>
        <p:spPr bwMode="auto">
          <a:xfrm>
            <a:off x="0" y="38266"/>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FF"/>
                </a:solidFill>
                <a:latin typeface="宋体" panose="02010600030101010101" pitchFamily="2" charset="-122"/>
              </a:rPr>
              <a:t>1</a:t>
            </a:r>
            <a:r>
              <a:rPr lang="zh-CN" altLang="zh-CN" sz="2800" b="1" dirty="0">
                <a:solidFill>
                  <a:srgbClr val="0000FF"/>
                </a:solidFill>
                <a:latin typeface="宋体" panose="02010600030101010101" pitchFamily="2" charset="-122"/>
              </a:rPr>
              <a:t>.地形</a:t>
            </a:r>
            <a:endParaRPr lang="zh-CN" altLang="en-US" sz="2800" b="1" dirty="0">
              <a:latin typeface="宋体" panose="02010600030101010101" pitchFamily="2" charset="-122"/>
            </a:endParaRPr>
          </a:p>
        </p:txBody>
      </p:sp>
      <p:sp>
        <p:nvSpPr>
          <p:cNvPr id="47109" name="矩形 1"/>
          <p:cNvSpPr/>
          <p:nvPr>
            <p:custDataLst>
              <p:tags r:id="rId4"/>
            </p:custDataLst>
          </p:nvPr>
        </p:nvSpPr>
        <p:spPr>
          <a:xfrm>
            <a:off x="1390650" y="562141"/>
            <a:ext cx="6718300" cy="522288"/>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rgbClr val="FF0000"/>
                </a:solidFill>
                <a:latin typeface="宋体" panose="02010600030101010101" pitchFamily="2" charset="-122"/>
              </a:rPr>
              <a:t>位于我国第二阶梯，</a:t>
            </a:r>
            <a:r>
              <a:rPr lang="zh-CN" altLang="en-US" sz="2800" b="1" dirty="0">
                <a:solidFill>
                  <a:srgbClr val="0000CC"/>
                </a:solidFill>
                <a:latin typeface="宋体" panose="02010600030101010101" pitchFamily="2" charset="-122"/>
              </a:rPr>
              <a:t>以高原、盆地</a:t>
            </a:r>
            <a:r>
              <a:rPr lang="zh-CN" altLang="en-US" sz="2800" b="1" dirty="0">
                <a:solidFill>
                  <a:srgbClr val="FF0000"/>
                </a:solidFill>
                <a:latin typeface="宋体" panose="02010600030101010101" pitchFamily="2" charset="-122"/>
              </a:rPr>
              <a:t>为主。</a:t>
            </a:r>
            <a:endParaRPr lang="zh-CN" altLang="en-US" sz="1800" b="1" dirty="0">
              <a:latin typeface="宋体" panose="02010600030101010101" pitchFamily="2" charset="-122"/>
            </a:endParaRPr>
          </a:p>
        </p:txBody>
      </p:sp>
      <p:sp>
        <p:nvSpPr>
          <p:cNvPr id="47110" name="矩形 2"/>
          <p:cNvSpPr/>
          <p:nvPr>
            <p:custDataLst>
              <p:tags r:id="rId5"/>
            </p:custDataLst>
          </p:nvPr>
        </p:nvSpPr>
        <p:spPr>
          <a:xfrm>
            <a:off x="1385888" y="1149517"/>
            <a:ext cx="7542212" cy="1039813"/>
          </a:xfrm>
          <a:prstGeom prst="rect">
            <a:avLst/>
          </a:prstGeom>
          <a:noFill/>
          <a:ln w="9525" cap="flat" cmpd="sng" algn="ctr">
            <a:noFill/>
            <a:prstDash val="solid"/>
            <a:round/>
            <a:headEnd type="none" w="med" len="med"/>
            <a:tailEnd type="none" w="med" len="med"/>
          </a:ln>
        </p:spPr>
        <p:txBody>
          <a:bodyPr>
            <a:spAutoFit/>
          </a:bodyPr>
          <a:lstStyle>
            <a:lvl1pPr marL="342900" indent="-342900"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800" dirty="0">
                <a:solidFill>
                  <a:srgbClr val="FF0000"/>
                </a:solidFill>
                <a:latin typeface="宋体" panose="02010600030101010101" pitchFamily="2" charset="-122"/>
              </a:rPr>
              <a:t>东中部是辽阔坦荡的内蒙古高原，</a:t>
            </a:r>
          </a:p>
          <a:p>
            <a:pPr eaLnBrk="1" hangingPunct="1">
              <a:spcBef>
                <a:spcPct val="20000"/>
              </a:spcBef>
            </a:pPr>
            <a:r>
              <a:rPr kumimoji="1" lang="zh-CN" altLang="en-US" sz="2800" dirty="0">
                <a:solidFill>
                  <a:srgbClr val="FF0000"/>
                </a:solidFill>
                <a:latin typeface="宋体" panose="02010600030101010101" pitchFamily="2" charset="-122"/>
              </a:rPr>
              <a:t>      西部是</a:t>
            </a:r>
            <a:r>
              <a:rPr lang="zh-CN" altLang="en-US" sz="2800" dirty="0">
                <a:solidFill>
                  <a:srgbClr val="0000CC"/>
                </a:solidFill>
                <a:latin typeface="宋体" panose="02010600030101010101" pitchFamily="2" charset="-122"/>
              </a:rPr>
              <a:t>“三山夹两盆”</a:t>
            </a:r>
          </a:p>
        </p:txBody>
      </p:sp>
      <p:sp>
        <p:nvSpPr>
          <p:cNvPr id="47111" name="矩形 3"/>
          <p:cNvSpPr/>
          <p:nvPr>
            <p:custDataLst>
              <p:tags r:id="rId6"/>
            </p:custDataLst>
          </p:nvPr>
        </p:nvSpPr>
        <p:spPr>
          <a:xfrm>
            <a:off x="1941514" y="2152817"/>
            <a:ext cx="8118475" cy="523875"/>
          </a:xfrm>
          <a:prstGeom prst="rect">
            <a:avLst/>
          </a:prstGeom>
          <a:noFill/>
          <a:ln w="9525" cap="flat" cmpd="sng" algn="ctr">
            <a:noFill/>
            <a:prstDash val="solid"/>
            <a:round/>
            <a:headEnd type="none" w="med" len="med"/>
            <a:tailEnd type="none" w="med" len="med"/>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solidFill>
                  <a:srgbClr val="FF0000"/>
                </a:solidFill>
                <a:latin typeface="宋体" panose="02010600030101010101" pitchFamily="2" charset="-122"/>
              </a:rPr>
              <a:t>风力作用显著</a:t>
            </a:r>
            <a:r>
              <a:rPr kumimoji="1" lang="zh-CN" altLang="en-US" sz="2800" dirty="0" smtClean="0">
                <a:solidFill>
                  <a:srgbClr val="FF0000"/>
                </a:solidFill>
                <a:latin typeface="宋体" panose="02010600030101010101" pitchFamily="2" charset="-122"/>
              </a:rPr>
              <a:t>，风蚀风积地貌广布，地势</a:t>
            </a:r>
            <a:r>
              <a:rPr kumimoji="1" lang="zh-CN" altLang="en-US" sz="2800" dirty="0">
                <a:solidFill>
                  <a:srgbClr val="FF0000"/>
                </a:solidFill>
                <a:latin typeface="宋体" panose="02010600030101010101" pitchFamily="2" charset="-122"/>
              </a:rPr>
              <a:t>起伏小</a:t>
            </a:r>
            <a:endParaRPr lang="zh-CN" altLang="en-US" dirty="0">
              <a:latin typeface="宋体" panose="02010600030101010101" pitchFamily="2" charset="-122"/>
            </a:endParaRPr>
          </a:p>
        </p:txBody>
      </p:sp>
      <p:pic>
        <p:nvPicPr>
          <p:cNvPr id="10" name="图片 512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FE594B7-BB41-4FD4-B60E-9E626C09D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12984"/>
          <a:stretch>
            <a:fillRect/>
          </a:stretch>
        </p:blipFill>
        <p:spPr bwMode="auto">
          <a:xfrm>
            <a:off x="304800" y="2897187"/>
            <a:ext cx="11098924"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579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109"/>
                                        </p:tgtEl>
                                        <p:attrNameLst>
                                          <p:attrName>style.visibility</p:attrName>
                                        </p:attrNameLst>
                                      </p:cBhvr>
                                      <p:to>
                                        <p:strVal val="visible"/>
                                      </p:to>
                                    </p:set>
                                    <p:animEffect transition="in" filter="wipe(down)">
                                      <p:cBhvr>
                                        <p:cTn id="7" dur="500"/>
                                        <p:tgtEl>
                                          <p:spTgt spid="471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110"/>
                                        </p:tgtEl>
                                        <p:attrNameLst>
                                          <p:attrName>style.visibility</p:attrName>
                                        </p:attrNameLst>
                                      </p:cBhvr>
                                      <p:to>
                                        <p:strVal val="visible"/>
                                      </p:to>
                                    </p:set>
                                    <p:animEffect transition="in" filter="wipe(down)">
                                      <p:cBhvr>
                                        <p:cTn id="12" dur="500"/>
                                        <p:tgtEl>
                                          <p:spTgt spid="471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111"/>
                                        </p:tgtEl>
                                        <p:attrNameLst>
                                          <p:attrName>style.visibility</p:attrName>
                                        </p:attrNameLst>
                                      </p:cBhvr>
                                      <p:to>
                                        <p:strVal val="visible"/>
                                      </p:to>
                                    </p:set>
                                    <p:animEffect transition="in" filter="wipe(down)">
                                      <p:cBhvr>
                                        <p:cTn id="17" dur="500"/>
                                        <p:tgtEl>
                                          <p:spTgt spid="47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animBg="1"/>
      <p:bldP spid="47110" grpId="0" animBg="1"/>
      <p:bldP spid="471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7273636" y="6249600"/>
            <a:ext cx="288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67863" y="350433"/>
            <a:ext cx="10773103" cy="1646533"/>
            <a:chOff x="7121" y="916"/>
            <a:chExt cx="5190" cy="6273"/>
          </a:xfrm>
        </p:grpSpPr>
        <p:sp>
          <p:nvSpPr>
            <p:cNvPr id="4" name="Title 6"/>
            <p:cNvSpPr txBox="1"/>
            <p:nvPr>
              <p:custDataLst>
                <p:tags r:id="rId3"/>
              </p:custDataLst>
            </p:nvPr>
          </p:nvSpPr>
          <p:spPr>
            <a:xfrm>
              <a:off x="7121" y="3251"/>
              <a:ext cx="5190" cy="3938"/>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40000"/>
                </a:lnSpc>
                <a:spcAft>
                  <a:spcPts val="800"/>
                </a:spcAft>
                <a:defRPr/>
              </a:pPr>
              <a:r>
                <a:rPr lang="zh-CN" altLang="en-US" sz="2400" b="1" spc="50" dirty="0">
                  <a:ln w="3175">
                    <a:noFill/>
                    <a:prstDash val="dash"/>
                  </a:ln>
                  <a:solidFill>
                    <a:schemeClr val="tx1"/>
                  </a:solidFill>
                  <a:latin typeface="Arial" panose="020B0604020202020204" pitchFamily="34" charset="0"/>
                  <a:ea typeface="微软雅黑" panose="020B0503020204020204" charset="-122"/>
                  <a:cs typeface="微软雅黑" panose="020B0503020204020204" charset="-122"/>
                </a:rPr>
                <a:t>风蚀地貌，河湖相土状沉积物所形成的地面，经风化作用、间歇性流水冲刷和风蚀作用，形成与盛行风平行、相间排列的风蚀土墩和风蚀凹地地貌组合。</a:t>
              </a:r>
            </a:p>
          </p:txBody>
        </p:sp>
        <p:sp>
          <p:nvSpPr>
            <p:cNvPr id="5" name="Title 6"/>
            <p:cNvSpPr txBox="1"/>
            <p:nvPr>
              <p:custDataLst>
                <p:tags r:id="rId4"/>
              </p:custDataLst>
            </p:nvPr>
          </p:nvSpPr>
          <p:spPr>
            <a:xfrm>
              <a:off x="7796" y="916"/>
              <a:ext cx="2001" cy="1108"/>
            </a:xfrm>
            <a:prstGeom prst="rect">
              <a:avLst/>
            </a:prstGeom>
            <a:noFill/>
            <a:ln w="3175">
              <a:noFill/>
              <a:prstDash val="dash"/>
            </a:ln>
          </p:spPr>
          <p:txBody>
            <a:bodyPr wrap="square" lIns="90000" tIns="46800" rIns="90000" bIns="468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defRPr/>
              </a:pPr>
              <a:r>
                <a:rPr lang="zh-CN" altLang="en-US" sz="3200" b="1" spc="150" dirty="0">
                  <a:ln w="3175">
                    <a:noFill/>
                    <a:prstDash val="dash"/>
                  </a:ln>
                  <a:solidFill>
                    <a:schemeClr val="tx1"/>
                  </a:solidFill>
                  <a:latin typeface="Arial" panose="020B0604020202020204" pitchFamily="34" charset="0"/>
                  <a:ea typeface="微软雅黑" panose="020B0503020204020204" charset="-122"/>
                  <a:cs typeface="微软雅黑" panose="020B0503020204020204" charset="-122"/>
                  <a:sym typeface="+mn-ea"/>
                </a:rPr>
                <a:t>雅丹地貌</a:t>
              </a:r>
            </a:p>
          </p:txBody>
        </p:sp>
      </p:gr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863" y="2133600"/>
            <a:ext cx="7032397" cy="4724400"/>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1636" y="2133600"/>
            <a:ext cx="4506317" cy="4724400"/>
          </a:xfrm>
          <a:prstGeom prst="rect">
            <a:avLst/>
          </a:prstGeom>
        </p:spPr>
      </p:pic>
    </p:spTree>
    <p:custDataLst>
      <p:tags r:id="rId1"/>
    </p:custDataLst>
    <p:extLst>
      <p:ext uri="{BB962C8B-B14F-4D97-AF65-F5344CB8AC3E}">
        <p14:creationId xmlns:p14="http://schemas.microsoft.com/office/powerpoint/2010/main" val="2496011307"/>
      </p:ext>
    </p:extLst>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000"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file3301568"/>
          <p:cNvPicPr>
            <a:picLocks noChangeAspect="1"/>
          </p:cNvPicPr>
          <p:nvPr/>
        </p:nvPicPr>
        <p:blipFill>
          <a:blip r:embed="rId6"/>
          <a:stretch>
            <a:fillRect/>
          </a:stretch>
        </p:blipFill>
        <p:spPr>
          <a:xfrm>
            <a:off x="0" y="0"/>
            <a:ext cx="12192000" cy="6858000"/>
          </a:xfrm>
          <a:prstGeom prst="rect">
            <a:avLst/>
          </a:prstGeom>
        </p:spPr>
      </p:pic>
      <p:cxnSp>
        <p:nvCxnSpPr>
          <p:cNvPr id="6" name="直接连接符 5"/>
          <p:cNvCxnSpPr/>
          <p:nvPr>
            <p:custDataLst>
              <p:tags r:id="rId2"/>
            </p:custDataLst>
          </p:nvPr>
        </p:nvCxnSpPr>
        <p:spPr>
          <a:xfrm>
            <a:off x="7273636" y="6249600"/>
            <a:ext cx="288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94310" y="-127635"/>
            <a:ext cx="8059420" cy="1884680"/>
            <a:chOff x="306" y="-201"/>
            <a:chExt cx="12692" cy="2968"/>
          </a:xfrm>
        </p:grpSpPr>
        <p:sp>
          <p:nvSpPr>
            <p:cNvPr id="4" name="Title 6"/>
            <p:cNvSpPr txBox="1"/>
            <p:nvPr>
              <p:custDataLst>
                <p:tags r:id="rId3"/>
              </p:custDataLst>
            </p:nvPr>
          </p:nvSpPr>
          <p:spPr>
            <a:xfrm>
              <a:off x="306" y="907"/>
              <a:ext cx="12692" cy="1860"/>
            </a:xfrm>
            <a:prstGeom prst="rect">
              <a:avLst/>
            </a:prstGeom>
            <a:noFill/>
            <a:ln w="3175">
              <a:noFill/>
              <a:prstDash val="dash"/>
            </a:ln>
          </p:spPr>
          <p:txBody>
            <a:bodyPr wrap="square" lIns="90000" tIns="46800" rIns="90000" bIns="468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40000"/>
                </a:lnSpc>
                <a:spcAft>
                  <a:spcPts val="800"/>
                </a:spcAft>
                <a:defRPr/>
              </a:pPr>
              <a:r>
                <a:rPr lang="zh-CN" altLang="en-US" sz="2400" b="1" spc="50" dirty="0">
                  <a:ln w="3175">
                    <a:noFill/>
                    <a:prstDash val="dash"/>
                  </a:ln>
                  <a:solidFill>
                    <a:schemeClr val="tx1"/>
                  </a:solidFill>
                  <a:latin typeface="Arial" panose="020B0604020202020204" pitchFamily="34" charset="0"/>
                  <a:ea typeface="微软雅黑" panose="020B0503020204020204" charset="-122"/>
                  <a:cs typeface="微软雅黑" panose="020B0503020204020204" charset="-122"/>
                </a:rPr>
                <a:t>地势起伏平缓、地面覆盖大片砾石的荒漠。戈壁地面细砂已被风刮走，剩下砾石铺盖。</a:t>
              </a:r>
            </a:p>
          </p:txBody>
        </p:sp>
        <p:sp>
          <p:nvSpPr>
            <p:cNvPr id="5" name="Title 6"/>
            <p:cNvSpPr txBox="1"/>
            <p:nvPr>
              <p:custDataLst>
                <p:tags r:id="rId4"/>
              </p:custDataLst>
            </p:nvPr>
          </p:nvSpPr>
          <p:spPr>
            <a:xfrm>
              <a:off x="560" y="-201"/>
              <a:ext cx="2001" cy="1108"/>
            </a:xfrm>
            <a:prstGeom prst="rect">
              <a:avLst/>
            </a:prstGeom>
            <a:noFill/>
            <a:ln w="3175">
              <a:noFill/>
              <a:prstDash val="dash"/>
            </a:ln>
          </p:spPr>
          <p:txBody>
            <a:bodyPr wrap="square" lIns="90000" tIns="46800" rIns="90000" bIns="468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defRPr/>
              </a:pPr>
              <a:r>
                <a:rPr lang="zh-CN" altLang="en-US" sz="3200" b="1" dirty="0">
                  <a:sym typeface="+mn-ea"/>
                </a:rPr>
                <a:t>戈壁</a:t>
              </a:r>
              <a:endParaRPr lang="zh-CN" altLang="en-US" sz="3200" b="1" spc="150" dirty="0">
                <a:ln w="3175">
                  <a:noFill/>
                  <a:prstDash val="dash"/>
                </a:ln>
                <a:solidFill>
                  <a:schemeClr val="lt1"/>
                </a:solidFill>
                <a:latin typeface="Arial" panose="020B0604020202020204" pitchFamily="34" charset="0"/>
                <a:ea typeface="微软雅黑" panose="020B0503020204020204" charset="-122"/>
                <a:cs typeface="微软雅黑" panose="020B0503020204020204" charset="-122"/>
                <a:sym typeface="+mn-ea"/>
              </a:endParaRPr>
            </a:p>
          </p:txBody>
        </p:sp>
      </p:grpSp>
    </p:spTree>
    <p:custDataLst>
      <p:tags r:id="rId1"/>
    </p:custDataLst>
    <p:extLst>
      <p:ext uri="{BB962C8B-B14F-4D97-AF65-F5344CB8AC3E}">
        <p14:creationId xmlns:p14="http://schemas.microsoft.com/office/powerpoint/2010/main" val="534595616"/>
      </p:ext>
    </p:extLst>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000"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p:cNvPicPr>
            <a:picLocks noChangeAspect="1" noChangeArrowheads="1"/>
          </p:cNvPicPr>
          <p:nvPr/>
        </p:nvPicPr>
        <p:blipFill>
          <a:blip r:embed="rId2"/>
          <a:srcRect t="23220"/>
          <a:stretch>
            <a:fillRect/>
          </a:stretch>
        </p:blipFill>
        <p:spPr bwMode="auto">
          <a:xfrm>
            <a:off x="190500" y="994833"/>
            <a:ext cx="3566160" cy="2519680"/>
          </a:xfrm>
          <a:prstGeom prst="rect">
            <a:avLst/>
          </a:prstGeom>
          <a:noFill/>
          <a:ln w="9525">
            <a:noFill/>
            <a:miter lim="800000"/>
          </a:ln>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t="6520" b="12283"/>
          <a:stretch>
            <a:fillRect/>
          </a:stretch>
        </p:blipFill>
        <p:spPr>
          <a:xfrm>
            <a:off x="4379807" y="994833"/>
            <a:ext cx="4067387" cy="2473960"/>
          </a:xfrm>
          <a:prstGeom prst="rect">
            <a:avLst/>
          </a:prstGeom>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4847" y="3887048"/>
            <a:ext cx="3627120" cy="2559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rcRect t="8792"/>
          <a:stretch>
            <a:fillRect/>
          </a:stretch>
        </p:blipFill>
        <p:spPr>
          <a:xfrm>
            <a:off x="4379808" y="4044528"/>
            <a:ext cx="4068233" cy="2401993"/>
          </a:xfrm>
          <a:prstGeom prst="rect">
            <a:avLst/>
          </a:prstGeom>
        </p:spPr>
      </p:pic>
      <p:sp>
        <p:nvSpPr>
          <p:cNvPr id="142338" name="文本框 7170"/>
          <p:cNvSpPr txBox="1">
            <a:spLocks noChangeArrowheads="1"/>
          </p:cNvSpPr>
          <p:nvPr/>
        </p:nvSpPr>
        <p:spPr bwMode="auto">
          <a:xfrm>
            <a:off x="8648701" y="994834"/>
            <a:ext cx="3417993" cy="5373779"/>
          </a:xfrm>
          <a:prstGeom prst="rect">
            <a:avLst/>
          </a:prstGeom>
          <a:noFill/>
          <a:ln w="9525">
            <a:noFill/>
            <a:miter lim="800000"/>
          </a:ln>
        </p:spPr>
        <p:txBody>
          <a:bodyPr wrap="square">
            <a:spAutoFit/>
          </a:bodyPr>
          <a:lstStyle>
            <a:defPPr/>
          </a:lstStyle>
          <a:p>
            <a:pPr>
              <a:lnSpc>
                <a:spcPct val="130000"/>
              </a:lnSpc>
            </a:pPr>
            <a:r>
              <a:rPr lang="zh-CN" altLang="en-US" sz="2400" b="1" noProof="1">
                <a:solidFill>
                  <a:srgbClr val="C00000"/>
                </a:solidFill>
                <a:latin typeface="微软雅黑"/>
                <a:ea typeface="微软雅黑"/>
                <a:cs typeface="微软雅黑" panose="020B0503020204020204" charset="-122"/>
                <a:sym typeface="+mn-ea"/>
              </a:rPr>
              <a:t>风沙地貌为主：</a:t>
            </a:r>
            <a:endParaRPr lang="zh-CN" altLang="en-US" sz="2400" noProof="1">
              <a:solidFill>
                <a:srgbClr val="C00000"/>
              </a:solidFill>
              <a:latin typeface="微软雅黑"/>
              <a:ea typeface="微软雅黑"/>
              <a:cs typeface="微软雅黑" panose="020B0503020204020204" charset="-122"/>
              <a:sym typeface="+mn-ea"/>
            </a:endParaRPr>
          </a:p>
          <a:p>
            <a:pPr>
              <a:lnSpc>
                <a:spcPct val="130000"/>
              </a:lnSpc>
            </a:pPr>
            <a:r>
              <a:rPr lang="zh-CN" altLang="en-US" sz="2400" b="1" noProof="1">
                <a:solidFill>
                  <a:srgbClr val="C00000"/>
                </a:solidFill>
                <a:latin typeface="微软雅黑"/>
                <a:ea typeface="微软雅黑"/>
                <a:cs typeface="微软雅黑" panose="020B0503020204020204" charset="-122"/>
                <a:sym typeface="+mn-ea"/>
              </a:rPr>
              <a:t>风蚀地貌</a:t>
            </a:r>
            <a:r>
              <a:rPr lang="en-US" altLang="zh-CN" sz="2400" b="1" noProof="1">
                <a:solidFill>
                  <a:srgbClr val="C00000"/>
                </a:solidFill>
                <a:latin typeface="微软雅黑"/>
                <a:ea typeface="微软雅黑"/>
                <a:cs typeface="微软雅黑" panose="020B0503020204020204" charset="-122"/>
                <a:sym typeface="+mn-ea"/>
              </a:rPr>
              <a:t>——</a:t>
            </a:r>
            <a:r>
              <a:rPr lang="zh-CN" altLang="en-US" sz="2400" b="1" noProof="1">
                <a:solidFill>
                  <a:srgbClr val="0070C0"/>
                </a:solidFill>
                <a:latin typeface="微软雅黑"/>
                <a:ea typeface="微软雅黑"/>
                <a:cs typeface="微软雅黑" panose="020B0503020204020204" charset="-122"/>
                <a:sym typeface="+mn-ea"/>
              </a:rPr>
              <a:t>风蚀雅丹（</a:t>
            </a:r>
            <a:r>
              <a:rPr lang="zh-CN" altLang="en-US" sz="2400" b="1" dirty="0">
                <a:solidFill>
                  <a:srgbClr val="0070C0"/>
                </a:solidFill>
                <a:latin typeface="微软雅黑"/>
                <a:ea typeface="微软雅黑"/>
                <a:cs typeface="微软雅黑" panose="020B0503020204020204" charset="-122"/>
                <a:sym typeface="+mn-ea"/>
              </a:rPr>
              <a:t>沟槽垄脊</a:t>
            </a:r>
            <a:r>
              <a:rPr lang="zh-CN" altLang="en-US" sz="2400" b="1" noProof="1">
                <a:solidFill>
                  <a:srgbClr val="0070C0"/>
                </a:solidFill>
                <a:latin typeface="微软雅黑"/>
                <a:ea typeface="微软雅黑"/>
                <a:cs typeface="微软雅黑" panose="020B0503020204020204" charset="-122"/>
                <a:sym typeface="+mn-ea"/>
              </a:rPr>
              <a:t>走向与盛行风向一致）、风蚀蘑菇（</a:t>
            </a:r>
            <a:r>
              <a:rPr lang="zh-CN" altLang="en-US" sz="2400" b="1" dirty="0">
                <a:solidFill>
                  <a:srgbClr val="0070C0"/>
                </a:solidFill>
                <a:latin typeface="微软雅黑"/>
                <a:ea typeface="微软雅黑"/>
                <a:cs typeface="微软雅黑" panose="020B0503020204020204" charset="-122"/>
                <a:sym typeface="+mn-ea"/>
              </a:rPr>
              <a:t>上部宽大，下部窄小</a:t>
            </a:r>
            <a:endParaRPr lang="zh-CN" altLang="en-US" sz="2400" b="1" dirty="0">
              <a:solidFill>
                <a:srgbClr val="0070C0"/>
              </a:solidFill>
              <a:latin typeface="微软雅黑"/>
              <a:ea typeface="微软雅黑"/>
              <a:cs typeface="微软雅黑" panose="020B0503020204020204" charset="-122"/>
            </a:endParaRPr>
          </a:p>
          <a:p>
            <a:pPr>
              <a:lnSpc>
                <a:spcPct val="130000"/>
              </a:lnSpc>
            </a:pPr>
            <a:r>
              <a:rPr lang="zh-CN" altLang="en-US" sz="2400" b="1" noProof="1">
                <a:solidFill>
                  <a:srgbClr val="0070C0"/>
                </a:solidFill>
                <a:latin typeface="微软雅黑"/>
                <a:ea typeface="微软雅黑"/>
                <a:cs typeface="微软雅黑" panose="020B0503020204020204" charset="-122"/>
                <a:sym typeface="+mn-ea"/>
              </a:rPr>
              <a:t>）、风蚀柱等。</a:t>
            </a:r>
          </a:p>
          <a:p>
            <a:pPr>
              <a:lnSpc>
                <a:spcPct val="130000"/>
              </a:lnSpc>
            </a:pPr>
            <a:r>
              <a:rPr lang="zh-CN" altLang="en-US" sz="2400" b="1" noProof="1">
                <a:solidFill>
                  <a:srgbClr val="C00000"/>
                </a:solidFill>
                <a:latin typeface="微软雅黑"/>
                <a:ea typeface="微软雅黑"/>
                <a:cs typeface="微软雅黑" panose="020B0503020204020204" charset="-122"/>
                <a:sym typeface="+mn-ea"/>
              </a:rPr>
              <a:t>风积地貌</a:t>
            </a:r>
            <a:r>
              <a:rPr lang="en-US" altLang="zh-CN" sz="2400" b="1" noProof="1">
                <a:solidFill>
                  <a:srgbClr val="C00000"/>
                </a:solidFill>
                <a:latin typeface="微软雅黑"/>
                <a:ea typeface="微软雅黑"/>
                <a:cs typeface="微软雅黑" panose="020B0503020204020204" charset="-122"/>
                <a:sym typeface="+mn-ea"/>
              </a:rPr>
              <a:t>——</a:t>
            </a:r>
            <a:r>
              <a:rPr lang="zh-CN" altLang="en-US" sz="2400" b="1" noProof="1">
                <a:solidFill>
                  <a:srgbClr val="0070C0"/>
                </a:solidFill>
                <a:latin typeface="微软雅黑"/>
                <a:ea typeface="微软雅黑"/>
                <a:cs typeface="微软雅黑" panose="020B0503020204020204" charset="-122"/>
                <a:sym typeface="+mn-ea"/>
              </a:rPr>
              <a:t>新月形沙丘（迎风坡缓、背风坡陡，颗粒下大上小，</a:t>
            </a:r>
            <a:r>
              <a:rPr lang="zh-CN" altLang="en-US" sz="2400" b="1" dirty="0">
                <a:solidFill>
                  <a:srgbClr val="0070C0"/>
                </a:solidFill>
                <a:latin typeface="微软雅黑"/>
                <a:ea typeface="微软雅黑"/>
                <a:cs typeface="微软雅黑" panose="020B0503020204020204" charset="-122"/>
                <a:sym typeface="+mn-ea"/>
              </a:rPr>
              <a:t>沙丘链的延伸方向与盛行风向垂直</a:t>
            </a:r>
            <a:r>
              <a:rPr lang="zh-CN" altLang="en-US" sz="2400" b="1" noProof="1">
                <a:solidFill>
                  <a:srgbClr val="0070C0"/>
                </a:solidFill>
                <a:latin typeface="微软雅黑"/>
                <a:ea typeface="微软雅黑"/>
                <a:cs typeface="微软雅黑" panose="020B0503020204020204" charset="-122"/>
                <a:sym typeface="+mn-ea"/>
              </a:rPr>
              <a:t>）</a:t>
            </a:r>
          </a:p>
        </p:txBody>
      </p:sp>
    </p:spTree>
    <p:extLst>
      <p:ext uri="{BB962C8B-B14F-4D97-AF65-F5344CB8AC3E}">
        <p14:creationId xmlns:p14="http://schemas.microsoft.com/office/powerpoint/2010/main" val="1283446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114" y="1447959"/>
            <a:ext cx="11038113" cy="5170086"/>
          </a:xfrm>
          <a:prstGeom prst="rect">
            <a:avLst/>
          </a:prstGeom>
        </p:spPr>
      </p:pic>
      <p:sp>
        <p:nvSpPr>
          <p:cNvPr id="3" name="文本框 2"/>
          <p:cNvSpPr txBox="1"/>
          <p:nvPr/>
        </p:nvSpPr>
        <p:spPr>
          <a:xfrm>
            <a:off x="729343" y="163286"/>
            <a:ext cx="4191000" cy="461665"/>
          </a:xfrm>
          <a:prstGeom prst="rect">
            <a:avLst/>
          </a:prstGeom>
          <a:noFill/>
        </p:spPr>
        <p:txBody>
          <a:bodyPr wrap="square" rtlCol="0">
            <a:spAutoFit/>
          </a:bodyPr>
          <a:lstStyle/>
          <a:p>
            <a:r>
              <a:rPr lang="zh-CN" altLang="en-US" sz="2400" dirty="0" smtClean="0"/>
              <a:t>甘肃张掖丹霞地貌</a:t>
            </a:r>
            <a:endParaRPr lang="zh-CN" altLang="en-US" sz="2400" dirty="0"/>
          </a:p>
        </p:txBody>
      </p:sp>
      <p:sp>
        <p:nvSpPr>
          <p:cNvPr id="5" name="Rectangle 1"/>
          <p:cNvSpPr>
            <a:spLocks noChangeArrowheads="1"/>
          </p:cNvSpPr>
          <p:nvPr/>
        </p:nvSpPr>
        <p:spPr bwMode="auto">
          <a:xfrm>
            <a:off x="185057" y="787536"/>
            <a:ext cx="10613572" cy="6604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2046" rIns="0" bIns="13648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2000" b="0" i="0" u="none" strike="noStrike" cap="none" normalizeH="0" baseline="0" dirty="0" smtClean="0">
                <a:ln>
                  <a:noFill/>
                </a:ln>
                <a:solidFill>
                  <a:srgbClr val="0000FF"/>
                </a:solidFill>
                <a:effectLst/>
                <a:latin typeface="Arial" panose="020B0604020202020204" pitchFamily="34" charset="0"/>
                <a:cs typeface="Arial" panose="020B0604020202020204" pitchFamily="34" charset="0"/>
              </a:rPr>
              <a:t>红色砂岩经长期风化剥离和流水侵蚀，加之特殊的地质结构、气候变化以及风力等自然环境的影响，形成孤立的山峰和陡峭 的奇岩怪石</a:t>
            </a:r>
            <a:r>
              <a:rPr kumimoji="0" lang="zh-CN" sz="1400" b="0" i="0" u="none" strike="noStrike" cap="none" normalizeH="0" baseline="0" dirty="0" smtClean="0">
                <a:ln>
                  <a:noFill/>
                </a:ln>
                <a:solidFill>
                  <a:srgbClr val="0000FF"/>
                </a:solidFill>
                <a:effectLst/>
              </a:rPr>
              <a:t> </a:t>
            </a:r>
            <a:endParaRPr kumimoji="0" lang="zh-CN" sz="3200" b="0" i="0" u="none" strike="noStrike" cap="none" normalizeH="0" baseline="0" dirty="0" smtClean="0">
              <a:ln>
                <a:noFill/>
              </a:ln>
              <a:solidFill>
                <a:srgbClr val="0000FF"/>
              </a:solidFill>
              <a:effectLst/>
              <a:latin typeface="Arial" panose="020B0604020202020204" pitchFamily="34" charset="0"/>
            </a:endParaRPr>
          </a:p>
        </p:txBody>
      </p:sp>
    </p:spTree>
    <p:extLst>
      <p:ext uri="{BB962C8B-B14F-4D97-AF65-F5344CB8AC3E}">
        <p14:creationId xmlns:p14="http://schemas.microsoft.com/office/powerpoint/2010/main" val="4265636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642256"/>
            <a:ext cx="10287000" cy="6196693"/>
          </a:xfrm>
          <a:prstGeom prst="rect">
            <a:avLst/>
          </a:prstGeom>
        </p:spPr>
      </p:pic>
      <p:sp>
        <p:nvSpPr>
          <p:cNvPr id="3" name="文本框 2"/>
          <p:cNvSpPr txBox="1"/>
          <p:nvPr/>
        </p:nvSpPr>
        <p:spPr>
          <a:xfrm>
            <a:off x="1045029" y="180591"/>
            <a:ext cx="3995057" cy="461665"/>
          </a:xfrm>
          <a:prstGeom prst="rect">
            <a:avLst/>
          </a:prstGeom>
          <a:noFill/>
        </p:spPr>
        <p:txBody>
          <a:bodyPr wrap="square" rtlCol="0">
            <a:spAutoFit/>
          </a:bodyPr>
          <a:lstStyle/>
          <a:p>
            <a:r>
              <a:rPr lang="zh-CN" altLang="en-US" sz="2400" dirty="0" smtClean="0">
                <a:solidFill>
                  <a:srgbClr val="0000FF"/>
                </a:solidFill>
              </a:rPr>
              <a:t>浙江衢州江郎山，丹霞地貌</a:t>
            </a:r>
            <a:endParaRPr lang="zh-CN" altLang="en-US" sz="2400" dirty="0">
              <a:solidFill>
                <a:srgbClr val="0000FF"/>
              </a:solidFill>
            </a:endParaRPr>
          </a:p>
        </p:txBody>
      </p:sp>
    </p:spTree>
    <p:extLst>
      <p:ext uri="{BB962C8B-B14F-4D97-AF65-F5344CB8AC3E}">
        <p14:creationId xmlns:p14="http://schemas.microsoft.com/office/powerpoint/2010/main" val="33526830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50887" descr="图例"/>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10743891" y="3426226"/>
            <a:ext cx="1259243" cy="1922975"/>
          </a:xfrm>
          <a:prstGeom prst="rect">
            <a:avLst/>
          </a:prstGeom>
          <a:noFill/>
          <a:ln w="9525">
            <a:noFill/>
            <a:miter lim="800000"/>
          </a:ln>
        </p:spPr>
      </p:pic>
      <p:pic>
        <p:nvPicPr>
          <p:cNvPr id="3" name="图片 2"/>
          <p:cNvPicPr>
            <a:picLocks noChangeAspect="1"/>
          </p:cNvPicPr>
          <p:nvPr/>
        </p:nvPicPr>
        <p:blipFill>
          <a:blip r:embed="rId3"/>
          <a:stretch>
            <a:fillRect/>
          </a:stretch>
        </p:blipFill>
        <p:spPr>
          <a:xfrm>
            <a:off x="459591" y="898317"/>
            <a:ext cx="6132407" cy="5003800"/>
          </a:xfrm>
          <a:prstGeom prst="rect">
            <a:avLst/>
          </a:prstGeom>
        </p:spPr>
      </p:pic>
      <p:sp>
        <p:nvSpPr>
          <p:cNvPr id="4" name="Text Box 9"/>
          <p:cNvSpPr txBox="1">
            <a:spLocks noChangeArrowheads="1"/>
          </p:cNvSpPr>
          <p:nvPr/>
        </p:nvSpPr>
        <p:spPr bwMode="auto">
          <a:xfrm>
            <a:off x="1085006" y="6151521"/>
            <a:ext cx="4610100" cy="461665"/>
          </a:xfrm>
          <a:prstGeom prst="rect">
            <a:avLst/>
          </a:prstGeom>
          <a:noFill/>
          <a:ln w="9525">
            <a:noFill/>
            <a:miter lim="800000"/>
          </a:ln>
          <a:effectLst/>
        </p:spPr>
        <p:txBody>
          <a:bodyPr>
            <a:spAutoFit/>
          </a:bodyPr>
          <a:lstStyle>
            <a:defPPr/>
          </a:lstStyle>
          <a:p>
            <a:pPr algn="ctr">
              <a:spcBef>
                <a:spcPct val="50000"/>
              </a:spcBef>
              <a:buFont typeface="Arial" pitchFamily="34" charset="0"/>
              <a:buNone/>
            </a:pPr>
            <a:r>
              <a:rPr lang="zh-CN" altLang="en-US" sz="2400" b="1">
                <a:solidFill>
                  <a:srgbClr val="0070C0"/>
                </a:solidFill>
                <a:latin typeface="微软雅黑"/>
                <a:ea typeface="微软雅黑"/>
                <a:cs typeface="宋体" pitchFamily="2" charset="-122"/>
              </a:rPr>
              <a:t>中国气候类型分布图</a:t>
            </a:r>
          </a:p>
        </p:txBody>
      </p:sp>
      <p:sp>
        <p:nvSpPr>
          <p:cNvPr id="5" name="椭圆 4"/>
          <p:cNvSpPr/>
          <p:nvPr/>
        </p:nvSpPr>
        <p:spPr>
          <a:xfrm>
            <a:off x="1140211" y="2331182"/>
            <a:ext cx="2087671" cy="535409"/>
          </a:xfrm>
          <a:prstGeom prst="ellipse">
            <a:avLst/>
          </a:prstGeom>
          <a:noFill/>
          <a:ln w="15875">
            <a:solidFill>
              <a:srgbClr val="993300"/>
            </a:solidFill>
            <a:prstDash val="solid"/>
            <a:round/>
          </a:ln>
          <a:effectLst/>
        </p:spPr>
        <p:txBody>
          <a:bodyPr rtlCol="0" anchor="ctr"/>
          <a:lstStyle>
            <a:defPPr/>
          </a:lstStyle>
          <a:p>
            <a:pPr algn="ctr"/>
            <a:endParaRPr lang="zh-CN" altLang="en-US" sz="133"/>
          </a:p>
        </p:txBody>
      </p:sp>
      <p:pic>
        <p:nvPicPr>
          <p:cNvPr id="6" name="图片 250886" descr="乌鲁木齐气候"/>
          <p:cNvPicPr>
            <a:picLocks noChangeAspect="1" noChangeArrowheads="1"/>
          </p:cNvPicPr>
          <p:nvPr/>
        </p:nvPicPr>
        <p:blipFill>
          <a:blip r:embed="rId4">
            <a:clrChange>
              <a:clrFrom>
                <a:srgbClr val="FEFEFE"/>
              </a:clrFrom>
              <a:clrTo>
                <a:srgbClr val="FEFEFE">
                  <a:alpha val="0"/>
                </a:srgbClr>
              </a:clrTo>
            </a:clrChange>
          </a:blip>
          <a:stretch>
            <a:fillRect/>
          </a:stretch>
        </p:blipFill>
        <p:spPr bwMode="auto">
          <a:xfrm>
            <a:off x="6899494" y="1297622"/>
            <a:ext cx="3631687" cy="4252071"/>
          </a:xfrm>
          <a:prstGeom prst="rect">
            <a:avLst/>
          </a:prstGeom>
          <a:noFill/>
          <a:ln w="9525">
            <a:noFill/>
            <a:miter lim="800000"/>
          </a:ln>
        </p:spPr>
      </p:pic>
      <p:sp>
        <p:nvSpPr>
          <p:cNvPr id="7" name="矩形 6"/>
          <p:cNvSpPr/>
          <p:nvPr/>
        </p:nvSpPr>
        <p:spPr>
          <a:xfrm>
            <a:off x="8713111" y="5591200"/>
            <a:ext cx="954107" cy="461665"/>
          </a:xfrm>
          <a:prstGeom prst="rect">
            <a:avLst/>
          </a:prstGeom>
        </p:spPr>
        <p:txBody>
          <a:bodyPr wrap="none">
            <a:spAutoFit/>
          </a:bodyPr>
          <a:lstStyle>
            <a:defPPr/>
          </a:lstStyle>
          <a:p>
            <a:r>
              <a:rPr lang="zh-CN" altLang="en-US" sz="2400">
                <a:solidFill>
                  <a:srgbClr val="0070C0"/>
                </a:solidFill>
                <a:latin typeface="宋体" pitchFamily="2" charset="-122"/>
                <a:ea typeface="宋体" pitchFamily="2" charset="-122"/>
                <a:cs typeface="宋体" pitchFamily="2" charset="-122"/>
                <a:sym typeface="+mn-ea"/>
              </a:rPr>
              <a:t>哈 密</a:t>
            </a:r>
          </a:p>
        </p:txBody>
      </p:sp>
      <p:sp>
        <p:nvSpPr>
          <p:cNvPr id="8" name="文本框 9"/>
          <p:cNvSpPr txBox="1"/>
          <p:nvPr/>
        </p:nvSpPr>
        <p:spPr>
          <a:xfrm>
            <a:off x="6804708" y="1528550"/>
            <a:ext cx="5088467" cy="4524315"/>
          </a:xfrm>
          <a:prstGeom prst="rect">
            <a:avLst/>
          </a:prstGeom>
          <a:solidFill>
            <a:schemeClr val="bg1"/>
          </a:solidFill>
        </p:spPr>
        <p:txBody>
          <a:bodyPr wrap="square" rtlCol="0" anchor="t">
            <a:spAutoFit/>
          </a:bodyPr>
          <a:lstStyle>
            <a:defPPr/>
          </a:lstStyle>
          <a:p>
            <a:pPr eaLnBrk="0" latinLnBrk="0" hangingPunct="0">
              <a:lnSpc>
                <a:spcPct val="120000"/>
              </a:lnSpc>
            </a:pPr>
            <a:r>
              <a:rPr lang="zh-CN" altLang="en-US" sz="2400" b="1" dirty="0">
                <a:solidFill>
                  <a:srgbClr val="C00000"/>
                </a:solidFill>
                <a:latin typeface="微软雅黑"/>
                <a:ea typeface="微软雅黑"/>
                <a:cs typeface="微软雅黑" panose="020B0503020204020204" charset="-122"/>
                <a:sym typeface="+mn-ea"/>
              </a:rPr>
              <a:t>气候类型</a:t>
            </a:r>
            <a:r>
              <a:rPr lang="zh-CN" altLang="en-US" sz="2400" b="1" dirty="0" smtClean="0">
                <a:solidFill>
                  <a:srgbClr val="C00000"/>
                </a:solidFill>
                <a:latin typeface="微软雅黑"/>
                <a:ea typeface="微软雅黑"/>
                <a:cs typeface="微软雅黑" panose="020B0503020204020204" charset="-122"/>
                <a:sym typeface="+mn-ea"/>
              </a:rPr>
              <a:t>：</a:t>
            </a:r>
            <a:endParaRPr lang="en-US" altLang="zh-CN" sz="2400" b="1" dirty="0" smtClean="0">
              <a:solidFill>
                <a:srgbClr val="C00000"/>
              </a:solidFill>
              <a:latin typeface="微软雅黑"/>
              <a:ea typeface="微软雅黑"/>
              <a:cs typeface="微软雅黑" panose="020B0503020204020204" charset="-122"/>
              <a:sym typeface="+mn-ea"/>
            </a:endParaRPr>
          </a:p>
          <a:p>
            <a:pPr eaLnBrk="0" latinLnBrk="0" hangingPunct="0">
              <a:lnSpc>
                <a:spcPct val="120000"/>
              </a:lnSpc>
            </a:pPr>
            <a:r>
              <a:rPr lang="zh-CN" altLang="en-US" sz="2400" b="1" dirty="0" smtClean="0">
                <a:solidFill>
                  <a:srgbClr val="0070C0"/>
                </a:solidFill>
                <a:latin typeface="微软雅黑"/>
                <a:ea typeface="微软雅黑"/>
                <a:cs typeface="微软雅黑" panose="020B0503020204020204" charset="-122"/>
                <a:sym typeface="+mn-ea"/>
              </a:rPr>
              <a:t>温带</a:t>
            </a:r>
            <a:r>
              <a:rPr lang="zh-CN" altLang="en-US" sz="2400" b="1" dirty="0">
                <a:solidFill>
                  <a:srgbClr val="0070C0"/>
                </a:solidFill>
                <a:latin typeface="微软雅黑"/>
                <a:ea typeface="微软雅黑"/>
                <a:cs typeface="微软雅黑" panose="020B0503020204020204" charset="-122"/>
                <a:sym typeface="+mn-ea"/>
              </a:rPr>
              <a:t>大陆性气候</a:t>
            </a:r>
          </a:p>
          <a:p>
            <a:pPr>
              <a:lnSpc>
                <a:spcPct val="120000"/>
              </a:lnSpc>
            </a:pPr>
            <a:r>
              <a:rPr lang="zh-CN" altLang="en-US" sz="2400" b="1" dirty="0">
                <a:solidFill>
                  <a:srgbClr val="C00000"/>
                </a:solidFill>
                <a:latin typeface="微软雅黑"/>
                <a:ea typeface="微软雅黑"/>
                <a:cs typeface="微软雅黑" panose="020B0503020204020204" charset="-122"/>
                <a:sym typeface="+mn-ea"/>
              </a:rPr>
              <a:t>气候特征：</a:t>
            </a:r>
          </a:p>
          <a:p>
            <a:pPr>
              <a:lnSpc>
                <a:spcPct val="120000"/>
              </a:lnSpc>
            </a:pPr>
            <a:r>
              <a:rPr lang="zh-CN" altLang="en-US" sz="2400" b="1" dirty="0">
                <a:solidFill>
                  <a:srgbClr val="0070C0"/>
                </a:solidFill>
                <a:latin typeface="微软雅黑"/>
                <a:ea typeface="微软雅黑"/>
                <a:cs typeface="微软雅黑" panose="020B0503020204020204" charset="-122"/>
                <a:sym typeface="+mn-ea"/>
              </a:rPr>
              <a:t>冬冷夏热，气温年较差和日较差大；全年降水</a:t>
            </a:r>
            <a:r>
              <a:rPr lang="zh-CN" altLang="en-US" sz="2400" b="1" dirty="0" smtClean="0">
                <a:solidFill>
                  <a:srgbClr val="0070C0"/>
                </a:solidFill>
                <a:latin typeface="微软雅黑"/>
                <a:ea typeface="微软雅黑"/>
                <a:cs typeface="微软雅黑" panose="020B0503020204020204" charset="-122"/>
                <a:sym typeface="+mn-ea"/>
              </a:rPr>
              <a:t>稀少，</a:t>
            </a:r>
            <a:r>
              <a:rPr lang="zh-CN" altLang="en-US" sz="2400" b="1" dirty="0">
                <a:solidFill>
                  <a:srgbClr val="0070C0"/>
                </a:solidFill>
                <a:latin typeface="微软雅黑"/>
                <a:ea typeface="微软雅黑"/>
                <a:cs typeface="微软雅黑" panose="020B0503020204020204" charset="-122"/>
                <a:sym typeface="+mn-ea"/>
              </a:rPr>
              <a:t>光照强，大风日多</a:t>
            </a:r>
            <a:r>
              <a:rPr lang="zh-CN" altLang="en-US" sz="2400" b="1" dirty="0" smtClean="0">
                <a:solidFill>
                  <a:srgbClr val="0070C0"/>
                </a:solidFill>
                <a:latin typeface="微软雅黑"/>
                <a:ea typeface="微软雅黑"/>
                <a:cs typeface="微软雅黑" panose="020B0503020204020204" charset="-122"/>
                <a:sym typeface="+mn-ea"/>
              </a:rPr>
              <a:t>。</a:t>
            </a:r>
            <a:endParaRPr lang="zh-CN" altLang="en-US" sz="2400" b="1" dirty="0">
              <a:solidFill>
                <a:srgbClr val="0070C0"/>
              </a:solidFill>
              <a:latin typeface="微软雅黑"/>
              <a:ea typeface="微软雅黑"/>
              <a:cs typeface="微软雅黑" panose="020B0503020204020204" charset="-122"/>
              <a:sym typeface="+mn-ea"/>
            </a:endParaRPr>
          </a:p>
          <a:p>
            <a:pPr>
              <a:lnSpc>
                <a:spcPct val="120000"/>
              </a:lnSpc>
            </a:pPr>
            <a:r>
              <a:rPr lang="zh-CN" altLang="en-US" sz="2400" b="1" dirty="0">
                <a:solidFill>
                  <a:srgbClr val="C00000"/>
                </a:solidFill>
                <a:latin typeface="微软雅黑"/>
                <a:ea typeface="微软雅黑"/>
                <a:cs typeface="微软雅黑" panose="020B0503020204020204" charset="-122"/>
                <a:sym typeface="+mn-ea"/>
              </a:rPr>
              <a:t>成因：</a:t>
            </a:r>
            <a:endParaRPr lang="en-US" altLang="zh-CN" sz="2400" b="1" dirty="0">
              <a:solidFill>
                <a:srgbClr val="C00000"/>
              </a:solidFill>
              <a:latin typeface="微软雅黑"/>
              <a:ea typeface="微软雅黑"/>
              <a:cs typeface="微软雅黑" panose="020B0503020204020204" charset="-122"/>
              <a:sym typeface="+mn-ea"/>
            </a:endParaRPr>
          </a:p>
          <a:p>
            <a:pPr>
              <a:lnSpc>
                <a:spcPct val="120000"/>
              </a:lnSpc>
            </a:pPr>
            <a:r>
              <a:rPr lang="zh-CN" altLang="en-US" sz="2400" b="1" noProof="1">
                <a:solidFill>
                  <a:srgbClr val="0070C0"/>
                </a:solidFill>
                <a:latin typeface="微软雅黑"/>
                <a:ea typeface="微软雅黑"/>
                <a:cs typeface="微软雅黑" panose="020B0503020204020204" charset="-122"/>
                <a:sym typeface="+mn-ea"/>
              </a:rPr>
              <a:t>深居内陆，距海遥远</a:t>
            </a:r>
            <a:r>
              <a:rPr lang="zh-CN" altLang="en-US" sz="2400" b="1" dirty="0">
                <a:solidFill>
                  <a:srgbClr val="0070C0"/>
                </a:solidFill>
                <a:latin typeface="微软雅黑"/>
                <a:ea typeface="微软雅黑"/>
                <a:cs typeface="微软雅黑" panose="020B0503020204020204" charset="-122"/>
                <a:sym typeface="+mn-ea"/>
              </a:rPr>
              <a:t>（海陆因素）；</a:t>
            </a:r>
          </a:p>
          <a:p>
            <a:pPr>
              <a:lnSpc>
                <a:spcPct val="120000"/>
              </a:lnSpc>
            </a:pPr>
            <a:r>
              <a:rPr lang="zh-CN" altLang="en-US" sz="2400" b="1" noProof="1">
                <a:solidFill>
                  <a:srgbClr val="0070C0"/>
                </a:solidFill>
                <a:latin typeface="微软雅黑"/>
                <a:ea typeface="微软雅黑"/>
                <a:cs typeface="微软雅黑" panose="020B0503020204020204" charset="-122"/>
                <a:sym typeface="+mn-ea"/>
              </a:rPr>
              <a:t>山脉阻挡，特别是青藏高原对西南季风的阻挡，受夏季风影响小，降水稀少，气候干旱（地形因素）</a:t>
            </a:r>
            <a:r>
              <a:rPr lang="zh-CN" altLang="en-US" sz="2400" b="1" noProof="1" smtClean="0">
                <a:solidFill>
                  <a:srgbClr val="0070C0"/>
                </a:solidFill>
                <a:latin typeface="微软雅黑"/>
                <a:ea typeface="微软雅黑"/>
                <a:cs typeface="微软雅黑" panose="020B0503020204020204" charset="-122"/>
                <a:sym typeface="+mn-ea"/>
              </a:rPr>
              <a:t>。</a:t>
            </a:r>
            <a:endParaRPr lang="zh-CN" altLang="en-US" sz="2400" b="1" noProof="1">
              <a:solidFill>
                <a:srgbClr val="0070C0"/>
              </a:solidFill>
              <a:latin typeface="微软雅黑"/>
              <a:ea typeface="微软雅黑"/>
              <a:cs typeface="微软雅黑" panose="020B0503020204020204" charset="-122"/>
              <a:sym typeface="+mn-ea"/>
            </a:endParaRPr>
          </a:p>
        </p:txBody>
      </p:sp>
      <p:sp>
        <p:nvSpPr>
          <p:cNvPr id="9" name="文本框 8"/>
          <p:cNvSpPr txBox="1"/>
          <p:nvPr/>
        </p:nvSpPr>
        <p:spPr>
          <a:xfrm>
            <a:off x="233916" y="170121"/>
            <a:ext cx="2993966" cy="461665"/>
          </a:xfrm>
          <a:prstGeom prst="rect">
            <a:avLst/>
          </a:prstGeom>
          <a:noFill/>
        </p:spPr>
        <p:txBody>
          <a:bodyPr wrap="square" rtlCol="0">
            <a:spAutoFit/>
          </a:bodyPr>
          <a:lstStyle/>
          <a:p>
            <a:r>
              <a:rPr lang="en-US" altLang="zh-CN" sz="2400" b="1" dirty="0" smtClean="0"/>
              <a:t>2</a:t>
            </a:r>
            <a:r>
              <a:rPr lang="zh-CN" altLang="en-US" sz="2400" b="1" dirty="0" smtClean="0"/>
              <a:t>、气候</a:t>
            </a:r>
            <a:endParaRPr lang="zh-CN" altLang="en-US" sz="2400" b="1" dirty="0"/>
          </a:p>
        </p:txBody>
      </p:sp>
    </p:spTree>
    <p:extLst>
      <p:ext uri="{BB962C8B-B14F-4D97-AF65-F5344CB8AC3E}">
        <p14:creationId xmlns:p14="http://schemas.microsoft.com/office/powerpoint/2010/main" val="253820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 calcmode="lin" valueType="num">
                                      <p:cBhvr additive="base">
                                        <p:cTn id="22"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 calcmode="lin" valueType="num">
                                      <p:cBhvr additive="base">
                                        <p:cTn id="26"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 calcmode="lin" valueType="num">
                                      <p:cBhvr additive="base">
                                        <p:cTn id="32"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anim calcmode="lin" valueType="num">
                                      <p:cBhvr additive="base">
                                        <p:cTn id="38"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8">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 calcmode="lin" valueType="num">
                                      <p:cBhvr additive="base">
                                        <p:cTn id="42"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139" y="1036653"/>
            <a:ext cx="6442698" cy="4235968"/>
            <a:chOff x="3684652" y="1074009"/>
            <a:chExt cx="5188498" cy="3411352"/>
          </a:xfrm>
        </p:grpSpPr>
        <p:pic>
          <p:nvPicPr>
            <p:cNvPr id="17" name="Picture 15" descr="3-2中国7月平均气温副本"/>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72000" y="1074009"/>
              <a:ext cx="4301150" cy="341135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3684652" y="1412538"/>
              <a:ext cx="2672679" cy="1034559"/>
              <a:chOff x="5979665" y="278898"/>
              <a:chExt cx="3563572" cy="1379412"/>
            </a:xfrm>
          </p:grpSpPr>
          <p:cxnSp>
            <p:nvCxnSpPr>
              <p:cNvPr id="19" name="直接连接符 18"/>
              <p:cNvCxnSpPr>
                <a:endCxn id="23" idx="1"/>
              </p:cNvCxnSpPr>
              <p:nvPr/>
            </p:nvCxnSpPr>
            <p:spPr>
              <a:xfrm>
                <a:off x="7757012" y="559274"/>
                <a:ext cx="1018997" cy="61627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979665" y="278898"/>
                <a:ext cx="1897578" cy="1089590"/>
              </a:xfrm>
              <a:prstGeom prst="rect">
                <a:avLst/>
              </a:prstGeom>
              <a:solidFill>
                <a:schemeClr val="bg1"/>
              </a:solidFill>
            </p:spPr>
            <p:txBody>
              <a:bodyPr wrap="square" rtlCol="0">
                <a:spAutoFit/>
              </a:bodyPr>
              <a:lstStyle/>
              <a:p>
                <a:pPr algn="ctr">
                  <a:lnSpc>
                    <a:spcPct val="150000"/>
                  </a:lnSpc>
                </a:pPr>
                <a:r>
                  <a:rPr lang="en-US" altLang="zh-CN" sz="2000" b="1">
                    <a:solidFill>
                      <a:srgbClr val="002060"/>
                    </a:solidFill>
                    <a:latin typeface="微软雅黑" charset="-122"/>
                    <a:ea typeface="微软雅黑" charset="-122"/>
                  </a:rPr>
                  <a:t>7</a:t>
                </a:r>
                <a:r>
                  <a:rPr lang="zh-CN" altLang="en-US" sz="2000" b="1">
                    <a:solidFill>
                      <a:srgbClr val="002060"/>
                    </a:solidFill>
                    <a:latin typeface="微软雅黑" charset="-122"/>
                    <a:ea typeface="微软雅黑" charset="-122"/>
                  </a:rPr>
                  <a:t>月平均气温最高值</a:t>
                </a:r>
                <a:r>
                  <a:rPr lang="en-US" altLang="zh-CN" sz="2000" b="1">
                    <a:solidFill>
                      <a:srgbClr val="002060"/>
                    </a:solidFill>
                    <a:latin typeface="微软雅黑" charset="-122"/>
                    <a:ea typeface="微软雅黑" charset="-122"/>
                  </a:rPr>
                  <a:t>32.7</a:t>
                </a:r>
                <a:r>
                  <a:rPr lang="zh-CN" altLang="en-US" sz="2000" b="1">
                    <a:solidFill>
                      <a:srgbClr val="002060"/>
                    </a:solidFill>
                    <a:latin typeface="微软雅黑" charset="-122"/>
                    <a:ea typeface="微软雅黑" charset="-122"/>
                  </a:rPr>
                  <a:t>℃</a:t>
                </a:r>
              </a:p>
            </p:txBody>
          </p:sp>
          <p:grpSp>
            <p:nvGrpSpPr>
              <p:cNvPr id="21" name="组合 20"/>
              <p:cNvGrpSpPr/>
              <p:nvPr/>
            </p:nvGrpSpPr>
            <p:grpSpPr>
              <a:xfrm>
                <a:off x="8605042" y="1155900"/>
                <a:ext cx="938195" cy="502410"/>
                <a:chOff x="8605042" y="1155900"/>
                <a:chExt cx="938195" cy="502410"/>
              </a:xfrm>
            </p:grpSpPr>
            <p:sp>
              <p:nvSpPr>
                <p:cNvPr id="23" name="椭圆 22"/>
                <p:cNvSpPr/>
                <p:nvPr/>
              </p:nvSpPr>
              <p:spPr>
                <a:xfrm>
                  <a:off x="8756365" y="1155900"/>
                  <a:ext cx="134145" cy="134146"/>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24" name="文本框 23"/>
                <p:cNvSpPr txBox="1"/>
                <p:nvPr/>
              </p:nvSpPr>
              <p:spPr>
                <a:xfrm>
                  <a:off x="8605042" y="1335797"/>
                  <a:ext cx="938195" cy="322513"/>
                </a:xfrm>
                <a:prstGeom prst="rect">
                  <a:avLst/>
                </a:prstGeom>
                <a:noFill/>
              </p:spPr>
              <p:txBody>
                <a:bodyPr wrap="square" rtlCol="0">
                  <a:spAutoFit/>
                </a:bodyPr>
                <a:lstStyle/>
                <a:p>
                  <a:r>
                    <a:rPr lang="zh-CN" altLang="en-US" sz="1355" b="1">
                      <a:solidFill>
                        <a:srgbClr val="002060"/>
                      </a:solidFill>
                      <a:latin typeface="微软雅黑" charset="-122"/>
                      <a:ea typeface="微软雅黑" charset="-122"/>
                    </a:rPr>
                    <a:t>吐鲁番</a:t>
                  </a:r>
                </a:p>
              </p:txBody>
            </p:sp>
          </p:grpSp>
          <p:cxnSp>
            <p:nvCxnSpPr>
              <p:cNvPr id="22" name="直接连接符 21"/>
              <p:cNvCxnSpPr/>
              <p:nvPr/>
            </p:nvCxnSpPr>
            <p:spPr>
              <a:xfrm flipH="1">
                <a:off x="7704006" y="287866"/>
                <a:ext cx="0" cy="64213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flipH="1">
              <a:off x="7281407" y="2874446"/>
              <a:ext cx="0" cy="4815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5881850" y="1074009"/>
              <a:ext cx="1620066" cy="271545"/>
            </a:xfrm>
            <a:prstGeom prst="rect">
              <a:avLst/>
            </a:prstGeom>
            <a:noFill/>
          </p:spPr>
          <p:txBody>
            <a:bodyPr wrap="none" rtlCol="0">
              <a:spAutoFit/>
            </a:bodyPr>
            <a:lstStyle/>
            <a:p>
              <a:r>
                <a:rPr lang="zh-CN" altLang="en-US" sz="1600" b="1">
                  <a:solidFill>
                    <a:srgbClr val="002060"/>
                  </a:solidFill>
                  <a:latin typeface="Verdana" panose="020B0604030504040204"/>
                  <a:ea typeface="微软雅黑" charset="-122"/>
                </a:rPr>
                <a:t>中国七月气温分布图</a:t>
              </a:r>
              <a:endParaRPr lang="en-US" altLang="zh-CN" sz="1600" b="1">
                <a:solidFill>
                  <a:srgbClr val="002060"/>
                </a:solidFill>
                <a:latin typeface="Verdana" panose="020B0604030504040204"/>
                <a:ea typeface="微软雅黑"/>
              </a:endParaRPr>
            </a:p>
          </p:txBody>
        </p:sp>
      </p:grpSp>
      <p:grpSp>
        <p:nvGrpSpPr>
          <p:cNvPr id="30" name="组合 29"/>
          <p:cNvGrpSpPr/>
          <p:nvPr/>
        </p:nvGrpSpPr>
        <p:grpSpPr>
          <a:xfrm>
            <a:off x="7050974" y="1037220"/>
            <a:ext cx="4612041" cy="3056819"/>
            <a:chOff x="5179325" y="798693"/>
            <a:chExt cx="3459031" cy="2292614"/>
          </a:xfrm>
        </p:grpSpPr>
        <p:pic>
          <p:nvPicPr>
            <p:cNvPr id="33" name="图片 32"/>
            <p:cNvPicPr>
              <a:picLocks noChangeAspect="1"/>
            </p:cNvPicPr>
            <p:nvPr/>
          </p:nvPicPr>
          <p:blipFill>
            <a:blip r:embed="rId4" cstate="print"/>
            <a:stretch>
              <a:fillRect/>
            </a:stretch>
          </p:blipFill>
          <p:spPr>
            <a:xfrm>
              <a:off x="5179325" y="798693"/>
              <a:ext cx="3459031" cy="2292614"/>
            </a:xfrm>
            <a:prstGeom prst="rect">
              <a:avLst/>
            </a:prstGeom>
          </p:spPr>
        </p:pic>
        <p:sp>
          <p:nvSpPr>
            <p:cNvPr id="35" name="文本框 34"/>
            <p:cNvSpPr txBox="1"/>
            <p:nvPr/>
          </p:nvSpPr>
          <p:spPr>
            <a:xfrm rot="1365089">
              <a:off x="7151774" y="2122720"/>
              <a:ext cx="1306070" cy="237649"/>
            </a:xfrm>
            <a:prstGeom prst="rect">
              <a:avLst/>
            </a:prstGeom>
            <a:noFill/>
          </p:spPr>
          <p:txBody>
            <a:bodyPr wrap="square" rtlCol="0">
              <a:spAutoFit/>
            </a:bodyPr>
            <a:lstStyle/>
            <a:p>
              <a:r>
                <a:rPr lang="zh-CN" altLang="en-US" sz="1465" b="1">
                  <a:solidFill>
                    <a:schemeClr val="bg1"/>
                  </a:solidFill>
                </a:rPr>
                <a:t>吐鲁番盆地</a:t>
              </a:r>
            </a:p>
          </p:txBody>
        </p:sp>
      </p:grpSp>
      <p:grpSp>
        <p:nvGrpSpPr>
          <p:cNvPr id="42" name="组合 41"/>
          <p:cNvGrpSpPr/>
          <p:nvPr/>
        </p:nvGrpSpPr>
        <p:grpSpPr>
          <a:xfrm>
            <a:off x="1045210" y="1575435"/>
            <a:ext cx="5723890" cy="1853565"/>
            <a:chOff x="350983" y="979752"/>
            <a:chExt cx="4184440" cy="1292393"/>
          </a:xfrm>
        </p:grpSpPr>
        <p:sp>
          <p:nvSpPr>
            <p:cNvPr id="43" name="矩形 42"/>
            <p:cNvSpPr/>
            <p:nvPr/>
          </p:nvSpPr>
          <p:spPr>
            <a:xfrm>
              <a:off x="350983" y="979752"/>
              <a:ext cx="1768662" cy="129239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4" name="直接箭头连接符 43"/>
            <p:cNvCxnSpPr/>
            <p:nvPr/>
          </p:nvCxnSpPr>
          <p:spPr>
            <a:xfrm>
              <a:off x="1898811" y="2271976"/>
              <a:ext cx="2636612" cy="0"/>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8" name="组合 1"/>
          <p:cNvGrpSpPr/>
          <p:nvPr/>
        </p:nvGrpSpPr>
        <p:grpSpPr>
          <a:xfrm>
            <a:off x="19685" y="657225"/>
            <a:ext cx="12151995" cy="128270"/>
            <a:chOff x="57" y="1058"/>
            <a:chExt cx="13204" cy="202"/>
          </a:xfrm>
        </p:grpSpPr>
        <p:cxnSp>
          <p:nvCxnSpPr>
            <p:cNvPr id="9" name="直接连接符 8"/>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18434" name="图片 3" descr="图片1.jpg"/>
          <p:cNvPicPr>
            <a:picLocks noChangeAspect="1"/>
          </p:cNvPicPr>
          <p:nvPr/>
        </p:nvPicPr>
        <p:blipFill>
          <a:blip r:embed="rId5" cstate="print"/>
          <a:stretch>
            <a:fillRect/>
          </a:stretch>
        </p:blipFill>
        <p:spPr>
          <a:xfrm>
            <a:off x="6736715" y="913765"/>
            <a:ext cx="5240020" cy="3653155"/>
          </a:xfrm>
          <a:prstGeom prst="rect">
            <a:avLst/>
          </a:prstGeom>
          <a:noFill/>
          <a:ln w="9525">
            <a:noFill/>
          </a:ln>
        </p:spPr>
      </p:pic>
      <p:sp>
        <p:nvSpPr>
          <p:cNvPr id="2" name="矩形 1"/>
          <p:cNvSpPr/>
          <p:nvPr/>
        </p:nvSpPr>
        <p:spPr>
          <a:xfrm>
            <a:off x="19050" y="5051425"/>
            <a:ext cx="12152630" cy="181588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2800" dirty="0">
                <a:solidFill>
                  <a:srgbClr val="C00000"/>
                </a:solidFill>
                <a:latin typeface="微软雅黑" charset="-122"/>
                <a:ea typeface="微软雅黑" charset="-122"/>
              </a:rPr>
              <a:t>①纬度较高，夏季</a:t>
            </a:r>
            <a:r>
              <a:rPr lang="zh-CN" altLang="en-US" sz="2800" b="1" dirty="0">
                <a:solidFill>
                  <a:srgbClr val="C00000"/>
                </a:solidFill>
                <a:latin typeface="微软雅黑" charset="-122"/>
                <a:ea typeface="微软雅黑" charset="-122"/>
              </a:rPr>
              <a:t>昼长</a:t>
            </a:r>
            <a:r>
              <a:rPr lang="zh-CN" altLang="en-US" sz="2800" dirty="0">
                <a:solidFill>
                  <a:srgbClr val="C00000"/>
                </a:solidFill>
                <a:latin typeface="微软雅黑" charset="-122"/>
                <a:ea typeface="微软雅黑" charset="-122"/>
              </a:rPr>
              <a:t>长，日照时间长。</a:t>
            </a:r>
          </a:p>
          <a:p>
            <a:r>
              <a:rPr lang="zh-CN" altLang="en-US" sz="2800" dirty="0">
                <a:solidFill>
                  <a:srgbClr val="C00000"/>
                </a:solidFill>
                <a:latin typeface="微软雅黑" charset="-122"/>
                <a:ea typeface="微软雅黑" charset="-122"/>
                <a:sym typeface="+mn-ea"/>
              </a:rPr>
              <a:t>②深居内陆，远离海洋，盆地四周高</a:t>
            </a:r>
            <a:r>
              <a:rPr lang="zh-CN" altLang="en-US" sz="2800" dirty="0" smtClean="0">
                <a:solidFill>
                  <a:srgbClr val="C00000"/>
                </a:solidFill>
                <a:latin typeface="微软雅黑" charset="-122"/>
                <a:ea typeface="微软雅黑" charset="-122"/>
                <a:sym typeface="+mn-ea"/>
              </a:rPr>
              <a:t>，降水少，</a:t>
            </a:r>
            <a:r>
              <a:rPr lang="zh-CN" altLang="en-US" sz="2800" dirty="0">
                <a:solidFill>
                  <a:srgbClr val="C00000"/>
                </a:solidFill>
                <a:latin typeface="微软雅黑" charset="-122"/>
                <a:ea typeface="微软雅黑" charset="-122"/>
                <a:sym typeface="+mn-ea"/>
              </a:rPr>
              <a:t>多</a:t>
            </a:r>
            <a:r>
              <a:rPr lang="zh-CN" altLang="en-US" sz="2800" b="1" dirty="0">
                <a:solidFill>
                  <a:srgbClr val="C00000"/>
                </a:solidFill>
                <a:latin typeface="微软雅黑" charset="-122"/>
                <a:ea typeface="微软雅黑" charset="-122"/>
                <a:sym typeface="+mn-ea"/>
              </a:rPr>
              <a:t>晴天</a:t>
            </a:r>
            <a:r>
              <a:rPr lang="zh-CN" altLang="en-US" sz="2800" dirty="0">
                <a:solidFill>
                  <a:srgbClr val="C00000"/>
                </a:solidFill>
                <a:latin typeface="微软雅黑" charset="-122"/>
                <a:ea typeface="微软雅黑" charset="-122"/>
                <a:sym typeface="+mn-ea"/>
              </a:rPr>
              <a:t>，</a:t>
            </a:r>
            <a:r>
              <a:rPr lang="zh-CN" altLang="en-US" sz="2800" b="1" dirty="0">
                <a:solidFill>
                  <a:srgbClr val="C00000"/>
                </a:solidFill>
                <a:latin typeface="微软雅黑" charset="-122"/>
                <a:ea typeface="微软雅黑" charset="-122"/>
                <a:sym typeface="+mn-ea"/>
              </a:rPr>
              <a:t>太阳辐射</a:t>
            </a:r>
            <a:r>
              <a:rPr lang="zh-CN" altLang="en-US" sz="2800" dirty="0">
                <a:solidFill>
                  <a:srgbClr val="C00000"/>
                </a:solidFill>
                <a:latin typeface="微软雅黑" charset="-122"/>
                <a:ea typeface="微软雅黑" charset="-122"/>
                <a:sym typeface="+mn-ea"/>
              </a:rPr>
              <a:t>强。</a:t>
            </a:r>
          </a:p>
          <a:p>
            <a:r>
              <a:rPr lang="zh-CN" altLang="en-US" sz="2800" dirty="0">
                <a:solidFill>
                  <a:srgbClr val="C00000"/>
                </a:solidFill>
                <a:latin typeface="微软雅黑" charset="-122"/>
                <a:ea typeface="微软雅黑" charset="-122"/>
                <a:sym typeface="+mn-ea"/>
              </a:rPr>
              <a:t>③内陆荒漠，升温快</a:t>
            </a:r>
          </a:p>
          <a:p>
            <a:r>
              <a:rPr lang="zh-CN" altLang="en-US" sz="2800" dirty="0">
                <a:solidFill>
                  <a:srgbClr val="C00000"/>
                </a:solidFill>
                <a:latin typeface="微软雅黑" charset="-122"/>
                <a:ea typeface="微软雅黑" charset="-122"/>
                <a:sym typeface="+mn-ea"/>
              </a:rPr>
              <a:t>④吐鲁番</a:t>
            </a:r>
            <a:r>
              <a:rPr lang="zh-CN" altLang="en-US" sz="2800" b="1" dirty="0">
                <a:solidFill>
                  <a:srgbClr val="C00000"/>
                </a:solidFill>
                <a:latin typeface="微软雅黑" charset="-122"/>
                <a:ea typeface="微软雅黑" charset="-122"/>
                <a:sym typeface="+mn-ea"/>
              </a:rPr>
              <a:t>盆地</a:t>
            </a:r>
            <a:r>
              <a:rPr lang="zh-CN" altLang="en-US" sz="2800" dirty="0">
                <a:solidFill>
                  <a:srgbClr val="C00000"/>
                </a:solidFill>
                <a:latin typeface="微软雅黑" charset="-122"/>
                <a:ea typeface="微软雅黑" charset="-122"/>
                <a:sym typeface="+mn-ea"/>
              </a:rPr>
              <a:t>低洼而闭塞</a:t>
            </a:r>
            <a:r>
              <a:rPr lang="en-US" altLang="zh-CN" sz="2800" dirty="0">
                <a:solidFill>
                  <a:srgbClr val="C00000"/>
                </a:solidFill>
                <a:latin typeface="微软雅黑" charset="-122"/>
                <a:ea typeface="微软雅黑" charset="-122"/>
                <a:sym typeface="+mn-ea"/>
              </a:rPr>
              <a:t>,</a:t>
            </a:r>
            <a:r>
              <a:rPr lang="zh-CN" altLang="en-US" sz="2800" dirty="0">
                <a:solidFill>
                  <a:srgbClr val="C00000"/>
                </a:solidFill>
                <a:latin typeface="微软雅黑" charset="-122"/>
                <a:ea typeface="微软雅黑" charset="-122"/>
                <a:sym typeface="+mn-ea"/>
              </a:rPr>
              <a:t> 不易</a:t>
            </a:r>
            <a:r>
              <a:rPr lang="zh-CN" altLang="en-US" sz="2800" b="1" dirty="0">
                <a:solidFill>
                  <a:srgbClr val="C00000"/>
                </a:solidFill>
                <a:latin typeface="微软雅黑" charset="-122"/>
                <a:ea typeface="微软雅黑" charset="-122"/>
                <a:sym typeface="+mn-ea"/>
              </a:rPr>
              <a:t>散热</a:t>
            </a:r>
            <a:r>
              <a:rPr lang="zh-CN" altLang="en-US" sz="2800" dirty="0" smtClean="0">
                <a:solidFill>
                  <a:srgbClr val="C00000"/>
                </a:solidFill>
                <a:latin typeface="微软雅黑" charset="-122"/>
                <a:ea typeface="微软雅黑" charset="-122"/>
                <a:sym typeface="+mn-ea"/>
              </a:rPr>
              <a:t>。</a:t>
            </a:r>
            <a:r>
              <a:rPr lang="zh-CN" altLang="en-US" sz="2800" b="1" dirty="0" smtClean="0">
                <a:solidFill>
                  <a:srgbClr val="FF0000"/>
                </a:solidFill>
                <a:latin typeface="微软雅黑" panose="020B0503020204020204" pitchFamily="34" charset="-122"/>
                <a:ea typeface="微软雅黑" panose="020B0503020204020204" pitchFamily="34" charset="-122"/>
              </a:rPr>
              <a:t>外边</a:t>
            </a:r>
            <a:r>
              <a:rPr lang="zh-CN" altLang="en-US" sz="2800" dirty="0" smtClean="0">
                <a:solidFill>
                  <a:srgbClr val="C00000"/>
                </a:solidFill>
                <a:latin typeface="微软雅黑" charset="-122"/>
                <a:ea typeface="微软雅黑" charset="-122"/>
                <a:sym typeface="+mn-ea"/>
              </a:rPr>
              <a:t>气流</a:t>
            </a:r>
            <a:r>
              <a:rPr lang="zh-CN" altLang="en-US" sz="2800" dirty="0">
                <a:solidFill>
                  <a:srgbClr val="C00000"/>
                </a:solidFill>
                <a:latin typeface="微软雅黑" charset="-122"/>
                <a:ea typeface="微软雅黑" charset="-122"/>
                <a:sym typeface="+mn-ea"/>
              </a:rPr>
              <a:t>越过</a:t>
            </a:r>
            <a:r>
              <a:rPr lang="zh-CN" altLang="en-US" sz="2800" dirty="0" smtClean="0">
                <a:solidFill>
                  <a:srgbClr val="C00000"/>
                </a:solidFill>
                <a:latin typeface="微软雅黑" charset="-122"/>
                <a:ea typeface="微软雅黑" charset="-122"/>
                <a:sym typeface="+mn-ea"/>
              </a:rPr>
              <a:t>山地下沉</a:t>
            </a:r>
            <a:r>
              <a:rPr lang="zh-CN" altLang="en-US" sz="2800" dirty="0">
                <a:solidFill>
                  <a:srgbClr val="C00000"/>
                </a:solidFill>
                <a:latin typeface="微软雅黑" charset="-122"/>
                <a:ea typeface="微软雅黑" charset="-122"/>
                <a:sym typeface="+mn-ea"/>
              </a:rPr>
              <a:t>增温作用强。</a:t>
            </a:r>
            <a:endParaRPr lang="zh-CN" altLang="en-US" sz="2800" dirty="0"/>
          </a:p>
        </p:txBody>
      </p:sp>
      <p:sp>
        <p:nvSpPr>
          <p:cNvPr id="3" name="文本框 2"/>
          <p:cNvSpPr txBox="1"/>
          <p:nvPr/>
        </p:nvSpPr>
        <p:spPr>
          <a:xfrm>
            <a:off x="6592570" y="5051425"/>
            <a:ext cx="1092200" cy="521970"/>
          </a:xfrm>
          <a:prstGeom prst="rect">
            <a:avLst/>
          </a:prstGeom>
          <a:noFill/>
        </p:spPr>
        <p:txBody>
          <a:bodyPr wrap="square" rtlCol="0">
            <a:spAutoFit/>
          </a:bodyPr>
          <a:lstStyle/>
          <a:p>
            <a:r>
              <a:rPr lang="zh-CN" altLang="en-US" sz="2800" b="1">
                <a:latin typeface="楷体" panose="02010609060101010101" charset="-122"/>
                <a:ea typeface="楷体" panose="02010609060101010101" charset="-122"/>
              </a:rPr>
              <a:t>纬度</a:t>
            </a:r>
          </a:p>
        </p:txBody>
      </p:sp>
      <p:sp>
        <p:nvSpPr>
          <p:cNvPr id="25" name="文本框 24"/>
          <p:cNvSpPr txBox="1"/>
          <p:nvPr/>
        </p:nvSpPr>
        <p:spPr>
          <a:xfrm>
            <a:off x="19685" y="4314190"/>
            <a:ext cx="12152630" cy="662554"/>
          </a:xfrm>
          <a:prstGeom prst="rect">
            <a:avLst/>
          </a:prstGeom>
          <a:solidFill>
            <a:schemeClr val="bg1">
              <a:lumMod val="95000"/>
            </a:schemeClr>
          </a:solidFill>
        </p:spPr>
        <p:txBody>
          <a:bodyPr wrap="square" rtlCol="0">
            <a:spAutoFit/>
          </a:bodyPr>
          <a:lstStyle/>
          <a:p>
            <a:pPr>
              <a:lnSpc>
                <a:spcPct val="150000"/>
              </a:lnSpc>
            </a:pPr>
            <a:r>
              <a:rPr lang="zh-CN" altLang="en-US" sz="2800" dirty="0" smtClean="0">
                <a:latin typeface="方正粗黑宋简体" panose="02000000000000000000" charset="-122"/>
                <a:ea typeface="方正粗黑宋简体" panose="02000000000000000000" charset="-122"/>
                <a:cs typeface="方正粗黑宋简体" panose="02000000000000000000" charset="-122"/>
              </a:rPr>
              <a:t>思考</a:t>
            </a:r>
            <a:r>
              <a:rPr lang="en-US" altLang="zh-CN" sz="2800" dirty="0" smtClean="0">
                <a:latin typeface="方正粗黑宋简体" panose="02000000000000000000" charset="-122"/>
                <a:ea typeface="方正粗黑宋简体" panose="02000000000000000000" charset="-122"/>
                <a:cs typeface="方正粗黑宋简体" panose="02000000000000000000" charset="-122"/>
              </a:rPr>
              <a:t>1</a:t>
            </a:r>
            <a:r>
              <a:rPr lang="en-US" altLang="zh-CN" sz="2800" dirty="0">
                <a:latin typeface="方正粗黑宋简体" panose="02000000000000000000" charset="-122"/>
                <a:ea typeface="方正粗黑宋简体" panose="02000000000000000000" charset="-122"/>
                <a:cs typeface="方正粗黑宋简体" panose="02000000000000000000" charset="-122"/>
              </a:rPr>
              <a:t>.</a:t>
            </a:r>
            <a:r>
              <a:rPr lang="zh-CN" altLang="en-US" sz="2800" dirty="0">
                <a:latin typeface="方正粗黑宋简体" panose="02000000000000000000" charset="-122"/>
                <a:ea typeface="方正粗黑宋简体" panose="02000000000000000000" charset="-122"/>
                <a:cs typeface="方正粗黑宋简体" panose="02000000000000000000" charset="-122"/>
              </a:rPr>
              <a:t>结合上图探究我国</a:t>
            </a:r>
            <a:r>
              <a:rPr lang="en-US" altLang="zh-CN" sz="2800" dirty="0">
                <a:latin typeface="方正粗黑宋简体" panose="02000000000000000000" charset="-122"/>
                <a:ea typeface="方正粗黑宋简体" panose="02000000000000000000" charset="-122"/>
                <a:cs typeface="方正粗黑宋简体" panose="02000000000000000000" charset="-122"/>
              </a:rPr>
              <a:t>7</a:t>
            </a:r>
            <a:r>
              <a:rPr lang="zh-CN" altLang="en-US" sz="2800" dirty="0">
                <a:latin typeface="方正粗黑宋简体" panose="02000000000000000000" charset="-122"/>
                <a:ea typeface="方正粗黑宋简体" panose="02000000000000000000" charset="-122"/>
                <a:cs typeface="方正粗黑宋简体" panose="02000000000000000000" charset="-122"/>
              </a:rPr>
              <a:t>月平均气温最高值出现在吐鲁番的原因。</a:t>
            </a:r>
          </a:p>
        </p:txBody>
      </p:sp>
      <p:sp>
        <p:nvSpPr>
          <p:cNvPr id="4" name="文本框 3"/>
          <p:cNvSpPr txBox="1"/>
          <p:nvPr/>
        </p:nvSpPr>
        <p:spPr>
          <a:xfrm>
            <a:off x="10884535" y="5051425"/>
            <a:ext cx="1092200" cy="521970"/>
          </a:xfrm>
          <a:prstGeom prst="rect">
            <a:avLst/>
          </a:prstGeom>
          <a:noFill/>
        </p:spPr>
        <p:txBody>
          <a:bodyPr wrap="square" rtlCol="0">
            <a:spAutoFit/>
          </a:bodyPr>
          <a:lstStyle/>
          <a:p>
            <a:r>
              <a:rPr lang="zh-CN" altLang="en-US" sz="2800" b="1">
                <a:latin typeface="楷体" panose="02010609060101010101" charset="-122"/>
                <a:ea typeface="楷体" panose="02010609060101010101" charset="-122"/>
              </a:rPr>
              <a:t>天气</a:t>
            </a:r>
          </a:p>
        </p:txBody>
      </p:sp>
      <p:sp>
        <p:nvSpPr>
          <p:cNvPr id="6" name="文本框 5"/>
          <p:cNvSpPr txBox="1"/>
          <p:nvPr/>
        </p:nvSpPr>
        <p:spPr>
          <a:xfrm>
            <a:off x="3691254" y="5876290"/>
            <a:ext cx="3867786" cy="523220"/>
          </a:xfrm>
          <a:prstGeom prst="rect">
            <a:avLst/>
          </a:prstGeom>
          <a:noFill/>
        </p:spPr>
        <p:txBody>
          <a:bodyPr wrap="square" rtlCol="0">
            <a:spAutoFit/>
          </a:bodyPr>
          <a:lstStyle/>
          <a:p>
            <a:r>
              <a:rPr lang="zh-CN" altLang="en-US" sz="2800" b="1" dirty="0">
                <a:latin typeface="楷体" panose="02010609060101010101" charset="-122"/>
                <a:ea typeface="楷体" panose="02010609060101010101" charset="-122"/>
              </a:rPr>
              <a:t>下垫</a:t>
            </a:r>
            <a:r>
              <a:rPr lang="zh-CN" altLang="en-US" sz="2800" b="1" dirty="0" smtClean="0">
                <a:latin typeface="楷体" panose="02010609060101010101" charset="-122"/>
                <a:ea typeface="楷体" panose="02010609060101010101" charset="-122"/>
              </a:rPr>
              <a:t>面、海陆位置</a:t>
            </a:r>
            <a:endParaRPr lang="zh-CN" altLang="en-US" sz="2800" b="1" dirty="0">
              <a:latin typeface="楷体" panose="02010609060101010101" charset="-122"/>
              <a:ea typeface="楷体" panose="02010609060101010101" charset="-122"/>
            </a:endParaRPr>
          </a:p>
        </p:txBody>
      </p:sp>
      <p:sp>
        <p:nvSpPr>
          <p:cNvPr id="11" name="文本框 10"/>
          <p:cNvSpPr txBox="1"/>
          <p:nvPr/>
        </p:nvSpPr>
        <p:spPr>
          <a:xfrm>
            <a:off x="10219055" y="5906770"/>
            <a:ext cx="1757680" cy="521970"/>
          </a:xfrm>
          <a:prstGeom prst="rect">
            <a:avLst/>
          </a:prstGeom>
          <a:noFill/>
        </p:spPr>
        <p:txBody>
          <a:bodyPr wrap="square" rtlCol="0">
            <a:spAutoFit/>
          </a:bodyPr>
          <a:lstStyle/>
          <a:p>
            <a:r>
              <a:rPr lang="zh-CN" altLang="en-US" sz="2800" b="1">
                <a:latin typeface="楷体" panose="02010609060101010101" charset="-122"/>
                <a:ea typeface="楷体" panose="02010609060101010101" charset="-122"/>
              </a:rPr>
              <a:t>地形</a:t>
            </a:r>
          </a:p>
        </p:txBody>
      </p:sp>
    </p:spTree>
    <p:extLst>
      <p:ext uri="{BB962C8B-B14F-4D97-AF65-F5344CB8AC3E}">
        <p14:creationId xmlns:p14="http://schemas.microsoft.com/office/powerpoint/2010/main" val="3679301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 calcmode="lin" valueType="num">
                                      <p:cBhvr additive="base">
                                        <p:cTn id="12" dur="500" fill="hold"/>
                                        <p:tgtEl>
                                          <p:spTgt spid="18434"/>
                                        </p:tgtEl>
                                        <p:attrNameLst>
                                          <p:attrName>ppt_x</p:attrName>
                                        </p:attrNameLst>
                                      </p:cBhvr>
                                      <p:tavLst>
                                        <p:tav tm="0">
                                          <p:val>
                                            <p:strVal val="#ppt_x"/>
                                          </p:val>
                                        </p:tav>
                                        <p:tav tm="100000">
                                          <p:val>
                                            <p:strVal val="#ppt_x"/>
                                          </p:val>
                                        </p:tav>
                                      </p:tavLst>
                                    </p:anim>
                                    <p:anim calcmode="lin" valueType="num">
                                      <p:cBhvr additive="base">
                                        <p:cTn id="13"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after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after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after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after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006975" y="467458"/>
            <a:ext cx="7185025" cy="5779770"/>
          </a:xfrm>
          <a:prstGeom prst="rect">
            <a:avLst/>
          </a:prstGeom>
        </p:spPr>
      </p:pic>
      <p:grpSp>
        <p:nvGrpSpPr>
          <p:cNvPr id="3" name="组合 2"/>
          <p:cNvGrpSpPr/>
          <p:nvPr/>
        </p:nvGrpSpPr>
        <p:grpSpPr>
          <a:xfrm rot="20880000">
            <a:off x="9547225" y="685263"/>
            <a:ext cx="993140" cy="923290"/>
            <a:chOff x="6955" y="7269"/>
            <a:chExt cx="1596" cy="1536"/>
          </a:xfrm>
        </p:grpSpPr>
        <p:grpSp>
          <p:nvGrpSpPr>
            <p:cNvPr id="4" name="组合 3"/>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33" name="直接连接符 3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4" name="直接连接符 3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5" name="直接连接符 3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5" name="组合 4"/>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30" name="直接连接符 2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1" name="直接连接符 3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2" name="直接连接符 3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6" name="组合 5"/>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27" name="直接连接符 2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8" name="直接连接符 2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9" name="直接连接符 2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 name="组合 6"/>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24" name="直接连接符 2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5" name="直接连接符 2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6" name="直接连接符 2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8" name="组合 7"/>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21" name="直接连接符 2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2" name="直接连接符 2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3" name="直接连接符 2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9" name="组合 8"/>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18" name="直接连接符 1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9" name="直接连接符 1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0" name="直接连接符 1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0" name="组合 9"/>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15" name="直接连接符 1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 name="直接连接符 1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7" name="直接连接符 1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1" name="组合 10"/>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12" name="直接连接符 1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 name="直接连接符 1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4" name="直接连接符 1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36" name="组合 35"/>
          <p:cNvGrpSpPr/>
          <p:nvPr/>
        </p:nvGrpSpPr>
        <p:grpSpPr>
          <a:xfrm>
            <a:off x="5875020" y="1873983"/>
            <a:ext cx="4941570" cy="2172335"/>
            <a:chOff x="8655" y="3242"/>
            <a:chExt cx="7782" cy="3191"/>
          </a:xfrm>
        </p:grpSpPr>
        <p:grpSp>
          <p:nvGrpSpPr>
            <p:cNvPr id="37" name="组合 36"/>
            <p:cNvGrpSpPr/>
            <p:nvPr/>
          </p:nvGrpSpPr>
          <p:grpSpPr>
            <a:xfrm>
              <a:off x="8655" y="4405"/>
              <a:ext cx="4757" cy="2028"/>
              <a:chOff x="8655" y="4405"/>
              <a:chExt cx="4757" cy="2028"/>
            </a:xfrm>
          </p:grpSpPr>
          <p:grpSp>
            <p:nvGrpSpPr>
              <p:cNvPr id="104" name="组合 103"/>
              <p:cNvGrpSpPr/>
              <p:nvPr/>
            </p:nvGrpSpPr>
            <p:grpSpPr>
              <a:xfrm rot="18120000">
                <a:off x="8817" y="4565"/>
                <a:ext cx="1706" cy="2030"/>
                <a:chOff x="6955" y="7269"/>
                <a:chExt cx="1596" cy="1536"/>
              </a:xfrm>
            </p:grpSpPr>
            <p:grpSp>
              <p:nvGrpSpPr>
                <p:cNvPr id="138" name="组合 137"/>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167" name="直接连接符 16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8" name="直接连接符 16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9" name="直接连接符 16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39" name="组合 138"/>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164" name="直接连接符 16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5" name="直接连接符 16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6" name="直接连接符 16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0" name="组合 139"/>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161" name="直接连接符 16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2" name="直接连接符 16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3" name="直接连接符 16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1" name="组合 140"/>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158" name="直接连接符 15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9" name="直接连接符 15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0" name="直接连接符 15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2" name="组合 141"/>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155" name="直接连接符 15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6" name="直接连接符 15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7" name="直接连接符 15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3" name="组合 142"/>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152" name="直接连接符 15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3" name="直接连接符 15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4" name="直接连接符 15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4" name="组合 143"/>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149" name="直接连接符 14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0" name="直接连接符 14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1" name="直接连接符 15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5" name="组合 144"/>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146" name="直接连接符 14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47" name="直接连接符 14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48" name="直接连接符 14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105" name="组合 104"/>
              <p:cNvGrpSpPr/>
              <p:nvPr/>
            </p:nvGrpSpPr>
            <p:grpSpPr>
              <a:xfrm rot="18540000">
                <a:off x="11549" y="4312"/>
                <a:ext cx="1770" cy="1956"/>
                <a:chOff x="6955" y="7269"/>
                <a:chExt cx="1596" cy="1536"/>
              </a:xfrm>
            </p:grpSpPr>
            <p:grpSp>
              <p:nvGrpSpPr>
                <p:cNvPr id="106" name="组合 105"/>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135" name="直接连接符 13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6" name="直接连接符 13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7" name="直接连接符 13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07" name="组合 106"/>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132" name="直接连接符 13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3" name="直接连接符 13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4" name="直接连接符 13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08" name="组合 107"/>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129" name="直接连接符 12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0" name="直接连接符 12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1" name="直接连接符 13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09" name="组合 108"/>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126" name="直接连接符 12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7" name="直接连接符 12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8" name="直接连接符 12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10" name="组合 109"/>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123" name="直接连接符 12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4" name="直接连接符 12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5" name="直接连接符 12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11" name="组合 110"/>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120" name="直接连接符 11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1" name="直接连接符 12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2" name="直接连接符 12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12" name="组合 111"/>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117" name="直接连接符 11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8" name="直接连接符 11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9" name="直接连接符 11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13" name="组合 112"/>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114" name="直接连接符 11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5" name="直接连接符 11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6" name="直接连接符 11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grpSp>
          <p:nvGrpSpPr>
            <p:cNvPr id="38" name="组合 37"/>
            <p:cNvGrpSpPr/>
            <p:nvPr/>
          </p:nvGrpSpPr>
          <p:grpSpPr>
            <a:xfrm rot="20280000">
              <a:off x="11990" y="3242"/>
              <a:ext cx="1770" cy="1956"/>
              <a:chOff x="6955" y="7269"/>
              <a:chExt cx="1596" cy="1536"/>
            </a:xfrm>
          </p:grpSpPr>
          <p:grpSp>
            <p:nvGrpSpPr>
              <p:cNvPr id="72" name="组合 71"/>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101" name="直接连接符 10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02" name="直接连接符 10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03" name="直接连接符 10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3" name="组合 72"/>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98" name="直接连接符 9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9" name="直接连接符 9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00" name="直接连接符 9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4" name="组合 73"/>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95" name="直接连接符 9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6" name="直接连接符 9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7" name="直接连接符 9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5" name="组合 74"/>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92" name="直接连接符 9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3" name="直接连接符 9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4" name="直接连接符 9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6" name="组合 75"/>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89" name="直接连接符 8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0" name="直接连接符 8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1" name="直接连接符 9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7" name="组合 76"/>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86" name="直接连接符 8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7" name="直接连接符 8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8" name="直接连接符 8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8" name="组合 77"/>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83" name="直接连接符 8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4" name="直接连接符 8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5" name="直接连接符 8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9" name="组合 78"/>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80" name="直接连接符 7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1" name="直接连接符 8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2" name="直接连接符 8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39" name="组合 38"/>
            <p:cNvGrpSpPr/>
            <p:nvPr/>
          </p:nvGrpSpPr>
          <p:grpSpPr>
            <a:xfrm rot="20040000">
              <a:off x="14667" y="4268"/>
              <a:ext cx="1770" cy="1678"/>
              <a:chOff x="6955" y="7269"/>
              <a:chExt cx="1596" cy="1536"/>
            </a:xfrm>
          </p:grpSpPr>
          <p:grpSp>
            <p:nvGrpSpPr>
              <p:cNvPr id="40" name="组合 39"/>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69" name="直接连接符 6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70" name="直接连接符 6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71" name="直接连接符 7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1" name="组合 40"/>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66" name="直接连接符 6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7" name="直接连接符 6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8" name="直接连接符 6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2" name="组合 41"/>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63" name="直接连接符 6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4" name="直接连接符 6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5" name="直接连接符 6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3" name="组合 42"/>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60" name="直接连接符 5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1" name="直接连接符 6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2" name="直接连接符 6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4" name="组合 43"/>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57" name="直接连接符 5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8" name="直接连接符 5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9" name="直接连接符 5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5" name="组合 44"/>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54" name="直接连接符 5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5" name="直接连接符 5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6" name="直接连接符 5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6" name="组合 45"/>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51" name="直接连接符 5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2" name="直接连接符 5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3" name="直接连接符 5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7" name="组合 46"/>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48" name="直接连接符 4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9" name="直接连接符 4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0" name="直接连接符 4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sp>
        <p:nvSpPr>
          <p:cNvPr id="170" name="文本框 169"/>
          <p:cNvSpPr txBox="1"/>
          <p:nvPr/>
        </p:nvSpPr>
        <p:spPr>
          <a:xfrm rot="1380000">
            <a:off x="8691245" y="1977488"/>
            <a:ext cx="1675765" cy="398780"/>
          </a:xfrm>
          <a:prstGeom prst="rect">
            <a:avLst/>
          </a:prstGeom>
          <a:noFill/>
        </p:spPr>
        <p:txBody>
          <a:bodyPr wrap="square" rtlCol="0">
            <a:spAutoFit/>
          </a:bodyPr>
          <a:lstStyle/>
          <a:p>
            <a:r>
              <a:rPr lang="zh-CN" altLang="en-US" sz="2000" b="1">
                <a:solidFill>
                  <a:srgbClr val="002060"/>
                </a:solidFill>
              </a:rPr>
              <a:t>准噶尔盆地</a:t>
            </a:r>
          </a:p>
        </p:txBody>
      </p:sp>
      <p:sp>
        <p:nvSpPr>
          <p:cNvPr id="171" name="文本框 170"/>
          <p:cNvSpPr txBox="1"/>
          <p:nvPr/>
        </p:nvSpPr>
        <p:spPr>
          <a:xfrm>
            <a:off x="7272655" y="4048858"/>
            <a:ext cx="1597660" cy="398780"/>
          </a:xfrm>
          <a:prstGeom prst="rect">
            <a:avLst/>
          </a:prstGeom>
          <a:noFill/>
        </p:spPr>
        <p:txBody>
          <a:bodyPr wrap="square" rtlCol="0">
            <a:spAutoFit/>
          </a:bodyPr>
          <a:lstStyle/>
          <a:p>
            <a:r>
              <a:rPr lang="zh-CN" altLang="en-US" sz="2000" b="1">
                <a:solidFill>
                  <a:srgbClr val="002060"/>
                </a:solidFill>
              </a:rPr>
              <a:t>塔里木盆地</a:t>
            </a:r>
          </a:p>
        </p:txBody>
      </p:sp>
      <p:sp>
        <p:nvSpPr>
          <p:cNvPr id="172" name="文本框 171"/>
          <p:cNvSpPr txBox="1"/>
          <p:nvPr/>
        </p:nvSpPr>
        <p:spPr>
          <a:xfrm>
            <a:off x="493144" y="675070"/>
            <a:ext cx="3843655" cy="829945"/>
          </a:xfrm>
          <a:prstGeom prst="rect">
            <a:avLst/>
          </a:prstGeom>
          <a:noFill/>
        </p:spPr>
        <p:txBody>
          <a:bodyPr wrap="square" rtlCol="0">
            <a:spAutoFit/>
            <a:scene3d>
              <a:camera prst="orthographicFront"/>
              <a:lightRig rig="threePt" dir="t"/>
            </a:scene3d>
          </a:bodyPr>
          <a:lstStyle/>
          <a:p>
            <a:pPr marL="342900" indent="-342900">
              <a:buFont typeface="Wingdings" panose="05000000000000000000" charset="0"/>
              <a:buChar char="l"/>
            </a:pPr>
            <a:r>
              <a:rPr lang="zh-CN" altLang="en-US" sz="2400" b="1" dirty="0">
                <a:solidFill>
                  <a:srgbClr val="0000FF"/>
                </a:solidFill>
                <a:effectLst>
                  <a:outerShdw blurRad="38100" dist="25400" dir="5400000" algn="ctr" rotWithShape="0">
                    <a:srgbClr val="6E747A">
                      <a:alpha val="43000"/>
                    </a:srgbClr>
                  </a:outerShdw>
                </a:effectLst>
              </a:rPr>
              <a:t>降水分布不均匀，北疆降水较南疆多；</a:t>
            </a:r>
          </a:p>
        </p:txBody>
      </p:sp>
      <p:sp>
        <p:nvSpPr>
          <p:cNvPr id="173" name="文本框 172"/>
          <p:cNvSpPr txBox="1"/>
          <p:nvPr/>
        </p:nvSpPr>
        <p:spPr>
          <a:xfrm>
            <a:off x="382905" y="2731770"/>
            <a:ext cx="4245610" cy="2306955"/>
          </a:xfrm>
          <a:prstGeom prst="rect">
            <a:avLst/>
          </a:prstGeom>
          <a:noFill/>
        </p:spPr>
        <p:txBody>
          <a:bodyPr wrap="square" rtlCol="0">
            <a:spAutoFit/>
            <a:scene3d>
              <a:camera prst="orthographicFront"/>
              <a:lightRig rig="threePt" dir="t"/>
            </a:scene3d>
          </a:bodyPr>
          <a:lstStyle/>
          <a:p>
            <a:pPr marL="342900" indent="-342900">
              <a:buFont typeface="Wingdings" panose="05000000000000000000" charset="0"/>
              <a:buChar char="l"/>
            </a:pPr>
            <a:r>
              <a:rPr lang="zh-CN" altLang="en-US" sz="2400" b="1" dirty="0">
                <a:solidFill>
                  <a:srgbClr val="FF0000"/>
                </a:solidFill>
                <a:effectLst>
                  <a:outerShdw blurRad="38100" dist="25400" dir="5400000" algn="ctr" rotWithShape="0">
                    <a:srgbClr val="6E747A">
                      <a:alpha val="43000"/>
                    </a:srgbClr>
                  </a:outerShdw>
                </a:effectLst>
              </a:rPr>
              <a:t>阿尔泰山、天山走向与北冰洋、大西洋气流方向一致，准噶尔盆地西宽东窄的轮廓，狭管效应强烈，湿润水汽遇到山地阻挡，迎风坡多地形雨。</a:t>
            </a:r>
          </a:p>
        </p:txBody>
      </p:sp>
      <p:sp>
        <p:nvSpPr>
          <p:cNvPr id="174" name="下箭头 173"/>
          <p:cNvSpPr/>
          <p:nvPr/>
        </p:nvSpPr>
        <p:spPr>
          <a:xfrm>
            <a:off x="2163651" y="1539437"/>
            <a:ext cx="682580" cy="7871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组合 174"/>
          <p:cNvGrpSpPr/>
          <p:nvPr/>
        </p:nvGrpSpPr>
        <p:grpSpPr>
          <a:xfrm>
            <a:off x="5292090" y="822960"/>
            <a:ext cx="1899285" cy="2156460"/>
            <a:chOff x="8334" y="1296"/>
            <a:chExt cx="2991" cy="3396"/>
          </a:xfrm>
        </p:grpSpPr>
        <p:cxnSp>
          <p:nvCxnSpPr>
            <p:cNvPr id="176" name="直接箭头连接符 175"/>
            <p:cNvCxnSpPr/>
            <p:nvPr/>
          </p:nvCxnSpPr>
          <p:spPr>
            <a:xfrm>
              <a:off x="9783" y="1296"/>
              <a:ext cx="1542" cy="928"/>
            </a:xfrm>
            <a:prstGeom prst="straightConnector1">
              <a:avLst/>
            </a:prstGeom>
            <a:ln w="762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V="1">
              <a:off x="8334" y="4260"/>
              <a:ext cx="1600" cy="432"/>
            </a:xfrm>
            <a:prstGeom prst="straightConnector1">
              <a:avLst/>
            </a:prstGeom>
            <a:ln w="7620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sp>
        <p:nvSpPr>
          <p:cNvPr id="178" name="Text Box 6"/>
          <p:cNvSpPr txBox="1">
            <a:spLocks noChangeArrowheads="1"/>
          </p:cNvSpPr>
          <p:nvPr/>
        </p:nvSpPr>
        <p:spPr bwMode="auto">
          <a:xfrm rot="540000">
            <a:off x="6109243" y="5468597"/>
            <a:ext cx="1391287" cy="39870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tx1"/>
                </a:solidFill>
                <a:latin typeface="+mn-ea"/>
                <a:ea typeface="+mn-ea"/>
              </a:rPr>
              <a:t>昆</a:t>
            </a:r>
            <a:r>
              <a:rPr lang="en-US" altLang="zh-CN" sz="2000" b="1" dirty="0">
                <a:solidFill>
                  <a:schemeClr val="tx1"/>
                </a:solidFill>
                <a:latin typeface="+mn-ea"/>
                <a:ea typeface="+mn-ea"/>
              </a:rPr>
              <a:t> </a:t>
            </a:r>
            <a:r>
              <a:rPr lang="zh-CN" altLang="zh-CN" sz="2000" b="1" dirty="0">
                <a:solidFill>
                  <a:schemeClr val="tx1"/>
                </a:solidFill>
                <a:latin typeface="+mn-ea"/>
                <a:ea typeface="+mn-ea"/>
              </a:rPr>
              <a:t>仑</a:t>
            </a:r>
            <a:r>
              <a:rPr lang="en-US" altLang="zh-CN" sz="2000" b="1" dirty="0">
                <a:solidFill>
                  <a:schemeClr val="tx1"/>
                </a:solidFill>
                <a:latin typeface="+mn-ea"/>
                <a:ea typeface="+mn-ea"/>
              </a:rPr>
              <a:t> </a:t>
            </a:r>
            <a:r>
              <a:rPr lang="zh-CN" altLang="zh-CN" sz="2000" b="1" dirty="0">
                <a:solidFill>
                  <a:schemeClr val="tx1"/>
                </a:solidFill>
                <a:latin typeface="+mn-ea"/>
                <a:ea typeface="+mn-ea"/>
              </a:rPr>
              <a:t>山</a:t>
            </a:r>
          </a:p>
        </p:txBody>
      </p:sp>
      <p:sp>
        <p:nvSpPr>
          <p:cNvPr id="179" name="Text Box 6"/>
          <p:cNvSpPr txBox="1">
            <a:spLocks noChangeArrowheads="1"/>
          </p:cNvSpPr>
          <p:nvPr/>
        </p:nvSpPr>
        <p:spPr bwMode="auto">
          <a:xfrm>
            <a:off x="9216646" y="2899461"/>
            <a:ext cx="991363" cy="39870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tx1"/>
                </a:solidFill>
                <a:latin typeface="+mn-ea"/>
                <a:ea typeface="+mn-ea"/>
              </a:rPr>
              <a:t>天山</a:t>
            </a:r>
          </a:p>
        </p:txBody>
      </p:sp>
      <p:sp>
        <p:nvSpPr>
          <p:cNvPr id="180" name="Text Box 6"/>
          <p:cNvSpPr txBox="1">
            <a:spLocks noChangeArrowheads="1"/>
          </p:cNvSpPr>
          <p:nvPr/>
        </p:nvSpPr>
        <p:spPr bwMode="auto">
          <a:xfrm rot="1500000">
            <a:off x="9846143" y="890692"/>
            <a:ext cx="1392539" cy="39870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tx1"/>
                </a:solidFill>
                <a:latin typeface="+mn-ea"/>
                <a:ea typeface="+mn-ea"/>
              </a:rPr>
              <a:t>阿尔泰山</a:t>
            </a:r>
          </a:p>
        </p:txBody>
      </p:sp>
    </p:spTree>
    <p:extLst>
      <p:ext uri="{BB962C8B-B14F-4D97-AF65-F5344CB8AC3E}">
        <p14:creationId xmlns:p14="http://schemas.microsoft.com/office/powerpoint/2010/main" val="326536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000" fill="hold">
                                          <p:stCondLst>
                                            <p:cond delay="0"/>
                                          </p:stCondLst>
                                        </p:cTn>
                                        <p:tgtEl>
                                          <p:spTgt spid="175"/>
                                        </p:tgtEl>
                                        <p:attrNameLst>
                                          <p:attrName>style.visibility</p:attrName>
                                        </p:attrNameLst>
                                      </p:cBhvr>
                                      <p:to>
                                        <p:strVal val="visible"/>
                                      </p:to>
                                    </p:set>
                                    <p:animEffect transition="in" filter="wipe(left)">
                                      <p:cBhvr>
                                        <p:cTn id="7" dur="1000"/>
                                        <p:tgtEl>
                                          <p:spTgt spid="17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000" fill="hold">
                                          <p:stCondLst>
                                            <p:cond delay="0"/>
                                          </p:stCondLst>
                                        </p:cTn>
                                        <p:tgtEl>
                                          <p:spTgt spid="173"/>
                                        </p:tgtEl>
                                        <p:attrNameLst>
                                          <p:attrName>style.visibility</p:attrName>
                                        </p:attrNameLst>
                                      </p:cBhvr>
                                      <p:to>
                                        <p:strVal val="visible"/>
                                      </p:to>
                                    </p:set>
                                    <p:anim calcmode="lin" valueType="num">
                                      <p:cBhvr additive="base">
                                        <p:cTn id="12" dur="1000" fill="hold"/>
                                        <p:tgtEl>
                                          <p:spTgt spid="173"/>
                                        </p:tgtEl>
                                        <p:attrNameLst>
                                          <p:attrName>ppt_x</p:attrName>
                                        </p:attrNameLst>
                                      </p:cBhvr>
                                      <p:tavLst>
                                        <p:tav tm="0">
                                          <p:val>
                                            <p:strVal val="#ppt_x"/>
                                          </p:val>
                                        </p:tav>
                                        <p:tav tm="100000">
                                          <p:val>
                                            <p:strVal val="#ppt_x"/>
                                          </p:val>
                                        </p:tav>
                                      </p:tavLst>
                                    </p:anim>
                                    <p:anim calcmode="lin" valueType="num">
                                      <p:cBhvr additive="base">
                                        <p:cTn id="13" dur="1000" fill="hold"/>
                                        <p:tgtEl>
                                          <p:spTgt spid="1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006975" y="467458"/>
            <a:ext cx="7185025" cy="5779770"/>
          </a:xfrm>
          <a:prstGeom prst="rect">
            <a:avLst/>
          </a:prstGeom>
        </p:spPr>
      </p:pic>
      <p:grpSp>
        <p:nvGrpSpPr>
          <p:cNvPr id="3" name="组合 2"/>
          <p:cNvGrpSpPr/>
          <p:nvPr/>
        </p:nvGrpSpPr>
        <p:grpSpPr>
          <a:xfrm rot="20880000">
            <a:off x="9547225" y="685263"/>
            <a:ext cx="993140" cy="923290"/>
            <a:chOff x="6955" y="7269"/>
            <a:chExt cx="1596" cy="1536"/>
          </a:xfrm>
        </p:grpSpPr>
        <p:grpSp>
          <p:nvGrpSpPr>
            <p:cNvPr id="4" name="组合 3"/>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33" name="直接连接符 3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4" name="直接连接符 3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5" name="直接连接符 3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5" name="组合 4"/>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30" name="直接连接符 2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1" name="直接连接符 3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2" name="直接连接符 3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6" name="组合 5"/>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27" name="直接连接符 2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8" name="直接连接符 2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9" name="直接连接符 2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 name="组合 6"/>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24" name="直接连接符 2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5" name="直接连接符 2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6" name="直接连接符 2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8" name="组合 7"/>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21" name="直接连接符 2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2" name="直接连接符 2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3" name="直接连接符 2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9" name="组合 8"/>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18" name="直接连接符 1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9" name="直接连接符 1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0" name="直接连接符 1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0" name="组合 9"/>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15" name="直接连接符 1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 name="直接连接符 1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7" name="直接连接符 1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1" name="组合 10"/>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12" name="直接连接符 1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 name="直接连接符 1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4" name="直接连接符 1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36" name="组合 35"/>
          <p:cNvGrpSpPr/>
          <p:nvPr/>
        </p:nvGrpSpPr>
        <p:grpSpPr>
          <a:xfrm>
            <a:off x="5875020" y="1873983"/>
            <a:ext cx="4941570" cy="2172335"/>
            <a:chOff x="8655" y="3242"/>
            <a:chExt cx="7782" cy="3191"/>
          </a:xfrm>
        </p:grpSpPr>
        <p:grpSp>
          <p:nvGrpSpPr>
            <p:cNvPr id="37" name="组合 36"/>
            <p:cNvGrpSpPr/>
            <p:nvPr/>
          </p:nvGrpSpPr>
          <p:grpSpPr>
            <a:xfrm>
              <a:off x="8655" y="4405"/>
              <a:ext cx="4757" cy="2028"/>
              <a:chOff x="8655" y="4405"/>
              <a:chExt cx="4757" cy="2028"/>
            </a:xfrm>
          </p:grpSpPr>
          <p:grpSp>
            <p:nvGrpSpPr>
              <p:cNvPr id="104" name="组合 103"/>
              <p:cNvGrpSpPr/>
              <p:nvPr/>
            </p:nvGrpSpPr>
            <p:grpSpPr>
              <a:xfrm rot="18120000">
                <a:off x="8817" y="4565"/>
                <a:ext cx="1706" cy="2030"/>
                <a:chOff x="6955" y="7269"/>
                <a:chExt cx="1596" cy="1536"/>
              </a:xfrm>
            </p:grpSpPr>
            <p:grpSp>
              <p:nvGrpSpPr>
                <p:cNvPr id="138" name="组合 137"/>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167" name="直接连接符 16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8" name="直接连接符 16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9" name="直接连接符 16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39" name="组合 138"/>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164" name="直接连接符 16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5" name="直接连接符 16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6" name="直接连接符 16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0" name="组合 139"/>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161" name="直接连接符 16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2" name="直接连接符 16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3" name="直接连接符 16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1" name="组合 140"/>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158" name="直接连接符 15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9" name="直接连接符 15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0" name="直接连接符 15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2" name="组合 141"/>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155" name="直接连接符 15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6" name="直接连接符 15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7" name="直接连接符 15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3" name="组合 142"/>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152" name="直接连接符 15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3" name="直接连接符 15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4" name="直接连接符 15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4" name="组合 143"/>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149" name="直接连接符 14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0" name="直接连接符 14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1" name="直接连接符 15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5" name="组合 144"/>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146" name="直接连接符 14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47" name="直接连接符 14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48" name="直接连接符 14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105" name="组合 104"/>
              <p:cNvGrpSpPr/>
              <p:nvPr/>
            </p:nvGrpSpPr>
            <p:grpSpPr>
              <a:xfrm rot="18540000">
                <a:off x="11549" y="4312"/>
                <a:ext cx="1770" cy="1956"/>
                <a:chOff x="6955" y="7269"/>
                <a:chExt cx="1596" cy="1536"/>
              </a:xfrm>
            </p:grpSpPr>
            <p:grpSp>
              <p:nvGrpSpPr>
                <p:cNvPr id="106" name="组合 105"/>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135" name="直接连接符 13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6" name="直接连接符 13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7" name="直接连接符 13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07" name="组合 106"/>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132" name="直接连接符 13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3" name="直接连接符 13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4" name="直接连接符 13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08" name="组合 107"/>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129" name="直接连接符 12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0" name="直接连接符 12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1" name="直接连接符 13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09" name="组合 108"/>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126" name="直接连接符 12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7" name="直接连接符 12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8" name="直接连接符 12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10" name="组合 109"/>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123" name="直接连接符 12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4" name="直接连接符 12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5" name="直接连接符 12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11" name="组合 110"/>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120" name="直接连接符 11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1" name="直接连接符 12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2" name="直接连接符 12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12" name="组合 111"/>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117" name="直接连接符 11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8" name="直接连接符 11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9" name="直接连接符 11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13" name="组合 112"/>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114" name="直接连接符 11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5" name="直接连接符 11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6" name="直接连接符 11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grpSp>
          <p:nvGrpSpPr>
            <p:cNvPr id="38" name="组合 37"/>
            <p:cNvGrpSpPr/>
            <p:nvPr/>
          </p:nvGrpSpPr>
          <p:grpSpPr>
            <a:xfrm rot="20280000">
              <a:off x="11990" y="3242"/>
              <a:ext cx="1770" cy="1956"/>
              <a:chOff x="6955" y="7269"/>
              <a:chExt cx="1596" cy="1536"/>
            </a:xfrm>
          </p:grpSpPr>
          <p:grpSp>
            <p:nvGrpSpPr>
              <p:cNvPr id="72" name="组合 71"/>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101" name="直接连接符 10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02" name="直接连接符 10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03" name="直接连接符 10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3" name="组合 72"/>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98" name="直接连接符 9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9" name="直接连接符 9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00" name="直接连接符 9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4" name="组合 73"/>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95" name="直接连接符 9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6" name="直接连接符 9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7" name="直接连接符 9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5" name="组合 74"/>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92" name="直接连接符 9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3" name="直接连接符 9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4" name="直接连接符 9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6" name="组合 75"/>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89" name="直接连接符 8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0" name="直接连接符 8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1" name="直接连接符 9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7" name="组合 76"/>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86" name="直接连接符 8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7" name="直接连接符 8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8" name="直接连接符 8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8" name="组合 77"/>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83" name="直接连接符 8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4" name="直接连接符 8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5" name="直接连接符 8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9" name="组合 78"/>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80" name="直接连接符 7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1" name="直接连接符 8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2" name="直接连接符 8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39" name="组合 38"/>
            <p:cNvGrpSpPr/>
            <p:nvPr/>
          </p:nvGrpSpPr>
          <p:grpSpPr>
            <a:xfrm rot="20040000">
              <a:off x="14667" y="4268"/>
              <a:ext cx="1770" cy="1678"/>
              <a:chOff x="6955" y="7269"/>
              <a:chExt cx="1596" cy="1536"/>
            </a:xfrm>
          </p:grpSpPr>
          <p:grpSp>
            <p:nvGrpSpPr>
              <p:cNvPr id="40" name="组合 39"/>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69" name="直接连接符 6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70" name="直接连接符 6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71" name="直接连接符 7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1" name="组合 40"/>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66" name="直接连接符 6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7" name="直接连接符 6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8" name="直接连接符 6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2" name="组合 41"/>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63" name="直接连接符 6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4" name="直接连接符 6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5" name="直接连接符 6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3" name="组合 42"/>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60" name="直接连接符 5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1" name="直接连接符 6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2" name="直接连接符 6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4" name="组合 43"/>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57" name="直接连接符 5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8" name="直接连接符 5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9" name="直接连接符 5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5" name="组合 44"/>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54" name="直接连接符 5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5" name="直接连接符 5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6" name="直接连接符 5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6" name="组合 45"/>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51" name="直接连接符 5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2" name="直接连接符 5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3" name="直接连接符 5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7" name="组合 46"/>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48" name="直接连接符 4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9" name="直接连接符 4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0" name="直接连接符 4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sp>
        <p:nvSpPr>
          <p:cNvPr id="170" name="文本框 169"/>
          <p:cNvSpPr txBox="1"/>
          <p:nvPr/>
        </p:nvSpPr>
        <p:spPr>
          <a:xfrm rot="1380000">
            <a:off x="8691245" y="1977488"/>
            <a:ext cx="1675765" cy="398780"/>
          </a:xfrm>
          <a:prstGeom prst="rect">
            <a:avLst/>
          </a:prstGeom>
          <a:noFill/>
        </p:spPr>
        <p:txBody>
          <a:bodyPr wrap="square" rtlCol="0">
            <a:spAutoFit/>
          </a:bodyPr>
          <a:lstStyle/>
          <a:p>
            <a:r>
              <a:rPr lang="zh-CN" altLang="en-US" sz="2000" b="1">
                <a:solidFill>
                  <a:srgbClr val="002060"/>
                </a:solidFill>
              </a:rPr>
              <a:t>准噶尔盆地</a:t>
            </a:r>
          </a:p>
        </p:txBody>
      </p:sp>
      <p:sp>
        <p:nvSpPr>
          <p:cNvPr id="171" name="文本框 170"/>
          <p:cNvSpPr txBox="1"/>
          <p:nvPr/>
        </p:nvSpPr>
        <p:spPr>
          <a:xfrm>
            <a:off x="7272655" y="4048858"/>
            <a:ext cx="1597660" cy="398780"/>
          </a:xfrm>
          <a:prstGeom prst="rect">
            <a:avLst/>
          </a:prstGeom>
          <a:noFill/>
        </p:spPr>
        <p:txBody>
          <a:bodyPr wrap="square" rtlCol="0">
            <a:spAutoFit/>
          </a:bodyPr>
          <a:lstStyle/>
          <a:p>
            <a:r>
              <a:rPr lang="zh-CN" altLang="en-US" sz="2000" b="1">
                <a:solidFill>
                  <a:srgbClr val="002060"/>
                </a:solidFill>
              </a:rPr>
              <a:t>塔里木盆地</a:t>
            </a:r>
          </a:p>
        </p:txBody>
      </p:sp>
      <p:sp>
        <p:nvSpPr>
          <p:cNvPr id="172" name="文本框 171"/>
          <p:cNvSpPr txBox="1"/>
          <p:nvPr/>
        </p:nvSpPr>
        <p:spPr>
          <a:xfrm>
            <a:off x="346414" y="709492"/>
            <a:ext cx="3843655" cy="829945"/>
          </a:xfrm>
          <a:prstGeom prst="rect">
            <a:avLst/>
          </a:prstGeom>
          <a:noFill/>
        </p:spPr>
        <p:txBody>
          <a:bodyPr wrap="square" rtlCol="0">
            <a:spAutoFit/>
            <a:scene3d>
              <a:camera prst="orthographicFront"/>
              <a:lightRig rig="threePt" dir="t"/>
            </a:scene3d>
          </a:bodyPr>
          <a:lstStyle/>
          <a:p>
            <a:pPr marL="342900" indent="-342900">
              <a:buFont typeface="Wingdings" panose="05000000000000000000" charset="0"/>
              <a:buChar char="l"/>
            </a:pPr>
            <a:r>
              <a:rPr lang="zh-CN" altLang="en-US" sz="2400" b="1" dirty="0">
                <a:solidFill>
                  <a:srgbClr val="0000FF"/>
                </a:solidFill>
                <a:effectLst>
                  <a:outerShdw blurRad="38100" dist="25400" dir="5400000" algn="ctr" rotWithShape="0">
                    <a:srgbClr val="6E747A">
                      <a:alpha val="43000"/>
                    </a:srgbClr>
                  </a:outerShdw>
                </a:effectLst>
              </a:rPr>
              <a:t>天山东南</a:t>
            </a:r>
            <a:r>
              <a:rPr lang="zh-CN" altLang="en-US" sz="2400" b="1" dirty="0" smtClean="0">
                <a:solidFill>
                  <a:srgbClr val="0000FF"/>
                </a:solidFill>
                <a:effectLst>
                  <a:outerShdw blurRad="38100" dist="25400" dir="5400000" algn="ctr" rotWithShape="0">
                    <a:srgbClr val="6E747A">
                      <a:alpha val="43000"/>
                    </a:srgbClr>
                  </a:outerShdw>
                </a:effectLst>
              </a:rPr>
              <a:t>缘</a:t>
            </a:r>
            <a:r>
              <a:rPr lang="zh-CN" altLang="en-US" sz="2400" b="1" dirty="0">
                <a:solidFill>
                  <a:srgbClr val="0000FF"/>
                </a:solidFill>
                <a:effectLst>
                  <a:outerShdw blurRad="38100" dist="25400" dir="5400000" algn="ctr" rotWithShape="0">
                    <a:srgbClr val="6E747A">
                      <a:alpha val="43000"/>
                    </a:srgbClr>
                  </a:outerShdw>
                </a:effectLst>
              </a:rPr>
              <a:t>、</a:t>
            </a:r>
            <a:r>
              <a:rPr lang="zh-CN" altLang="en-US" sz="2400" b="1" dirty="0" smtClean="0">
                <a:solidFill>
                  <a:srgbClr val="0000FF"/>
                </a:solidFill>
                <a:effectLst>
                  <a:outerShdw blurRad="38100" dist="25400" dir="5400000" algn="ctr" rotWithShape="0">
                    <a:srgbClr val="6E747A">
                      <a:alpha val="43000"/>
                    </a:srgbClr>
                  </a:outerShdw>
                </a:effectLst>
              </a:rPr>
              <a:t>塔里木</a:t>
            </a:r>
            <a:r>
              <a:rPr lang="zh-CN" altLang="en-US" sz="2400" b="1" dirty="0">
                <a:solidFill>
                  <a:srgbClr val="0000FF"/>
                </a:solidFill>
                <a:effectLst>
                  <a:outerShdw blurRad="38100" dist="25400" dir="5400000" algn="ctr" rotWithShape="0">
                    <a:srgbClr val="6E747A">
                      <a:alpha val="43000"/>
                    </a:srgbClr>
                  </a:outerShdw>
                </a:effectLst>
              </a:rPr>
              <a:t>腹地降水极少，极端干旱；</a:t>
            </a:r>
          </a:p>
        </p:txBody>
      </p:sp>
      <p:sp>
        <p:nvSpPr>
          <p:cNvPr id="174" name="下箭头 173"/>
          <p:cNvSpPr/>
          <p:nvPr/>
        </p:nvSpPr>
        <p:spPr>
          <a:xfrm>
            <a:off x="1662620" y="1665951"/>
            <a:ext cx="568493" cy="683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a:off x="167104" y="3111135"/>
            <a:ext cx="4946593" cy="1384995"/>
          </a:xfrm>
          <a:prstGeom prst="rect">
            <a:avLst/>
          </a:prstGeom>
        </p:spPr>
        <p:txBody>
          <a:bodyPr wrap="square">
            <a:spAutoFit/>
          </a:bodyPr>
          <a:lstStyle/>
          <a:p>
            <a:pPr>
              <a:lnSpc>
                <a:spcPct val="150000"/>
              </a:lnSpc>
            </a:pPr>
            <a:r>
              <a:rPr lang="zh-CN" altLang="en-US" sz="2800" b="1" dirty="0">
                <a:solidFill>
                  <a:srgbClr val="FF0000"/>
                </a:solidFill>
                <a:latin typeface="微软雅黑" charset="-122"/>
                <a:ea typeface="微软雅黑" charset="-122"/>
              </a:rPr>
              <a:t>深居内陆，距海远；高山环绕，盆地闭塞，水汽难以进入。</a:t>
            </a:r>
          </a:p>
        </p:txBody>
      </p:sp>
      <p:sp>
        <p:nvSpPr>
          <p:cNvPr id="176" name="文本框 175"/>
          <p:cNvSpPr txBox="1"/>
          <p:nvPr/>
        </p:nvSpPr>
        <p:spPr>
          <a:xfrm>
            <a:off x="9746184" y="3432672"/>
            <a:ext cx="1356384" cy="922020"/>
          </a:xfrm>
          <a:prstGeom prst="rect">
            <a:avLst/>
          </a:prstGeom>
          <a:noFill/>
        </p:spPr>
        <p:txBody>
          <a:bodyPr wrap="square" rtlCol="0">
            <a:spAutoFit/>
          </a:bodyPr>
          <a:lstStyle/>
          <a:p>
            <a:pPr algn="ctr">
              <a:lnSpc>
                <a:spcPct val="150000"/>
              </a:lnSpc>
            </a:pPr>
            <a:r>
              <a:rPr lang="zh-CN" altLang="en-US" b="1" dirty="0">
                <a:solidFill>
                  <a:srgbClr val="002060"/>
                </a:solidFill>
                <a:latin typeface="微软雅黑" charset="-122"/>
                <a:ea typeface="微软雅黑" charset="-122"/>
              </a:rPr>
              <a:t>年降水量</a:t>
            </a:r>
            <a:endParaRPr lang="en-US" altLang="zh-CN" b="1" dirty="0">
              <a:solidFill>
                <a:srgbClr val="002060"/>
              </a:solidFill>
              <a:latin typeface="微软雅黑" charset="-122"/>
              <a:ea typeface="微软雅黑" charset="-122"/>
            </a:endParaRPr>
          </a:p>
          <a:p>
            <a:pPr algn="ctr">
              <a:lnSpc>
                <a:spcPct val="150000"/>
              </a:lnSpc>
            </a:pPr>
            <a:r>
              <a:rPr lang="en-US" altLang="zh-CN" b="1" dirty="0">
                <a:solidFill>
                  <a:srgbClr val="002060"/>
                </a:solidFill>
                <a:latin typeface="微软雅黑" charset="-122"/>
                <a:ea typeface="微软雅黑" charset="-122"/>
              </a:rPr>
              <a:t>5.9mm</a:t>
            </a:r>
            <a:endParaRPr lang="zh-CN" altLang="en-US" b="1" dirty="0">
              <a:solidFill>
                <a:srgbClr val="002060"/>
              </a:solidFill>
              <a:latin typeface="微软雅黑" charset="-122"/>
              <a:ea typeface="微软雅黑" charset="-122"/>
            </a:endParaRPr>
          </a:p>
        </p:txBody>
      </p:sp>
      <p:sp>
        <p:nvSpPr>
          <p:cNvPr id="177" name="文本框 176"/>
          <p:cNvSpPr txBox="1"/>
          <p:nvPr/>
        </p:nvSpPr>
        <p:spPr>
          <a:xfrm>
            <a:off x="9854336" y="3193218"/>
            <a:ext cx="893163" cy="505501"/>
          </a:xfrm>
          <a:prstGeom prst="rect">
            <a:avLst/>
          </a:prstGeom>
          <a:noFill/>
        </p:spPr>
        <p:txBody>
          <a:bodyPr wrap="square" rtlCol="0">
            <a:spAutoFit/>
          </a:bodyPr>
          <a:lstStyle/>
          <a:p>
            <a:r>
              <a:rPr lang="zh-CN" altLang="en-US" b="1" dirty="0">
                <a:solidFill>
                  <a:srgbClr val="002060"/>
                </a:solidFill>
                <a:latin typeface="微软雅黑" charset="-122"/>
                <a:ea typeface="微软雅黑" charset="-122"/>
              </a:rPr>
              <a:t>托克逊</a:t>
            </a:r>
          </a:p>
        </p:txBody>
      </p:sp>
      <p:sp>
        <p:nvSpPr>
          <p:cNvPr id="178" name="椭圆 177"/>
          <p:cNvSpPr/>
          <p:nvPr/>
        </p:nvSpPr>
        <p:spPr>
          <a:xfrm>
            <a:off x="9716009" y="3183629"/>
            <a:ext cx="143385" cy="1556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Text Box 6"/>
          <p:cNvSpPr txBox="1">
            <a:spLocks noChangeArrowheads="1"/>
          </p:cNvSpPr>
          <p:nvPr/>
        </p:nvSpPr>
        <p:spPr bwMode="auto">
          <a:xfrm rot="540000">
            <a:off x="6109243" y="5468597"/>
            <a:ext cx="1391287" cy="39870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tx1"/>
                </a:solidFill>
                <a:latin typeface="+mn-ea"/>
                <a:ea typeface="+mn-ea"/>
              </a:rPr>
              <a:t>昆</a:t>
            </a:r>
            <a:r>
              <a:rPr lang="en-US" altLang="zh-CN" sz="2000" b="1" dirty="0">
                <a:solidFill>
                  <a:schemeClr val="tx1"/>
                </a:solidFill>
                <a:latin typeface="+mn-ea"/>
                <a:ea typeface="+mn-ea"/>
              </a:rPr>
              <a:t> </a:t>
            </a:r>
            <a:r>
              <a:rPr lang="zh-CN" altLang="zh-CN" sz="2000" b="1" dirty="0">
                <a:solidFill>
                  <a:schemeClr val="tx1"/>
                </a:solidFill>
                <a:latin typeface="+mn-ea"/>
                <a:ea typeface="+mn-ea"/>
              </a:rPr>
              <a:t>仑</a:t>
            </a:r>
            <a:r>
              <a:rPr lang="en-US" altLang="zh-CN" sz="2000" b="1" dirty="0">
                <a:solidFill>
                  <a:schemeClr val="tx1"/>
                </a:solidFill>
                <a:latin typeface="+mn-ea"/>
                <a:ea typeface="+mn-ea"/>
              </a:rPr>
              <a:t> </a:t>
            </a:r>
            <a:r>
              <a:rPr lang="zh-CN" altLang="zh-CN" sz="2000" b="1" dirty="0">
                <a:solidFill>
                  <a:schemeClr val="tx1"/>
                </a:solidFill>
                <a:latin typeface="+mn-ea"/>
                <a:ea typeface="+mn-ea"/>
              </a:rPr>
              <a:t>山</a:t>
            </a:r>
          </a:p>
        </p:txBody>
      </p:sp>
      <p:sp>
        <p:nvSpPr>
          <p:cNvPr id="180" name="Text Box 6"/>
          <p:cNvSpPr txBox="1">
            <a:spLocks noChangeArrowheads="1"/>
          </p:cNvSpPr>
          <p:nvPr/>
        </p:nvSpPr>
        <p:spPr bwMode="auto">
          <a:xfrm>
            <a:off x="8410384" y="3214756"/>
            <a:ext cx="991363" cy="39870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tx1"/>
                </a:solidFill>
                <a:latin typeface="+mn-ea"/>
                <a:ea typeface="+mn-ea"/>
              </a:rPr>
              <a:t>天山</a:t>
            </a:r>
          </a:p>
        </p:txBody>
      </p:sp>
      <p:sp>
        <p:nvSpPr>
          <p:cNvPr id="181" name="Text Box 6"/>
          <p:cNvSpPr txBox="1">
            <a:spLocks noChangeArrowheads="1"/>
          </p:cNvSpPr>
          <p:nvPr/>
        </p:nvSpPr>
        <p:spPr bwMode="auto">
          <a:xfrm rot="1500000">
            <a:off x="9846143" y="890692"/>
            <a:ext cx="1392539" cy="39870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tx1"/>
                </a:solidFill>
                <a:latin typeface="+mn-ea"/>
                <a:ea typeface="+mn-ea"/>
              </a:rPr>
              <a:t>阿尔泰山</a:t>
            </a:r>
          </a:p>
        </p:txBody>
      </p:sp>
    </p:spTree>
    <p:extLst>
      <p:ext uri="{BB962C8B-B14F-4D97-AF65-F5344CB8AC3E}">
        <p14:creationId xmlns:p14="http://schemas.microsoft.com/office/powerpoint/2010/main" val="20038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ppt_x"/>
                                          </p:val>
                                        </p:tav>
                                        <p:tav tm="100000">
                                          <p:val>
                                            <p:strVal val="#ppt_x"/>
                                          </p:val>
                                        </p:tav>
                                      </p:tavLst>
                                    </p:anim>
                                    <p:anim calcmode="lin" valueType="num">
                                      <p:cBhvr additive="base">
                                        <p:cTn id="8"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89" name="矩形 1"/>
          <p:cNvSpPr>
            <a:spLocks noChangeArrowheads="1"/>
          </p:cNvSpPr>
          <p:nvPr>
            <p:custDataLst>
              <p:tags r:id="rId1"/>
            </p:custDataLst>
          </p:nvPr>
        </p:nvSpPr>
        <p:spPr bwMode="auto">
          <a:xfrm>
            <a:off x="180976" y="664887"/>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zh-CN" sz="2800" dirty="0">
                <a:solidFill>
                  <a:srgbClr val="0000FF"/>
                </a:solidFill>
                <a:ea typeface="微软雅黑" panose="020B0503020204020204" pitchFamily="34" charset="-122"/>
              </a:rPr>
              <a:t>1.</a:t>
            </a:r>
            <a:r>
              <a:rPr lang="zh-CN" altLang="en-US" sz="2800" dirty="0">
                <a:solidFill>
                  <a:srgbClr val="0000FF"/>
                </a:solidFill>
                <a:ea typeface="微软雅黑" panose="020B0503020204020204" pitchFamily="34" charset="-122"/>
              </a:rPr>
              <a:t>位置：</a:t>
            </a:r>
          </a:p>
        </p:txBody>
      </p:sp>
      <p:sp>
        <p:nvSpPr>
          <p:cNvPr id="54291" name="矩形 3"/>
          <p:cNvSpPr>
            <a:spLocks noChangeArrowheads="1"/>
          </p:cNvSpPr>
          <p:nvPr>
            <p:custDataLst>
              <p:tags r:id="rId2"/>
            </p:custDataLst>
          </p:nvPr>
        </p:nvSpPr>
        <p:spPr bwMode="auto">
          <a:xfrm>
            <a:off x="180976" y="1319721"/>
            <a:ext cx="22028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400" dirty="0" smtClean="0">
                <a:solidFill>
                  <a:srgbClr val="FF0000"/>
                </a:solidFill>
                <a:ea typeface="微软雅黑" panose="020B0503020204020204" pitchFamily="34" charset="-122"/>
              </a:rPr>
              <a:t>（</a:t>
            </a:r>
            <a:r>
              <a:rPr lang="en-US" altLang="zh-CN" sz="2400" dirty="0" smtClean="0">
                <a:solidFill>
                  <a:srgbClr val="FF0000"/>
                </a:solidFill>
                <a:ea typeface="微软雅黑" panose="020B0503020204020204" pitchFamily="34" charset="-122"/>
              </a:rPr>
              <a:t>1</a:t>
            </a:r>
            <a:r>
              <a:rPr lang="zh-CN" altLang="en-US" sz="2400" dirty="0" smtClean="0">
                <a:solidFill>
                  <a:srgbClr val="FF0000"/>
                </a:solidFill>
                <a:ea typeface="微软雅黑" panose="020B0503020204020204" pitchFamily="34" charset="-122"/>
              </a:rPr>
              <a:t>）</a:t>
            </a:r>
            <a:r>
              <a:rPr lang="zh-CN" altLang="en-US" sz="2400" dirty="0">
                <a:solidFill>
                  <a:srgbClr val="FF0000"/>
                </a:solidFill>
                <a:ea typeface="微软雅黑" panose="020B0503020204020204" pitchFamily="34" charset="-122"/>
              </a:rPr>
              <a:t>分界线</a:t>
            </a:r>
            <a:r>
              <a:rPr lang="zh-CN" altLang="en-US" sz="2400" dirty="0" smtClean="0">
                <a:solidFill>
                  <a:srgbClr val="FF0000"/>
                </a:solidFill>
                <a:ea typeface="微软雅黑" panose="020B0503020204020204" pitchFamily="34" charset="-122"/>
              </a:rPr>
              <a:t>：</a:t>
            </a:r>
            <a:endParaRPr lang="zh-CN" altLang="en-US" sz="2400" dirty="0">
              <a:solidFill>
                <a:srgbClr val="000000"/>
              </a:solidFill>
              <a:ea typeface="微软雅黑" panose="020B0503020204020204" pitchFamily="34" charset="-122"/>
            </a:endParaRPr>
          </a:p>
        </p:txBody>
      </p:sp>
      <p:sp>
        <p:nvSpPr>
          <p:cNvPr id="23" name="Rectangle 2"/>
          <p:cNvSpPr txBox="1">
            <a:spLocks noChangeArrowheads="1"/>
          </p:cNvSpPr>
          <p:nvPr>
            <p:custDataLst>
              <p:tags r:id="rId3"/>
            </p:custDataLst>
          </p:nvPr>
        </p:nvSpPr>
        <p:spPr>
          <a:xfrm>
            <a:off x="17690" y="39117"/>
            <a:ext cx="6316663" cy="1077913"/>
          </a:xfrm>
          <a:prstGeom prst="rect">
            <a:avLst/>
          </a:prstGeom>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smtClean="0">
                <a:solidFill>
                  <a:srgbClr val="FF0000"/>
                </a:solidFill>
                <a:ea typeface="微软雅黑" panose="020B0503020204020204" pitchFamily="34" charset="-122"/>
              </a:rPr>
              <a:t>一、西北地区的位置与范围</a:t>
            </a:r>
            <a:endParaRPr lang="zh-CN" altLang="en-US" sz="4000" b="1" dirty="0">
              <a:solidFill>
                <a:srgbClr val="FF0000"/>
              </a:solidFill>
              <a:ea typeface="微软雅黑" panose="020B0503020204020204" pitchFamily="34" charset="-122"/>
            </a:endParaRPr>
          </a:p>
        </p:txBody>
      </p:sp>
      <p:sp>
        <p:nvSpPr>
          <p:cNvPr id="25" name="矩形 2"/>
          <p:cNvSpPr/>
          <p:nvPr>
            <p:custDataLst>
              <p:tags r:id="rId4"/>
            </p:custDataLst>
          </p:nvPr>
        </p:nvSpPr>
        <p:spPr>
          <a:xfrm>
            <a:off x="2806134" y="1188762"/>
            <a:ext cx="7056437" cy="830263"/>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400" dirty="0">
                <a:solidFill>
                  <a:srgbClr val="000000"/>
                </a:solidFill>
                <a:ea typeface="微软雅黑" panose="020B0503020204020204" pitchFamily="34" charset="-122"/>
              </a:rPr>
              <a:t>大体上位于</a:t>
            </a:r>
            <a:r>
              <a:rPr lang="zh-CN" altLang="en-US" sz="2400" dirty="0">
                <a:solidFill>
                  <a:srgbClr val="0000CC"/>
                </a:solidFill>
                <a:ea typeface="微软雅黑" panose="020B0503020204020204" pitchFamily="34" charset="-122"/>
              </a:rPr>
              <a:t>大兴安岭</a:t>
            </a:r>
            <a:r>
              <a:rPr lang="zh-CN" altLang="en-US" sz="2400" dirty="0">
                <a:solidFill>
                  <a:srgbClr val="000000"/>
                </a:solidFill>
                <a:ea typeface="微软雅黑" panose="020B0503020204020204" pitchFamily="34" charset="-122"/>
              </a:rPr>
              <a:t>以西，</a:t>
            </a:r>
            <a:r>
              <a:rPr lang="zh-CN" altLang="en-US" sz="2400" dirty="0">
                <a:solidFill>
                  <a:srgbClr val="0000CC"/>
                </a:solidFill>
                <a:ea typeface="微软雅黑" panose="020B0503020204020204" pitchFamily="34" charset="-122"/>
              </a:rPr>
              <a:t>长城和昆仑山</a:t>
            </a:r>
            <a:r>
              <a:rPr lang="zh-CN" altLang="zh-CN" sz="2400" dirty="0">
                <a:solidFill>
                  <a:srgbClr val="0000CC"/>
                </a:solidFill>
                <a:ea typeface="微软雅黑" panose="020B0503020204020204" pitchFamily="34" charset="-122"/>
              </a:rPr>
              <a:t>—</a:t>
            </a:r>
            <a:r>
              <a:rPr lang="zh-CN" altLang="en-US" sz="2400" dirty="0">
                <a:solidFill>
                  <a:srgbClr val="0000CC"/>
                </a:solidFill>
                <a:ea typeface="微软雅黑" panose="020B0503020204020204" pitchFamily="34" charset="-122"/>
              </a:rPr>
              <a:t>阿尔金山</a:t>
            </a:r>
            <a:r>
              <a:rPr lang="zh-CN" altLang="zh-CN" sz="2400" dirty="0">
                <a:solidFill>
                  <a:srgbClr val="0000CC"/>
                </a:solidFill>
                <a:ea typeface="微软雅黑" panose="020B0503020204020204" pitchFamily="34" charset="-122"/>
              </a:rPr>
              <a:t>——</a:t>
            </a:r>
            <a:r>
              <a:rPr lang="zh-CN" altLang="en-US" sz="2400" dirty="0">
                <a:solidFill>
                  <a:srgbClr val="0000CC"/>
                </a:solidFill>
                <a:ea typeface="微软雅黑" panose="020B0503020204020204" pitchFamily="34" charset="-122"/>
              </a:rPr>
              <a:t>祁连山</a:t>
            </a:r>
            <a:r>
              <a:rPr lang="zh-CN" altLang="en-US" sz="2400" dirty="0">
                <a:solidFill>
                  <a:srgbClr val="000000"/>
                </a:solidFill>
                <a:ea typeface="微软雅黑" panose="020B0503020204020204" pitchFamily="34" charset="-122"/>
              </a:rPr>
              <a:t>以北。</a:t>
            </a:r>
          </a:p>
        </p:txBody>
      </p:sp>
      <p:pic>
        <p:nvPicPr>
          <p:cNvPr id="26" name="Picture 3" descr="无标题"/>
          <p:cNvPicPr>
            <a:picLocks noChangeAspect="1" noChangeArrowheads="1"/>
          </p:cNvPicPr>
          <p:nvPr>
            <p:custDataLst>
              <p:tags r:id="rId5"/>
            </p:custDataLst>
          </p:nvPr>
        </p:nvPicPr>
        <p:blipFill>
          <a:blip r:embed="rId7">
            <a:extLst>
              <a:ext uri="{28A0092B-C50C-407E-A947-70E740481C1C}">
                <a14:useLocalDpi xmlns:a14="http://schemas.microsoft.com/office/drawing/2010/main" val="0"/>
              </a:ext>
            </a:extLst>
          </a:blip>
          <a:srcRect/>
          <a:stretch>
            <a:fillRect/>
          </a:stretch>
        </p:blipFill>
        <p:spPr bwMode="auto">
          <a:xfrm>
            <a:off x="6910323" y="2366056"/>
            <a:ext cx="5281677" cy="4208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图片 512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FE594B7-BB41-4FD4-B60E-9E626C09D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12984"/>
          <a:stretch>
            <a:fillRect/>
          </a:stretch>
        </p:blipFill>
        <p:spPr bwMode="auto">
          <a:xfrm>
            <a:off x="1" y="2615609"/>
            <a:ext cx="6826102" cy="424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2148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stretch>
            <a:fillRect/>
          </a:stretch>
        </p:blipFill>
        <p:spPr>
          <a:xfrm>
            <a:off x="5222875" y="405237"/>
            <a:ext cx="4837430" cy="3206115"/>
          </a:xfrm>
          <a:prstGeom prst="rect">
            <a:avLst/>
          </a:prstGeom>
        </p:spPr>
      </p:pic>
      <p:sp>
        <p:nvSpPr>
          <p:cNvPr id="23" name="文本框 22"/>
          <p:cNvSpPr txBox="1"/>
          <p:nvPr/>
        </p:nvSpPr>
        <p:spPr>
          <a:xfrm>
            <a:off x="19685" y="4968513"/>
            <a:ext cx="12132945" cy="1135054"/>
          </a:xfrm>
          <a:prstGeom prst="rect">
            <a:avLst/>
          </a:prstGeom>
          <a:noFill/>
        </p:spPr>
        <p:txBody>
          <a:bodyPr wrap="square" rtlCol="0">
            <a:spAutoFit/>
          </a:bodyPr>
          <a:lstStyle/>
          <a:p>
            <a:pPr indent="0">
              <a:lnSpc>
                <a:spcPct val="150000"/>
              </a:lnSpc>
              <a:buFont typeface="Wingdings" panose="05000000000000000000" pitchFamily="2" charset="2"/>
              <a:buNone/>
            </a:pPr>
            <a:r>
              <a:rPr lang="zh-CN" altLang="en-US" sz="2400" b="1" dirty="0">
                <a:solidFill>
                  <a:srgbClr val="FF0000"/>
                </a:solidFill>
                <a:latin typeface="微软雅黑" charset="-122"/>
                <a:ea typeface="微软雅黑" charset="-122"/>
                <a:sym typeface="+mn-ea"/>
              </a:rPr>
              <a:t>向西敞开的喇叭形谷地，有利于西风从北大西洋带来的海洋湿润气流进入。湿润气流在山地迎风坡受地形抬升形成地形雨，从而成为西北干旱地区中的“湿岛”。</a:t>
            </a:r>
          </a:p>
        </p:txBody>
      </p:sp>
      <p:sp>
        <p:nvSpPr>
          <p:cNvPr id="26" name="文本框 25"/>
          <p:cNvSpPr txBox="1"/>
          <p:nvPr/>
        </p:nvSpPr>
        <p:spPr>
          <a:xfrm rot="1327213">
            <a:off x="5803265" y="1304397"/>
            <a:ext cx="1588135" cy="368300"/>
          </a:xfrm>
          <a:prstGeom prst="rect">
            <a:avLst/>
          </a:prstGeom>
          <a:noFill/>
        </p:spPr>
        <p:txBody>
          <a:bodyPr wrap="square" rtlCol="0">
            <a:spAutoFit/>
          </a:bodyPr>
          <a:lstStyle/>
          <a:p>
            <a:r>
              <a:rPr lang="zh-CN" altLang="en-US" b="1">
                <a:solidFill>
                  <a:srgbClr val="FF0000"/>
                </a:solidFill>
              </a:rPr>
              <a:t>伊犁河谷地</a:t>
            </a:r>
          </a:p>
        </p:txBody>
      </p:sp>
      <p:sp>
        <p:nvSpPr>
          <p:cNvPr id="100" name="文本框 99"/>
          <p:cNvSpPr txBox="1"/>
          <p:nvPr/>
        </p:nvSpPr>
        <p:spPr>
          <a:xfrm>
            <a:off x="189503" y="4507562"/>
            <a:ext cx="12132945" cy="521970"/>
          </a:xfrm>
          <a:prstGeom prst="rect">
            <a:avLst/>
          </a:prstGeom>
          <a:solidFill>
            <a:schemeClr val="bg1"/>
          </a:solidFill>
          <a:ln w="9525">
            <a:noFill/>
          </a:ln>
        </p:spPr>
        <p:txBody>
          <a:bodyPr wrap="square">
            <a:spAutoFit/>
          </a:bodyPr>
          <a:lstStyle/>
          <a:p>
            <a:pPr indent="0"/>
            <a:r>
              <a:rPr lang="zh-CN" altLang="en-US" sz="2800" b="1" dirty="0" smtClean="0">
                <a:latin typeface="方正粗黑宋简体" panose="02000000000000000000" charset="-122"/>
                <a:ea typeface="方正粗黑宋简体" panose="02000000000000000000" charset="-122"/>
                <a:cs typeface="方正粗黑宋简体" panose="02000000000000000000" charset="-122"/>
              </a:rPr>
              <a:t>结合</a:t>
            </a:r>
            <a:r>
              <a:rPr lang="zh-CN" altLang="en-US" sz="2800" b="1" dirty="0">
                <a:latin typeface="方正粗黑宋简体" panose="02000000000000000000" charset="-122"/>
                <a:ea typeface="方正粗黑宋简体" panose="02000000000000000000" charset="-122"/>
                <a:cs typeface="方正粗黑宋简体" panose="02000000000000000000" charset="-122"/>
              </a:rPr>
              <a:t>上图，分析</a:t>
            </a:r>
            <a:r>
              <a:rPr lang="zh-CN" sz="2800" b="1" dirty="0">
                <a:latin typeface="方正粗黑宋简体" panose="02000000000000000000" charset="-122"/>
                <a:ea typeface="方正粗黑宋简体" panose="02000000000000000000" charset="-122"/>
                <a:cs typeface="方正粗黑宋简体" panose="02000000000000000000" charset="-122"/>
              </a:rPr>
              <a:t>伊犁河谷被誉为“塞外江南”“西域湿岛”的原因。</a:t>
            </a:r>
            <a:endParaRPr lang="zh-CN" altLang="en-US" sz="2800" dirty="0">
              <a:latin typeface="方正粗黑宋简体" panose="02000000000000000000" charset="-122"/>
              <a:ea typeface="方正粗黑宋简体" panose="02000000000000000000" charset="-122"/>
              <a:cs typeface="方正粗黑宋简体" panose="02000000000000000000" charset="-122"/>
            </a:endParaRPr>
          </a:p>
        </p:txBody>
      </p:sp>
      <p:sp>
        <p:nvSpPr>
          <p:cNvPr id="16" name="标题 1"/>
          <p:cNvSpPr>
            <a:spLocks noGrp="1"/>
          </p:cNvSpPr>
          <p:nvPr/>
        </p:nvSpPr>
        <p:spPr>
          <a:xfrm>
            <a:off x="19685" y="30299"/>
            <a:ext cx="8707120" cy="671830"/>
          </a:xfrm>
          <a:prstGeom prst="rect">
            <a:avLst/>
          </a:prstGeom>
          <a:solidFill>
            <a:schemeClr val="bg1"/>
          </a:solidFill>
        </p:spPr>
        <p:txBody>
          <a:bodyPr vert="horz" lIns="68580" tIns="34290" rIns="68580" bIns="34290" rtlCol="0" anchor="ctr">
            <a:noAutofit/>
          </a:bodyPr>
          <a:lstStyle>
            <a:lvl1pPr algn="ctr" rtl="0" eaLnBrk="0" fontAlgn="base" hangingPunct="0">
              <a:lnSpc>
                <a:spcPct val="90000"/>
              </a:lnSpc>
              <a:spcBef>
                <a:spcPct val="0"/>
              </a:spcBef>
              <a:spcAft>
                <a:spcPct val="0"/>
              </a:spcAft>
              <a:defRPr sz="2700" kern="1200" cap="all">
                <a:solidFill>
                  <a:schemeClr val="tx1"/>
                </a:solidFill>
                <a:latin typeface="+mj-lt"/>
                <a:ea typeface="+mj-ea"/>
                <a:cs typeface="+mj-cs"/>
              </a:defRPr>
            </a:lvl1pPr>
            <a:lvl2pPr algn="ctr" rtl="0" eaLnBrk="0" fontAlgn="base" hangingPunct="0">
              <a:lnSpc>
                <a:spcPct val="90000"/>
              </a:lnSpc>
              <a:spcBef>
                <a:spcPct val="0"/>
              </a:spcBef>
              <a:spcAft>
                <a:spcPct val="0"/>
              </a:spcAft>
              <a:defRPr sz="2700">
                <a:solidFill>
                  <a:schemeClr val="tx1"/>
                </a:solidFill>
                <a:latin typeface="Tw Cen MT" pitchFamily="34" charset="0"/>
                <a:ea typeface="宋体" pitchFamily="2" charset="-122"/>
              </a:defRPr>
            </a:lvl2pPr>
            <a:lvl3pPr algn="ctr" rtl="0" eaLnBrk="0" fontAlgn="base" hangingPunct="0">
              <a:lnSpc>
                <a:spcPct val="90000"/>
              </a:lnSpc>
              <a:spcBef>
                <a:spcPct val="0"/>
              </a:spcBef>
              <a:spcAft>
                <a:spcPct val="0"/>
              </a:spcAft>
              <a:defRPr sz="2700">
                <a:solidFill>
                  <a:schemeClr val="tx1"/>
                </a:solidFill>
                <a:latin typeface="Tw Cen MT" pitchFamily="34" charset="0"/>
                <a:ea typeface="宋体" pitchFamily="2" charset="-122"/>
              </a:defRPr>
            </a:lvl3pPr>
            <a:lvl4pPr algn="ctr" rtl="0" eaLnBrk="0" fontAlgn="base" hangingPunct="0">
              <a:lnSpc>
                <a:spcPct val="90000"/>
              </a:lnSpc>
              <a:spcBef>
                <a:spcPct val="0"/>
              </a:spcBef>
              <a:spcAft>
                <a:spcPct val="0"/>
              </a:spcAft>
              <a:defRPr sz="2700">
                <a:solidFill>
                  <a:schemeClr val="tx1"/>
                </a:solidFill>
                <a:latin typeface="Tw Cen MT" pitchFamily="34" charset="0"/>
                <a:ea typeface="宋体" pitchFamily="2" charset="-122"/>
              </a:defRPr>
            </a:lvl4pPr>
            <a:lvl5pPr algn="ctr" rtl="0" eaLnBrk="0" fontAlgn="base" hangingPunct="0">
              <a:lnSpc>
                <a:spcPct val="90000"/>
              </a:lnSpc>
              <a:spcBef>
                <a:spcPct val="0"/>
              </a:spcBef>
              <a:spcAft>
                <a:spcPct val="0"/>
              </a:spcAft>
              <a:defRPr sz="2700">
                <a:solidFill>
                  <a:schemeClr val="tx1"/>
                </a:solidFill>
                <a:latin typeface="Tw Cen MT" pitchFamily="34" charset="0"/>
                <a:ea typeface="宋体" pitchFamily="2" charset="-122"/>
              </a:defRPr>
            </a:lvl5pPr>
            <a:lvl6pPr marL="342900" algn="ctr" rtl="0" fontAlgn="base">
              <a:lnSpc>
                <a:spcPct val="90000"/>
              </a:lnSpc>
              <a:spcBef>
                <a:spcPct val="0"/>
              </a:spcBef>
              <a:spcAft>
                <a:spcPct val="0"/>
              </a:spcAft>
              <a:defRPr sz="2700">
                <a:solidFill>
                  <a:schemeClr val="tx1"/>
                </a:solidFill>
                <a:latin typeface="Tw Cen MT" pitchFamily="34" charset="0"/>
                <a:ea typeface="宋体" pitchFamily="2" charset="-122"/>
              </a:defRPr>
            </a:lvl6pPr>
            <a:lvl7pPr marL="685800" algn="ctr" rtl="0" fontAlgn="base">
              <a:lnSpc>
                <a:spcPct val="90000"/>
              </a:lnSpc>
              <a:spcBef>
                <a:spcPct val="0"/>
              </a:spcBef>
              <a:spcAft>
                <a:spcPct val="0"/>
              </a:spcAft>
              <a:defRPr sz="2700">
                <a:solidFill>
                  <a:schemeClr val="tx1"/>
                </a:solidFill>
                <a:latin typeface="Tw Cen MT" pitchFamily="34" charset="0"/>
                <a:ea typeface="宋体" pitchFamily="2" charset="-122"/>
              </a:defRPr>
            </a:lvl7pPr>
            <a:lvl8pPr marL="1028700" algn="ctr" rtl="0" fontAlgn="base">
              <a:lnSpc>
                <a:spcPct val="90000"/>
              </a:lnSpc>
              <a:spcBef>
                <a:spcPct val="0"/>
              </a:spcBef>
              <a:spcAft>
                <a:spcPct val="0"/>
              </a:spcAft>
              <a:defRPr sz="2700">
                <a:solidFill>
                  <a:schemeClr val="tx1"/>
                </a:solidFill>
                <a:latin typeface="Tw Cen MT" pitchFamily="34" charset="0"/>
                <a:ea typeface="宋体" pitchFamily="2" charset="-122"/>
              </a:defRPr>
            </a:lvl8pPr>
            <a:lvl9pPr marL="1371600" algn="ctr" rtl="0" fontAlgn="base">
              <a:lnSpc>
                <a:spcPct val="90000"/>
              </a:lnSpc>
              <a:spcBef>
                <a:spcPct val="0"/>
              </a:spcBef>
              <a:spcAft>
                <a:spcPct val="0"/>
              </a:spcAft>
              <a:defRPr sz="2700">
                <a:solidFill>
                  <a:schemeClr val="tx1"/>
                </a:solidFill>
                <a:latin typeface="Tw Cen MT" pitchFamily="34" charset="0"/>
                <a:ea typeface="宋体" pitchFamily="2" charset="-122"/>
              </a:defRPr>
            </a:lvl9pPr>
          </a:lstStyle>
          <a:p>
            <a:pPr marL="0" marR="0" indent="0" algn="l" defTabSz="914400" rtl="0" eaLnBrk="0" fontAlgn="base" latinLnBrk="0" hangingPunct="0">
              <a:lnSpc>
                <a:spcPct val="90000"/>
              </a:lnSpc>
              <a:spcBef>
                <a:spcPct val="0"/>
              </a:spcBef>
              <a:spcAft>
                <a:spcPct val="0"/>
              </a:spcAft>
              <a:buClrTx/>
              <a:buSzTx/>
              <a:buFontTx/>
              <a:buNone/>
            </a:pPr>
            <a:endParaRPr kumimoji="0" lang="zh-CN" altLang="zh-CN" b="1" i="0" u="none" strike="noStrike" kern="1200" cap="all" spc="0" normalizeH="0" baseline="0" noProof="1">
              <a:solidFill>
                <a:schemeClr val="tx1"/>
              </a:solidFill>
              <a:effectLst>
                <a:outerShdw blurRad="38100" dist="19050" dir="2700000" algn="tl" rotWithShape="0">
                  <a:schemeClr val="dk1">
                    <a:alpha val="40000"/>
                  </a:schemeClr>
                </a:outerShdw>
              </a:effectLst>
              <a:latin typeface="+mj-lt"/>
              <a:ea typeface="+mj-ea"/>
              <a:cs typeface="+mj-cs"/>
            </a:endParaRPr>
          </a:p>
        </p:txBody>
      </p:sp>
      <p:pic>
        <p:nvPicPr>
          <p:cNvPr id="19" name="图片 18"/>
          <p:cNvPicPr>
            <a:picLocks noChangeAspect="1"/>
          </p:cNvPicPr>
          <p:nvPr/>
        </p:nvPicPr>
        <p:blipFill>
          <a:blip r:embed="rId3"/>
          <a:stretch>
            <a:fillRect/>
          </a:stretch>
        </p:blipFill>
        <p:spPr>
          <a:xfrm>
            <a:off x="384169" y="472572"/>
            <a:ext cx="4163853" cy="3349482"/>
          </a:xfrm>
          <a:prstGeom prst="rect">
            <a:avLst/>
          </a:prstGeom>
        </p:spPr>
      </p:pic>
    </p:spTree>
    <p:extLst>
      <p:ext uri="{BB962C8B-B14F-4D97-AF65-F5344CB8AC3E}">
        <p14:creationId xmlns:p14="http://schemas.microsoft.com/office/powerpoint/2010/main" val="2416003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图片18"/>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1703389" y="155576"/>
            <a:ext cx="8713787" cy="670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5843" name="Oval 5"/>
          <p:cNvSpPr>
            <a:spLocks noChangeArrowheads="1"/>
          </p:cNvSpPr>
          <p:nvPr>
            <p:custDataLst>
              <p:tags r:id="rId2"/>
            </p:custDataLst>
          </p:nvPr>
        </p:nvSpPr>
        <p:spPr bwMode="auto">
          <a:xfrm>
            <a:off x="6816726" y="2492376"/>
            <a:ext cx="142875" cy="142875"/>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5844" name="Oval 6"/>
          <p:cNvSpPr>
            <a:spLocks noChangeArrowheads="1"/>
          </p:cNvSpPr>
          <p:nvPr>
            <p:custDataLst>
              <p:tags r:id="rId3"/>
            </p:custDataLst>
          </p:nvPr>
        </p:nvSpPr>
        <p:spPr bwMode="auto">
          <a:xfrm>
            <a:off x="3792539" y="2206626"/>
            <a:ext cx="142875" cy="142875"/>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5845" name="Oval 7"/>
          <p:cNvSpPr>
            <a:spLocks noChangeArrowheads="1"/>
          </p:cNvSpPr>
          <p:nvPr>
            <p:custDataLst>
              <p:tags r:id="rId4"/>
            </p:custDataLst>
          </p:nvPr>
        </p:nvSpPr>
        <p:spPr bwMode="auto">
          <a:xfrm>
            <a:off x="6456364" y="2420939"/>
            <a:ext cx="142875" cy="142875"/>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5846" name="Text Box 8"/>
          <p:cNvSpPr/>
          <p:nvPr>
            <p:custDataLst>
              <p:tags r:id="rId5"/>
            </p:custDataLst>
          </p:nvPr>
        </p:nvSpPr>
        <p:spPr>
          <a:xfrm>
            <a:off x="3935414" y="1916113"/>
            <a:ext cx="1152525" cy="457200"/>
          </a:xfrm>
          <a:prstGeom prst="rect">
            <a:avLst/>
          </a:prstGeom>
          <a:solidFill>
            <a:schemeClr val="bg1">
              <a:alpha val="56078"/>
            </a:schemeClr>
          </a:solidFill>
          <a:ln>
            <a:noFill/>
            <a:miter lim="800000"/>
          </a:ln>
          <a:effec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ea typeface="黑体" panose="02010609060101010101" pitchFamily="49" charset="-122"/>
              </a:rPr>
              <a:t>吐鲁番</a:t>
            </a:r>
          </a:p>
        </p:txBody>
      </p:sp>
      <p:sp>
        <p:nvSpPr>
          <p:cNvPr id="35847" name="Text Box 9"/>
          <p:cNvSpPr>
            <a:spLocks noChangeArrowheads="1"/>
          </p:cNvSpPr>
          <p:nvPr>
            <p:custDataLst>
              <p:tags r:id="rId6"/>
            </p:custDataLst>
          </p:nvPr>
        </p:nvSpPr>
        <p:spPr bwMode="auto">
          <a:xfrm>
            <a:off x="5448300" y="2276475"/>
            <a:ext cx="12969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ea typeface="黑体" panose="02010609060101010101" pitchFamily="49" charset="-122"/>
              </a:rPr>
              <a:t>满都拉</a:t>
            </a:r>
          </a:p>
        </p:txBody>
      </p:sp>
      <p:sp>
        <p:nvSpPr>
          <p:cNvPr id="35848" name="Text Box 10"/>
          <p:cNvSpPr/>
          <p:nvPr>
            <p:custDataLst>
              <p:tags r:id="rId7"/>
            </p:custDataLst>
          </p:nvPr>
        </p:nvSpPr>
        <p:spPr>
          <a:xfrm>
            <a:off x="6456364" y="2611438"/>
            <a:ext cx="936625" cy="457200"/>
          </a:xfrm>
          <a:prstGeom prst="rect">
            <a:avLst/>
          </a:prstGeom>
          <a:solidFill>
            <a:schemeClr val="bg1">
              <a:alpha val="54901"/>
            </a:schemeClr>
          </a:solidFill>
          <a:ln>
            <a:noFill/>
            <a:miter lim="800000"/>
          </a:ln>
          <a:effec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ea typeface="黑体" panose="02010609060101010101" pitchFamily="49" charset="-122"/>
              </a:rPr>
              <a:t>化德</a:t>
            </a:r>
          </a:p>
        </p:txBody>
      </p:sp>
      <p:pic>
        <p:nvPicPr>
          <p:cNvPr id="35849" name="Picture 3"/>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1524000" y="1844675"/>
            <a:ext cx="9144000"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5850" name="Rectangle 12"/>
          <p:cNvSpPr/>
          <p:nvPr>
            <p:custDataLst>
              <p:tags r:id="rId9"/>
            </p:custDataLst>
          </p:nvPr>
        </p:nvSpPr>
        <p:spPr>
          <a:xfrm>
            <a:off x="2063751" y="404813"/>
            <a:ext cx="7864475" cy="519112"/>
          </a:xfrm>
          <a:prstGeom prst="rect">
            <a:avLst/>
          </a:prstGeom>
          <a:solidFill>
            <a:schemeClr val="bg1"/>
          </a:solidFill>
          <a:ln>
            <a:noFill/>
            <a:miter lim="800000"/>
          </a:ln>
          <a:effectLst/>
        </p:spPr>
        <p:txBody>
          <a:bodyPr wrap="none"/>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黑体" panose="02010609060101010101" pitchFamily="49" charset="-122"/>
                <a:ea typeface="黑体" panose="02010609060101010101" pitchFamily="49" charset="-122"/>
              </a:rPr>
              <a:t>（</a:t>
            </a:r>
            <a:r>
              <a:rPr lang="en-US" altLang="zh-CN" sz="2800" b="1">
                <a:solidFill>
                  <a:srgbClr val="FF0000"/>
                </a:solidFill>
                <a:latin typeface="黑体" panose="02010609060101010101" pitchFamily="49" charset="-122"/>
                <a:ea typeface="黑体" panose="02010609060101010101" pitchFamily="49" charset="-122"/>
              </a:rPr>
              <a:t>1</a:t>
            </a:r>
            <a:r>
              <a:rPr lang="zh-CN" altLang="en-US" sz="2800" b="1">
                <a:solidFill>
                  <a:srgbClr val="FF0000"/>
                </a:solidFill>
                <a:latin typeface="黑体" panose="02010609060101010101" pitchFamily="49" charset="-122"/>
                <a:ea typeface="黑体" panose="02010609060101010101" pitchFamily="49" charset="-122"/>
              </a:rPr>
              <a:t>）水分条件自东向西递减－经度地带性明显。</a:t>
            </a:r>
          </a:p>
        </p:txBody>
      </p:sp>
      <p:sp>
        <p:nvSpPr>
          <p:cNvPr id="35851" name="Text Box 14"/>
          <p:cNvSpPr/>
          <p:nvPr>
            <p:custDataLst>
              <p:tags r:id="rId10"/>
            </p:custDataLst>
          </p:nvPr>
        </p:nvSpPr>
        <p:spPr>
          <a:xfrm>
            <a:off x="2063751" y="908051"/>
            <a:ext cx="6048375" cy="519113"/>
          </a:xfrm>
          <a:prstGeom prst="rect">
            <a:avLst/>
          </a:prstGeom>
          <a:solidFill>
            <a:schemeClr val="bg1"/>
          </a:solidFill>
          <a:ln>
            <a:noFill/>
            <a:miter lim="800000"/>
          </a:ln>
          <a:effec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0000"/>
                </a:solidFill>
                <a:latin typeface="黑体" panose="02010609060101010101" pitchFamily="49" charset="-122"/>
                <a:ea typeface="黑体" panose="02010609060101010101" pitchFamily="49" charset="-122"/>
              </a:rPr>
              <a:t>（</a:t>
            </a:r>
            <a:r>
              <a:rPr lang="en-US" altLang="zh-CN" sz="2800" b="1">
                <a:solidFill>
                  <a:srgbClr val="FF0000"/>
                </a:solidFill>
                <a:latin typeface="黑体" panose="02010609060101010101" pitchFamily="49" charset="-122"/>
                <a:ea typeface="黑体" panose="02010609060101010101" pitchFamily="49" charset="-122"/>
              </a:rPr>
              <a:t>2</a:t>
            </a:r>
            <a:r>
              <a:rPr lang="zh-CN" altLang="en-US" sz="2800" b="1">
                <a:solidFill>
                  <a:srgbClr val="FF0000"/>
                </a:solidFill>
                <a:latin typeface="黑体" panose="02010609060101010101" pitchFamily="49" charset="-122"/>
                <a:ea typeface="黑体" panose="02010609060101010101" pitchFamily="49" charset="-122"/>
              </a:rPr>
              <a:t>）气温年较差自东向西逐渐递增。</a:t>
            </a:r>
          </a:p>
        </p:txBody>
      </p:sp>
    </p:spTree>
    <p:extLst>
      <p:ext uri="{BB962C8B-B14F-4D97-AF65-F5344CB8AC3E}">
        <p14:creationId xmlns:p14="http://schemas.microsoft.com/office/powerpoint/2010/main" val="521518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5850"/>
                                        </p:tgtEl>
                                        <p:attrNameLst>
                                          <p:attrName>style.visibility</p:attrName>
                                        </p:attrNameLst>
                                      </p:cBhvr>
                                      <p:to>
                                        <p:strVal val="visible"/>
                                      </p:to>
                                    </p:set>
                                    <p:animEffect transition="in" filter="wipe(up)">
                                      <p:cBhvr>
                                        <p:cTn id="11" dur="500"/>
                                        <p:tgtEl>
                                          <p:spTgt spid="3585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35851"/>
                                        </p:tgtEl>
                                        <p:attrNameLst>
                                          <p:attrName>style.visibility</p:attrName>
                                        </p:attrNameLst>
                                      </p:cBhvr>
                                      <p:to>
                                        <p:strVal val="visible"/>
                                      </p:to>
                                    </p:set>
                                    <p:animEffect transition="in" filter="wipe(up)">
                                      <p:cBhvr>
                                        <p:cTn id="16" dur="500"/>
                                        <p:tgtEl>
                                          <p:spTgt spid="3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3566" name="Picture 14" descr="中国西北地区的降水4"/>
          <p:cNvPicPr>
            <a:picLocks noChangeAspect="1" noChangeArrowheads="1"/>
          </p:cNvPicPr>
          <p:nvPr/>
        </p:nvPicPr>
        <p:blipFill>
          <a:blip r:embed="rId12">
            <a:lum contrast="-12000"/>
            <a:extLst>
              <a:ext uri="{28A0092B-C50C-407E-A947-70E740481C1C}">
                <a14:useLocalDpi xmlns:a14="http://schemas.microsoft.com/office/drawing/2010/main" val="0"/>
              </a:ext>
            </a:extLst>
          </a:blip>
          <a:srcRect/>
          <a:stretch>
            <a:fillRect/>
          </a:stretch>
        </p:blipFill>
        <p:spPr bwMode="auto">
          <a:xfrm>
            <a:off x="682580" y="952330"/>
            <a:ext cx="10934164" cy="2697163"/>
          </a:xfrm>
          <a:prstGeom prst="rect">
            <a:avLst/>
          </a:prstGeom>
          <a:noFill/>
          <a:extLst>
            <a:ext uri="{909E8E84-426E-40DD-AFC4-6F175D3DCCD1}">
              <a14:hiddenFill xmlns:a14="http://schemas.microsoft.com/office/drawing/2010/main">
                <a:solidFill>
                  <a:srgbClr val="FFFFFF"/>
                </a:solidFill>
              </a14:hiddenFill>
            </a:ext>
          </a:extLst>
        </p:spPr>
      </p:pic>
      <p:sp>
        <p:nvSpPr>
          <p:cNvPr id="23584" name="Text Box 32"/>
          <p:cNvSpPr txBox="1">
            <a:spLocks noChangeArrowheads="1"/>
          </p:cNvSpPr>
          <p:nvPr/>
        </p:nvSpPr>
        <p:spPr bwMode="auto">
          <a:xfrm>
            <a:off x="1524000" y="228600"/>
            <a:ext cx="563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latin typeface="楷体_GB2312" pitchFamily="49" charset="-122"/>
                <a:ea typeface="楷体_GB2312" pitchFamily="49" charset="-122"/>
              </a:rPr>
              <a:t>3</a:t>
            </a:r>
            <a:r>
              <a:rPr lang="zh-CN" altLang="en-US" sz="3200" b="1">
                <a:latin typeface="楷体_GB2312" pitchFamily="49" charset="-122"/>
                <a:ea typeface="楷体_GB2312" pitchFamily="49" charset="-122"/>
              </a:rPr>
              <a:t>、植被</a:t>
            </a:r>
          </a:p>
        </p:txBody>
      </p:sp>
      <p:cxnSp>
        <p:nvCxnSpPr>
          <p:cNvPr id="15" name="Line 5"/>
          <p:cNvCxnSpPr>
            <a:cxnSpLocks noChangeShapeType="1"/>
          </p:cNvCxnSpPr>
          <p:nvPr>
            <p:custDataLst>
              <p:tags r:id="rId1"/>
            </p:custDataLst>
          </p:nvPr>
        </p:nvCxnSpPr>
        <p:spPr bwMode="auto">
          <a:xfrm flipH="1">
            <a:off x="5448905" y="1416894"/>
            <a:ext cx="3996000" cy="36000"/>
          </a:xfrm>
          <a:prstGeom prst="line">
            <a:avLst/>
          </a:prstGeom>
          <a:ln w="60325">
            <a:headEnd/>
            <a:tailEnd type="triangle" w="med" len="med"/>
          </a:ln>
          <a:extLst/>
        </p:spPr>
        <p:style>
          <a:lnRef idx="3">
            <a:schemeClr val="accent5"/>
          </a:lnRef>
          <a:fillRef idx="0">
            <a:schemeClr val="accent5"/>
          </a:fillRef>
          <a:effectRef idx="2">
            <a:schemeClr val="accent5"/>
          </a:effectRef>
          <a:fontRef idx="minor">
            <a:schemeClr val="tx1"/>
          </a:fontRef>
        </p:style>
      </p:cxnSp>
      <p:sp>
        <p:nvSpPr>
          <p:cNvPr id="20" name="AutoShape 14"/>
          <p:cNvSpPr/>
          <p:nvPr>
            <p:custDataLst>
              <p:tags r:id="rId2"/>
            </p:custDataLst>
          </p:nvPr>
        </p:nvSpPr>
        <p:spPr>
          <a:xfrm>
            <a:off x="4590001" y="3003552"/>
            <a:ext cx="3352800" cy="1071563"/>
          </a:xfrm>
          <a:prstGeom prst="cloudCallout">
            <a:avLst>
              <a:gd name="adj1" fmla="val 8097"/>
              <a:gd name="adj2" fmla="val 68667"/>
            </a:avLst>
          </a:prstGeom>
          <a:solidFill>
            <a:schemeClr val="bg1">
              <a:alpha val="89803"/>
            </a:schemeClr>
          </a:solidFill>
          <a:ln>
            <a:solidFill>
              <a:schemeClr val="tx1"/>
            </a:solidFill>
            <a:miter lim="800000"/>
          </a:ln>
        </p:spPr>
        <p:txBody>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dirty="0" smtClean="0">
                <a:solidFill>
                  <a:srgbClr val="000000"/>
                </a:solidFill>
                <a:latin typeface="Arial" panose="020B0604020202020204" pitchFamily="34" charset="0"/>
                <a:ea typeface="微软雅黑" panose="020B0503020204020204" pitchFamily="34" charset="-122"/>
              </a:rPr>
              <a:t>50-200</a:t>
            </a:r>
            <a:r>
              <a:rPr lang="zh-CN" altLang="en-US" sz="2000" dirty="0" smtClean="0">
                <a:solidFill>
                  <a:srgbClr val="000000"/>
                </a:solidFill>
                <a:latin typeface="Arial" panose="020B0604020202020204" pitchFamily="34" charset="0"/>
                <a:ea typeface="微软雅黑" panose="020B0503020204020204" pitchFamily="34" charset="-122"/>
              </a:rPr>
              <a:t>毫米</a:t>
            </a:r>
            <a:endParaRPr lang="en-US" altLang="zh-CN" sz="2000" dirty="0" smtClean="0">
              <a:solidFill>
                <a:srgbClr val="000000"/>
              </a:solidFill>
              <a:latin typeface="Arial" panose="020B0604020202020204" pitchFamily="34" charset="0"/>
              <a:ea typeface="微软雅黑" panose="020B0503020204020204" pitchFamily="34" charset="-122"/>
            </a:endParaRPr>
          </a:p>
          <a:p>
            <a:pPr algn="ctr" eaLnBrk="1" hangingPunct="1">
              <a:spcBef>
                <a:spcPct val="0"/>
              </a:spcBef>
              <a:buFontTx/>
              <a:buNone/>
            </a:pPr>
            <a:r>
              <a:rPr lang="zh-CN" altLang="en-US" sz="2000" dirty="0" smtClean="0">
                <a:solidFill>
                  <a:srgbClr val="000000"/>
                </a:solidFill>
                <a:latin typeface="Arial" panose="020B0604020202020204" pitchFamily="34" charset="0"/>
                <a:ea typeface="微软雅黑" panose="020B0503020204020204" pitchFamily="34" charset="-122"/>
              </a:rPr>
              <a:t>荒漠</a:t>
            </a:r>
            <a:r>
              <a:rPr lang="zh-CN" altLang="en-US" sz="2000" dirty="0">
                <a:solidFill>
                  <a:srgbClr val="000000"/>
                </a:solidFill>
                <a:latin typeface="Arial" panose="020B0604020202020204" pitchFamily="34" charset="0"/>
                <a:ea typeface="微软雅黑" panose="020B0503020204020204" pitchFamily="34" charset="-122"/>
              </a:rPr>
              <a:t>草原</a:t>
            </a:r>
          </a:p>
        </p:txBody>
      </p:sp>
      <p:sp>
        <p:nvSpPr>
          <p:cNvPr id="21" name="AutoShape 15"/>
          <p:cNvSpPr/>
          <p:nvPr>
            <p:custDataLst>
              <p:tags r:id="rId3"/>
            </p:custDataLst>
          </p:nvPr>
        </p:nvSpPr>
        <p:spPr>
          <a:xfrm>
            <a:off x="-26246" y="2956967"/>
            <a:ext cx="3487738" cy="1071562"/>
          </a:xfrm>
          <a:prstGeom prst="cloudCallout">
            <a:avLst>
              <a:gd name="adj1" fmla="val -3315"/>
              <a:gd name="adj2" fmla="val 92222"/>
            </a:avLst>
          </a:prstGeom>
          <a:solidFill>
            <a:schemeClr val="bg1">
              <a:alpha val="89803"/>
            </a:schemeClr>
          </a:solidFill>
          <a:ln>
            <a:solidFill>
              <a:schemeClr val="tx1"/>
            </a:solidFill>
            <a:miter lim="800000"/>
          </a:ln>
        </p:spPr>
        <p:txBody>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dirty="0" smtClean="0">
                <a:solidFill>
                  <a:srgbClr val="000000"/>
                </a:solidFill>
                <a:latin typeface="Arial" panose="020B0604020202020204" pitchFamily="34" charset="0"/>
                <a:ea typeface="微软雅黑" panose="020B0503020204020204" pitchFamily="34" charset="-122"/>
              </a:rPr>
              <a:t>50</a:t>
            </a:r>
            <a:r>
              <a:rPr lang="zh-CN" altLang="en-US" sz="2000" dirty="0" smtClean="0">
                <a:solidFill>
                  <a:srgbClr val="000000"/>
                </a:solidFill>
                <a:latin typeface="Arial" panose="020B0604020202020204" pitchFamily="34" charset="0"/>
                <a:ea typeface="微软雅黑" panose="020B0503020204020204" pitchFamily="34" charset="-122"/>
              </a:rPr>
              <a:t>毫米</a:t>
            </a:r>
            <a:endParaRPr lang="en-US" altLang="zh-CN" sz="2000" dirty="0" smtClean="0">
              <a:solidFill>
                <a:srgbClr val="000000"/>
              </a:solidFill>
              <a:latin typeface="Arial" panose="020B0604020202020204" pitchFamily="34" charset="0"/>
              <a:ea typeface="微软雅黑" panose="020B0503020204020204" pitchFamily="34" charset="-122"/>
            </a:endParaRPr>
          </a:p>
          <a:p>
            <a:pPr algn="ctr" eaLnBrk="1" hangingPunct="1">
              <a:spcBef>
                <a:spcPct val="0"/>
              </a:spcBef>
              <a:buFontTx/>
              <a:buNone/>
            </a:pPr>
            <a:r>
              <a:rPr lang="zh-CN" altLang="en-US" sz="2000" dirty="0" smtClean="0">
                <a:solidFill>
                  <a:srgbClr val="000000"/>
                </a:solidFill>
                <a:latin typeface="Arial" panose="020B0604020202020204" pitchFamily="34" charset="0"/>
                <a:ea typeface="微软雅黑" panose="020B0503020204020204" pitchFamily="34" charset="-122"/>
              </a:rPr>
              <a:t>荒漠</a:t>
            </a:r>
            <a:r>
              <a:rPr lang="zh-CN" altLang="en-US" sz="2000" dirty="0">
                <a:solidFill>
                  <a:srgbClr val="000000"/>
                </a:solidFill>
                <a:latin typeface="Arial" panose="020B0604020202020204" pitchFamily="34" charset="0"/>
                <a:ea typeface="微软雅黑" panose="020B0503020204020204" pitchFamily="34" charset="-122"/>
              </a:rPr>
              <a:t>地区</a:t>
            </a:r>
          </a:p>
        </p:txBody>
      </p:sp>
      <p:sp>
        <p:nvSpPr>
          <p:cNvPr id="22" name="AutoShape 27"/>
          <p:cNvSpPr/>
          <p:nvPr>
            <p:custDataLst>
              <p:tags r:id="rId4"/>
            </p:custDataLst>
          </p:nvPr>
        </p:nvSpPr>
        <p:spPr>
          <a:xfrm>
            <a:off x="8862811" y="2956967"/>
            <a:ext cx="3352800" cy="1071563"/>
          </a:xfrm>
          <a:prstGeom prst="cloudCallout">
            <a:avLst>
              <a:gd name="adj1" fmla="val -32810"/>
              <a:gd name="adj2" fmla="val 79630"/>
            </a:avLst>
          </a:prstGeom>
          <a:solidFill>
            <a:schemeClr val="bg1">
              <a:alpha val="89803"/>
            </a:schemeClr>
          </a:solidFill>
          <a:ln>
            <a:solidFill>
              <a:schemeClr val="tx1"/>
            </a:solidFill>
            <a:miter lim="800000"/>
          </a:ln>
        </p:spPr>
        <p:txBody>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dirty="0" smtClean="0">
                <a:solidFill>
                  <a:srgbClr val="000000"/>
                </a:solidFill>
                <a:latin typeface="Arial" panose="020B0604020202020204" pitchFamily="34" charset="0"/>
                <a:ea typeface="微软雅黑" panose="020B0503020204020204" pitchFamily="34" charset="-122"/>
              </a:rPr>
              <a:t>200-400</a:t>
            </a:r>
            <a:r>
              <a:rPr lang="zh-CN" altLang="en-US" sz="2000" dirty="0" smtClean="0">
                <a:solidFill>
                  <a:srgbClr val="000000"/>
                </a:solidFill>
                <a:latin typeface="Arial" panose="020B0604020202020204" pitchFamily="34" charset="0"/>
                <a:ea typeface="微软雅黑" panose="020B0503020204020204" pitchFamily="34" charset="-122"/>
              </a:rPr>
              <a:t>毫米</a:t>
            </a:r>
            <a:endParaRPr lang="en-US" altLang="zh-CN" sz="2000" dirty="0" smtClean="0">
              <a:solidFill>
                <a:srgbClr val="000000"/>
              </a:solidFill>
              <a:latin typeface="Arial" panose="020B0604020202020204" pitchFamily="34" charset="0"/>
              <a:ea typeface="微软雅黑" panose="020B0503020204020204" pitchFamily="34" charset="-122"/>
            </a:endParaRPr>
          </a:p>
          <a:p>
            <a:pPr algn="ctr" eaLnBrk="1" hangingPunct="1">
              <a:spcBef>
                <a:spcPct val="0"/>
              </a:spcBef>
              <a:buFontTx/>
              <a:buNone/>
            </a:pPr>
            <a:r>
              <a:rPr lang="zh-CN" altLang="en-US" sz="2000" dirty="0" smtClean="0">
                <a:solidFill>
                  <a:srgbClr val="000000"/>
                </a:solidFill>
                <a:latin typeface="Arial" panose="020B0604020202020204" pitchFamily="34" charset="0"/>
                <a:ea typeface="微软雅黑" panose="020B0503020204020204" pitchFamily="34" charset="-122"/>
              </a:rPr>
              <a:t>温带</a:t>
            </a:r>
            <a:r>
              <a:rPr lang="zh-CN" altLang="en-US" sz="2000" dirty="0">
                <a:solidFill>
                  <a:srgbClr val="000000"/>
                </a:solidFill>
                <a:latin typeface="Arial" panose="020B0604020202020204" pitchFamily="34" charset="0"/>
                <a:ea typeface="微软雅黑" panose="020B0503020204020204" pitchFamily="34" charset="-122"/>
              </a:rPr>
              <a:t>草原</a:t>
            </a:r>
          </a:p>
        </p:txBody>
      </p:sp>
      <p:pic>
        <p:nvPicPr>
          <p:cNvPr id="23" name="图片 20"/>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b="4166"/>
          <a:stretch>
            <a:fillRect/>
          </a:stretch>
        </p:blipFill>
        <p:spPr bwMode="auto">
          <a:xfrm>
            <a:off x="8862811" y="3795714"/>
            <a:ext cx="328612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4" name="Text Box 21"/>
          <p:cNvSpPr/>
          <p:nvPr>
            <p:custDataLst>
              <p:tags r:id="rId6"/>
            </p:custDataLst>
          </p:nvPr>
        </p:nvSpPr>
        <p:spPr>
          <a:xfrm>
            <a:off x="10028036" y="6454656"/>
            <a:ext cx="1022350" cy="476250"/>
          </a:xfrm>
          <a:prstGeom prst="rect">
            <a:avLst/>
          </a:prstGeom>
          <a:solidFill>
            <a:schemeClr val="bg1"/>
          </a:solidFill>
          <a:ln w="19050">
            <a:solidFill>
              <a:srgbClr val="808080"/>
            </a:solidFill>
            <a:miter lim="800000"/>
          </a:ln>
        </p:spPr>
        <p:txBody>
          <a:bodyPr>
            <a:spAutoFit/>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dirty="0">
                <a:solidFill>
                  <a:srgbClr val="0000FF"/>
                </a:solidFill>
                <a:latin typeface="Arial" panose="020B0604020202020204" pitchFamily="34" charset="0"/>
                <a:ea typeface="微软雅黑" panose="020B0503020204020204" pitchFamily="34" charset="-122"/>
              </a:rPr>
              <a:t>草原</a:t>
            </a:r>
          </a:p>
        </p:txBody>
      </p:sp>
      <p:pic>
        <p:nvPicPr>
          <p:cNvPr id="25" name="图片 21"/>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4484532" y="3795715"/>
            <a:ext cx="300037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6" name="Text Box 20"/>
          <p:cNvSpPr/>
          <p:nvPr>
            <p:custDataLst>
              <p:tags r:id="rId8"/>
            </p:custDataLst>
          </p:nvPr>
        </p:nvSpPr>
        <p:spPr>
          <a:xfrm>
            <a:off x="5279869" y="6418264"/>
            <a:ext cx="1566862" cy="476250"/>
          </a:xfrm>
          <a:prstGeom prst="rect">
            <a:avLst/>
          </a:prstGeom>
          <a:solidFill>
            <a:schemeClr val="bg1"/>
          </a:solidFill>
          <a:ln w="19050">
            <a:solidFill>
              <a:srgbClr val="808080"/>
            </a:solidFill>
            <a:miter lim="800000"/>
          </a:ln>
        </p:spPr>
        <p:txBody>
          <a:bodyPr>
            <a:spAutoFit/>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dirty="0" smtClean="0">
                <a:solidFill>
                  <a:srgbClr val="0000FF"/>
                </a:solidFill>
                <a:latin typeface="Arial" panose="020B0604020202020204" pitchFamily="34" charset="0"/>
                <a:ea typeface="微软雅黑" panose="020B0503020204020204" pitchFamily="34" charset="-122"/>
              </a:rPr>
              <a:t>荒漠草原</a:t>
            </a:r>
            <a:endParaRPr lang="zh-CN" altLang="en-US" sz="2400" dirty="0">
              <a:solidFill>
                <a:srgbClr val="0000FF"/>
              </a:solidFill>
              <a:latin typeface="Arial" panose="020B0604020202020204" pitchFamily="34" charset="0"/>
              <a:ea typeface="微软雅黑" panose="020B0503020204020204" pitchFamily="34" charset="-122"/>
            </a:endParaRPr>
          </a:p>
        </p:txBody>
      </p:sp>
      <p:pic>
        <p:nvPicPr>
          <p:cNvPr id="27" name="图片 22"/>
          <p:cNvPicPr>
            <a:picLocks noChangeAspect="1" noChangeArrowheads="1"/>
          </p:cNvPicPr>
          <p:nvPr>
            <p:custDataLst>
              <p:tags r:id="rId9"/>
            </p:custDataLst>
          </p:nvPr>
        </p:nvPicPr>
        <p:blipFill>
          <a:blip r:embed="rId15">
            <a:extLst>
              <a:ext uri="{28A0092B-C50C-407E-A947-70E740481C1C}">
                <a14:useLocalDpi xmlns:a14="http://schemas.microsoft.com/office/drawing/2010/main" val="0"/>
              </a:ext>
            </a:extLst>
          </a:blip>
          <a:srcRect b="2496"/>
          <a:stretch>
            <a:fillRect/>
          </a:stretch>
        </p:blipFill>
        <p:spPr bwMode="auto">
          <a:xfrm>
            <a:off x="198282" y="3749191"/>
            <a:ext cx="2857500"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8" name="Text Box 19"/>
          <p:cNvSpPr/>
          <p:nvPr>
            <p:custDataLst>
              <p:tags r:id="rId10"/>
            </p:custDataLst>
          </p:nvPr>
        </p:nvSpPr>
        <p:spPr>
          <a:xfrm>
            <a:off x="1111206" y="6403006"/>
            <a:ext cx="1082675" cy="476250"/>
          </a:xfrm>
          <a:prstGeom prst="rect">
            <a:avLst/>
          </a:prstGeom>
          <a:solidFill>
            <a:schemeClr val="bg1"/>
          </a:solidFill>
          <a:ln w="19050">
            <a:solidFill>
              <a:srgbClr val="808080"/>
            </a:solidFill>
            <a:miter lim="800000"/>
          </a:ln>
        </p:spPr>
        <p:txBody>
          <a:bodyPr>
            <a:spAutoFit/>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a:solidFill>
                  <a:srgbClr val="0000FF"/>
                </a:solidFill>
                <a:latin typeface="Arial" panose="020B0604020202020204" pitchFamily="34" charset="0"/>
                <a:ea typeface="微软雅黑" panose="020B0503020204020204" pitchFamily="34" charset="-122"/>
              </a:rPr>
              <a:t>荒漠</a:t>
            </a:r>
          </a:p>
        </p:txBody>
      </p:sp>
      <p:sp>
        <p:nvSpPr>
          <p:cNvPr id="2" name="矩形 1"/>
          <p:cNvSpPr/>
          <p:nvPr/>
        </p:nvSpPr>
        <p:spPr>
          <a:xfrm>
            <a:off x="3911321" y="388627"/>
            <a:ext cx="6340197" cy="461665"/>
          </a:xfrm>
          <a:prstGeom prst="rect">
            <a:avLst/>
          </a:prstGeom>
        </p:spPr>
        <p:txBody>
          <a:bodyPr wrap="none">
            <a:spAutoFit/>
          </a:bodyPr>
          <a:lstStyle/>
          <a:p>
            <a:r>
              <a:rPr lang="zh-CN" altLang="en-US" sz="2400" b="1" dirty="0">
                <a:solidFill>
                  <a:srgbClr val="0070C0"/>
                </a:solidFill>
                <a:latin typeface="微软雅黑"/>
                <a:ea typeface="微软雅黑"/>
                <a:cs typeface="宋体" pitchFamily="2" charset="-122"/>
                <a:sym typeface="+mn-ea"/>
              </a:rPr>
              <a:t>从沿海向内陆的地域分异规律</a:t>
            </a:r>
            <a:r>
              <a:rPr lang="zh-CN" altLang="en-US" sz="2400" b="1" dirty="0" smtClean="0">
                <a:solidFill>
                  <a:srgbClr val="0070C0"/>
                </a:solidFill>
                <a:latin typeface="微软雅黑"/>
                <a:ea typeface="微软雅黑"/>
                <a:cs typeface="宋体" pitchFamily="2" charset="-122"/>
                <a:sym typeface="+mn-ea"/>
              </a:rPr>
              <a:t>。</a:t>
            </a:r>
            <a:r>
              <a:rPr lang="zh-CN" altLang="en-US" sz="2400" b="1" dirty="0">
                <a:solidFill>
                  <a:srgbClr val="0070C0"/>
                </a:solidFill>
                <a:latin typeface="微软雅黑"/>
                <a:ea typeface="微软雅黑"/>
                <a:cs typeface="宋体" pitchFamily="2" charset="-122"/>
                <a:sym typeface="+mn-ea"/>
              </a:rPr>
              <a:t>干湿</a:t>
            </a:r>
            <a:r>
              <a:rPr lang="zh-CN" altLang="en-US" sz="2400" b="1" dirty="0" smtClean="0">
                <a:solidFill>
                  <a:srgbClr val="0070C0"/>
                </a:solidFill>
                <a:latin typeface="微软雅黑"/>
                <a:ea typeface="微软雅黑"/>
                <a:cs typeface="宋体" pitchFamily="2" charset="-122"/>
                <a:sym typeface="+mn-ea"/>
              </a:rPr>
              <a:t>度，经度</a:t>
            </a:r>
            <a:endParaRPr lang="zh-CN" altLang="en-US" sz="2400" dirty="0"/>
          </a:p>
        </p:txBody>
      </p:sp>
    </p:spTree>
    <p:extLst>
      <p:ext uri="{BB962C8B-B14F-4D97-AF65-F5344CB8AC3E}">
        <p14:creationId xmlns:p14="http://schemas.microsoft.com/office/powerpoint/2010/main" val="1819601695"/>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nodeType="clickEffect">
                                  <p:stCondLst>
                                    <p:cond delay="0"/>
                                  </p:stCondLst>
                                  <p:childTnLst>
                                    <p:set>
                                      <p:cBhvr>
                                        <p:cTn id="6" dur="1" fill="hold">
                                          <p:stCondLst>
                                            <p:cond delay="0"/>
                                          </p:stCondLst>
                                        </p:cTn>
                                        <p:tgtEl>
                                          <p:spTgt spid="23566"/>
                                        </p:tgtEl>
                                        <p:attrNameLst>
                                          <p:attrName>style.visibility</p:attrName>
                                        </p:attrNameLst>
                                      </p:cBhvr>
                                      <p:to>
                                        <p:strVal val="visible"/>
                                      </p:to>
                                    </p:set>
                                    <p:animEffect transition="in" filter="randombar(vertical)">
                                      <p:cBhvr>
                                        <p:cTn id="7" dur="500"/>
                                        <p:tgtEl>
                                          <p:spTgt spid="2356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trips(upLeft)">
                                      <p:cBhvr>
                                        <p:cTn id="12" dur="500"/>
                                        <p:tgtEl>
                                          <p:spTgt spid="15"/>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par>
                          <p:cTn id="26" fill="hold">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linds(horizontal)">
                                      <p:cBhvr>
                                        <p:cTn id="34" dur="500"/>
                                        <p:tgtEl>
                                          <p:spTgt spid="25"/>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dissolve">
                                      <p:cBhvr>
                                        <p:cTn id="38" dur="500"/>
                                        <p:tgtEl>
                                          <p:spTgt spid="26"/>
                                        </p:tgtEl>
                                      </p:cBhvr>
                                    </p:animEffect>
                                  </p:childTnLst>
                                </p:cTn>
                              </p:par>
                            </p:childTnLst>
                          </p:cTn>
                        </p:par>
                        <p:par>
                          <p:cTn id="39" fill="hold">
                            <p:stCondLst>
                              <p:cond delay="1000"/>
                            </p:stCondLst>
                            <p:childTnLst>
                              <p:par>
                                <p:cTn id="40" presetID="9"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linds(horizontal)">
                                      <p:cBhvr>
                                        <p:cTn id="47" dur="500"/>
                                        <p:tgtEl>
                                          <p:spTgt spid="27"/>
                                        </p:tgtEl>
                                      </p:cBhvr>
                                    </p:animEffect>
                                  </p:childTnLst>
                                </p:cTn>
                              </p:par>
                            </p:childTnLst>
                          </p:cTn>
                        </p:par>
                        <p:par>
                          <p:cTn id="48" fill="hold">
                            <p:stCondLst>
                              <p:cond delay="500"/>
                            </p:stCondLst>
                            <p:childTnLst>
                              <p:par>
                                <p:cTn id="49" presetID="9"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ppt_x"/>
                                          </p:val>
                                        </p:tav>
                                        <p:tav tm="100000">
                                          <p:val>
                                            <p:strVal val="#ppt_x"/>
                                          </p:val>
                                        </p:tav>
                                      </p:tavLst>
                                    </p:anim>
                                    <p:anim calcmode="lin" valueType="num">
                                      <p:cBhvr additive="base">
                                        <p:cTn id="5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6" grpId="0" animBg="1"/>
      <p:bldP spid="28"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custDataLst>
              <p:tags r:id="rId1"/>
            </p:custDataLst>
          </p:nvPr>
        </p:nvSpPr>
        <p:spPr>
          <a:xfrm>
            <a:off x="4583114" y="0"/>
            <a:ext cx="2789237" cy="1143000"/>
          </a:xfrm>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p>
            <a:pPr algn="l" eaLnBrk="1" hangingPunct="1"/>
            <a:r>
              <a:rPr lang="zh-CN" altLang="en-US" sz="4000" b="1">
                <a:solidFill>
                  <a:srgbClr val="FF3300"/>
                </a:solidFill>
                <a:ea typeface="微软雅黑" panose="020B0503020204020204" pitchFamily="34" charset="-122"/>
              </a:rPr>
              <a:t>胡杨林</a:t>
            </a:r>
            <a:r>
              <a:rPr lang="zh-CN" altLang="en-US" sz="4000" b="1">
                <a:ea typeface="微软雅黑" panose="020B0503020204020204" pitchFamily="34" charset="-122"/>
              </a:rPr>
              <a:t>景观</a:t>
            </a:r>
          </a:p>
        </p:txBody>
      </p:sp>
      <p:sp>
        <p:nvSpPr>
          <p:cNvPr id="74757" name="Text Box 5"/>
          <p:cNvSpPr>
            <a:spLocks noChangeArrowheads="1"/>
          </p:cNvSpPr>
          <p:nvPr>
            <p:custDataLst>
              <p:tags r:id="rId2"/>
            </p:custDataLst>
          </p:nvPr>
        </p:nvSpPr>
        <p:spPr bwMode="auto">
          <a:xfrm>
            <a:off x="491332" y="4842783"/>
            <a:ext cx="11254354"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dirty="0">
                <a:solidFill>
                  <a:srgbClr val="000000"/>
                </a:solidFill>
                <a:ea typeface="微软雅黑" panose="020B0503020204020204" pitchFamily="34" charset="-122"/>
              </a:rPr>
              <a:t>    </a:t>
            </a:r>
            <a:r>
              <a:rPr lang="zh-CN" altLang="en-US" sz="2800" dirty="0">
                <a:solidFill>
                  <a:srgbClr val="000000"/>
                </a:solidFill>
                <a:ea typeface="微软雅黑" panose="020B0503020204020204" pitchFamily="34" charset="-122"/>
              </a:rPr>
              <a:t>荒漠地区，地面主要为石质戈壁或沙丘，只生长极少数的</a:t>
            </a:r>
            <a:r>
              <a:rPr lang="zh-CN" altLang="en-US" sz="2800" dirty="0">
                <a:solidFill>
                  <a:srgbClr val="0000CC"/>
                </a:solidFill>
                <a:ea typeface="微软雅黑" panose="020B0503020204020204" pitchFamily="34" charset="-122"/>
              </a:rPr>
              <a:t>胡杨、芨芨草、骆驼刺</a:t>
            </a:r>
            <a:r>
              <a:rPr lang="zh-CN" altLang="en-US" sz="2800" dirty="0">
                <a:solidFill>
                  <a:srgbClr val="000000"/>
                </a:solidFill>
                <a:ea typeface="微软雅黑" panose="020B0503020204020204" pitchFamily="34" charset="-122"/>
              </a:rPr>
              <a:t>等耐旱植物。</a:t>
            </a:r>
          </a:p>
          <a:p>
            <a:pPr eaLnBrk="1" hangingPunct="1">
              <a:spcBef>
                <a:spcPct val="0"/>
              </a:spcBef>
              <a:buFontTx/>
              <a:buNone/>
            </a:pPr>
            <a:r>
              <a:rPr lang="zh-CN" altLang="en-US" sz="2800" dirty="0">
                <a:solidFill>
                  <a:srgbClr val="0000CC"/>
                </a:solidFill>
                <a:ea typeface="微软雅黑" panose="020B0503020204020204" pitchFamily="34" charset="-122"/>
              </a:rPr>
              <a:t>胡杨林</a:t>
            </a:r>
            <a:r>
              <a:rPr lang="zh-CN" altLang="en-US" sz="2800" dirty="0">
                <a:solidFill>
                  <a:srgbClr val="000000"/>
                </a:solidFill>
                <a:ea typeface="微软雅黑" panose="020B0503020204020204" pitchFamily="34" charset="-122"/>
              </a:rPr>
              <a:t>耐盐碱、生长快，是</a:t>
            </a:r>
            <a:r>
              <a:rPr lang="zh-CN" altLang="en-US" sz="2800" dirty="0">
                <a:solidFill>
                  <a:srgbClr val="0000CC"/>
                </a:solidFill>
                <a:ea typeface="微软雅黑" panose="020B0503020204020204" pitchFamily="34" charset="-122"/>
              </a:rPr>
              <a:t>西北地区重要造林树种</a:t>
            </a:r>
            <a:r>
              <a:rPr lang="zh-CN" altLang="en-US" sz="2800" dirty="0">
                <a:solidFill>
                  <a:srgbClr val="000000"/>
                </a:solidFill>
                <a:ea typeface="微软雅黑" panose="020B0503020204020204" pitchFamily="34" charset="-122"/>
              </a:rPr>
              <a:t>。</a:t>
            </a:r>
          </a:p>
          <a:p>
            <a:pPr eaLnBrk="1" hangingPunct="1">
              <a:spcBef>
                <a:spcPct val="0"/>
              </a:spcBef>
              <a:buFontTx/>
              <a:buNone/>
            </a:pPr>
            <a:r>
              <a:rPr lang="zh-CN" altLang="en-US" sz="2800" dirty="0">
                <a:solidFill>
                  <a:srgbClr val="000000"/>
                </a:solidFill>
                <a:ea typeface="微软雅黑" panose="020B0503020204020204" pitchFamily="34" charset="-122"/>
              </a:rPr>
              <a:t>牲畜以耐渴的骆驼为主。</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332" y="923926"/>
            <a:ext cx="5486400" cy="365760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0864" y="966788"/>
            <a:ext cx="4762500" cy="3571875"/>
          </a:xfrm>
          <a:prstGeom prst="rect">
            <a:avLst/>
          </a:prstGeom>
        </p:spPr>
      </p:pic>
    </p:spTree>
    <p:extLst>
      <p:ext uri="{BB962C8B-B14F-4D97-AF65-F5344CB8AC3E}">
        <p14:creationId xmlns:p14="http://schemas.microsoft.com/office/powerpoint/2010/main" val="2948523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3"/>
            </p:custDataLst>
          </p:nvPr>
        </p:nvSpPr>
        <p:spPr bwMode="auto">
          <a:xfrm>
            <a:off x="0" y="5182870"/>
            <a:ext cx="12192000" cy="1675130"/>
          </a:xfrm>
          <a:prstGeom prst="rect">
            <a:avLst/>
          </a:prstGeom>
          <a:gradFill>
            <a:gsLst>
              <a:gs pos="0">
                <a:schemeClr val="tx2"/>
              </a:gs>
              <a:gs pos="100000">
                <a:schemeClr val="tx2"/>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normAutofit/>
          </a:bodyPr>
          <a:lstStyle/>
          <a:p>
            <a:pPr algn="ctr" defTabSz="932180" fontAlgn="base">
              <a:lnSpc>
                <a:spcPct val="90000"/>
              </a:lnSpc>
              <a:spcBef>
                <a:spcPct val="0"/>
              </a:spcBef>
              <a:spcAft>
                <a:spcPct val="0"/>
              </a:spcAft>
            </a:pPr>
            <a:endParaRPr lang="zh-CN" altLang="en-US" sz="2000" dirty="0" err="1">
              <a:solidFill>
                <a:srgbClr val="D3DBE5"/>
              </a:solidFill>
              <a:latin typeface="Arial" panose="020B0604020202020204" pitchFamily="34" charset="0"/>
              <a:ea typeface="微软雅黑" panose="020B0503020204020204" charset="-122"/>
              <a:cs typeface="Arial" panose="020B0604020202020204" pitchFamily="34" charset="0"/>
            </a:endParaRPr>
          </a:p>
        </p:txBody>
      </p:sp>
      <p:grpSp>
        <p:nvGrpSpPr>
          <p:cNvPr id="21" name="组合 20"/>
          <p:cNvGrpSpPr/>
          <p:nvPr/>
        </p:nvGrpSpPr>
        <p:grpSpPr>
          <a:xfrm>
            <a:off x="5745480" y="2449195"/>
            <a:ext cx="6446520" cy="2733675"/>
            <a:chOff x="4800" y="2197"/>
            <a:chExt cx="9600" cy="6405"/>
          </a:xfrm>
        </p:grpSpPr>
        <p:pic>
          <p:nvPicPr>
            <p:cNvPr id="19" name="图片 18"/>
            <p:cNvPicPr>
              <a:picLocks noChangeAspect="1"/>
            </p:cNvPicPr>
            <p:nvPr/>
          </p:nvPicPr>
          <p:blipFill>
            <a:blip r:embed="rId5"/>
            <a:stretch>
              <a:fillRect/>
            </a:stretch>
          </p:blipFill>
          <p:spPr>
            <a:xfrm>
              <a:off x="4800" y="2197"/>
              <a:ext cx="9600" cy="6405"/>
            </a:xfrm>
            <a:prstGeom prst="rect">
              <a:avLst/>
            </a:prstGeom>
          </p:spPr>
        </p:pic>
        <p:sp>
          <p:nvSpPr>
            <p:cNvPr id="20" name="文本框 19"/>
            <p:cNvSpPr txBox="1"/>
            <p:nvPr/>
          </p:nvSpPr>
          <p:spPr>
            <a:xfrm>
              <a:off x="12874" y="2197"/>
              <a:ext cx="1526" cy="863"/>
            </a:xfrm>
            <a:prstGeom prst="rect">
              <a:avLst/>
            </a:prstGeom>
            <a:noFill/>
          </p:spPr>
          <p:txBody>
            <a:bodyPr wrap="square" rtlCol="0">
              <a:spAutoFit/>
            </a:bodyPr>
            <a:lstStyle/>
            <a:p>
              <a:pPr algn="l"/>
              <a:r>
                <a:rPr lang="zh-CN" altLang="en-US" b="1" dirty="0">
                  <a:solidFill>
                    <a:schemeClr val="accent1"/>
                  </a:solidFill>
                  <a:sym typeface="+mn-ea"/>
                </a:rPr>
                <a:t>骆驼刺</a:t>
              </a:r>
              <a:endParaRPr lang="zh-CN" altLang="en-US"/>
            </a:p>
          </p:txBody>
        </p:sp>
      </p:grpSp>
      <p:grpSp>
        <p:nvGrpSpPr>
          <p:cNvPr id="4" name="组合 3"/>
          <p:cNvGrpSpPr/>
          <p:nvPr/>
        </p:nvGrpSpPr>
        <p:grpSpPr>
          <a:xfrm>
            <a:off x="5751830" y="0"/>
            <a:ext cx="6440170" cy="2449195"/>
            <a:chOff x="5400" y="3172"/>
            <a:chExt cx="8400" cy="4455"/>
          </a:xfrm>
        </p:grpSpPr>
        <p:pic>
          <p:nvPicPr>
            <p:cNvPr id="7" name="图片 6"/>
            <p:cNvPicPr>
              <a:picLocks noChangeAspect="1"/>
            </p:cNvPicPr>
            <p:nvPr/>
          </p:nvPicPr>
          <p:blipFill>
            <a:blip r:embed="rId6"/>
            <a:stretch>
              <a:fillRect/>
            </a:stretch>
          </p:blipFill>
          <p:spPr>
            <a:xfrm>
              <a:off x="5400" y="3172"/>
              <a:ext cx="8400" cy="4455"/>
            </a:xfrm>
            <a:prstGeom prst="rect">
              <a:avLst/>
            </a:prstGeom>
          </p:spPr>
        </p:pic>
        <p:sp>
          <p:nvSpPr>
            <p:cNvPr id="5" name="文本框 4"/>
            <p:cNvSpPr txBox="1"/>
            <p:nvPr/>
          </p:nvSpPr>
          <p:spPr>
            <a:xfrm>
              <a:off x="5464" y="3279"/>
              <a:ext cx="1729" cy="670"/>
            </a:xfrm>
            <a:prstGeom prst="rect">
              <a:avLst/>
            </a:prstGeom>
            <a:noFill/>
          </p:spPr>
          <p:txBody>
            <a:bodyPr wrap="square" rtlCol="0">
              <a:spAutoFit/>
            </a:bodyPr>
            <a:lstStyle/>
            <a:p>
              <a:r>
                <a:rPr lang="zh-CN" altLang="en-US" b="1" dirty="0">
                  <a:solidFill>
                    <a:schemeClr val="tx1"/>
                  </a:solidFill>
                  <a:sym typeface="+mn-ea"/>
                </a:rPr>
                <a:t>梭梭林</a:t>
              </a:r>
            </a:p>
          </p:txBody>
        </p:sp>
      </p:grpSp>
      <p:graphicFrame>
        <p:nvGraphicFramePr>
          <p:cNvPr id="6" name="对象 5"/>
          <p:cNvGraphicFramePr/>
          <p:nvPr/>
        </p:nvGraphicFramePr>
        <p:xfrm>
          <a:off x="0" y="0"/>
          <a:ext cx="5752465" cy="5182870"/>
        </p:xfrm>
        <a:graphic>
          <a:graphicData uri="http://schemas.openxmlformats.org/presentationml/2006/ole">
            <mc:AlternateContent xmlns:mc="http://schemas.openxmlformats.org/markup-compatibility/2006">
              <mc:Choice xmlns:v="urn:schemas-microsoft-com:vml" Requires="v">
                <p:oleObj spid="_x0000_s18449" r:id="rId7" imgW="5286375" imgH="5248275" progId="Paint.Picture">
                  <p:embed/>
                </p:oleObj>
              </mc:Choice>
              <mc:Fallback>
                <p:oleObj r:id="rId7" imgW="5286375" imgH="5248275" progId="Paint.Picture">
                  <p:embed/>
                  <p:pic>
                    <p:nvPicPr>
                      <p:cNvPr id="0" name=""/>
                      <p:cNvPicPr/>
                      <p:nvPr/>
                    </p:nvPicPr>
                    <p:blipFill>
                      <a:blip r:embed="rId8"/>
                      <a:stretch>
                        <a:fillRect/>
                      </a:stretch>
                    </p:blipFill>
                    <p:spPr>
                      <a:xfrm>
                        <a:off x="0" y="0"/>
                        <a:ext cx="5752465" cy="5182870"/>
                      </a:xfrm>
                      <a:prstGeom prst="rect">
                        <a:avLst/>
                      </a:prstGeom>
                    </p:spPr>
                  </p:pic>
                </p:oleObj>
              </mc:Fallback>
            </mc:AlternateContent>
          </a:graphicData>
        </a:graphic>
      </p:graphicFrame>
      <p:sp>
        <p:nvSpPr>
          <p:cNvPr id="10" name="文本框 9"/>
          <p:cNvSpPr txBox="1"/>
          <p:nvPr/>
        </p:nvSpPr>
        <p:spPr>
          <a:xfrm>
            <a:off x="874395" y="5727065"/>
            <a:ext cx="8883015" cy="583565"/>
          </a:xfrm>
          <a:prstGeom prst="rect">
            <a:avLst/>
          </a:prstGeom>
          <a:noFill/>
        </p:spPr>
        <p:txBody>
          <a:bodyPr wrap="square" rtlCol="0">
            <a:spAutoFit/>
          </a:bodyPr>
          <a:lstStyle/>
          <a:p>
            <a:pPr algn="l"/>
            <a:r>
              <a:rPr lang="zh-CN" altLang="en-US" sz="3200" b="1" dirty="0">
                <a:solidFill>
                  <a:schemeClr val="bg1"/>
                </a:solidFill>
              </a:rPr>
              <a:t>荒漠植物矮小稀疏，耐寒耐旱，根系发达。</a:t>
            </a:r>
          </a:p>
        </p:txBody>
      </p:sp>
    </p:spTree>
    <p:custDataLst>
      <p:tags r:id="rId2"/>
    </p:custDataLst>
    <p:extLst>
      <p:ext uri="{BB962C8B-B14F-4D97-AF65-F5344CB8AC3E}">
        <p14:creationId xmlns:p14="http://schemas.microsoft.com/office/powerpoint/2010/main" val="2382309531"/>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000"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3749" y="374331"/>
            <a:ext cx="11081018" cy="461665"/>
          </a:xfrm>
          <a:prstGeom prst="rect">
            <a:avLst/>
          </a:prstGeom>
        </p:spPr>
        <p:txBody>
          <a:bodyPr wrap="square">
            <a:spAutoFit/>
          </a:bodyPr>
          <a:lstStyle/>
          <a:p>
            <a:pPr>
              <a:spcBef>
                <a:spcPct val="0"/>
              </a:spcBef>
            </a:pPr>
            <a:r>
              <a:rPr lang="zh-CN" altLang="en-US" sz="2400" b="1" dirty="0" smtClean="0">
                <a:latin typeface="黑体" panose="02010609060101010101" pitchFamily="49" charset="-122"/>
                <a:ea typeface="黑体" panose="02010609060101010101" pitchFamily="49" charset="-122"/>
              </a:rPr>
              <a:t>西北一些</a:t>
            </a:r>
            <a:r>
              <a:rPr lang="zh-CN" altLang="en-US" sz="2400" b="1" dirty="0">
                <a:latin typeface="黑体" panose="02010609060101010101" pitchFamily="49" charset="-122"/>
                <a:ea typeface="黑体" panose="02010609060101010101" pitchFamily="49" charset="-122"/>
              </a:rPr>
              <a:t>山地，自然景观呈现垂直变化</a:t>
            </a:r>
            <a:r>
              <a:rPr lang="zh-CN" altLang="en-US" sz="2400" b="1" dirty="0" smtClean="0">
                <a:latin typeface="黑体" panose="02010609060101010101" pitchFamily="49" charset="-122"/>
                <a:ea typeface="黑体" panose="02010609060101010101" pitchFamily="49" charset="-122"/>
              </a:rPr>
              <a:t>。山麓地区发育</a:t>
            </a:r>
            <a:r>
              <a:rPr lang="zh-CN" altLang="en-US" sz="2400" b="1" dirty="0">
                <a:latin typeface="黑体" panose="02010609060101010101" pitchFamily="49" charset="-122"/>
                <a:ea typeface="黑体" panose="02010609060101010101" pitchFamily="49" charset="-122"/>
              </a:rPr>
              <a:t>有绿洲。</a:t>
            </a:r>
          </a:p>
        </p:txBody>
      </p:sp>
      <p:pic>
        <p:nvPicPr>
          <p:cNvPr id="3" name="Picture 5" descr="1-5-06"/>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524514" y="1415627"/>
            <a:ext cx="5231898" cy="422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 name="Picture 9" descr="1194919484928_mthumb"/>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397703" y="1454262"/>
            <a:ext cx="5580276" cy="418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00386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2440662"/>
            <a:ext cx="12192000" cy="4408448"/>
          </a:xfrm>
          <a:prstGeom prst="rect">
            <a:avLst/>
          </a:prstGeom>
          <a:solidFill>
            <a:srgbClr val="F7F6F3"/>
          </a:solidFill>
          <a:ln w="12700" cap="flat" cmpd="sng" algn="ctr">
            <a:solidFill>
              <a:srgbClr val="E9B54D">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rgbClr val="FFFFFF"/>
              </a:solidFill>
              <a:latin typeface="微软雅黑" panose="020B0503020204020204" charset="-122"/>
              <a:ea typeface="微软雅黑" panose="020B0503020204020204" charset="-122"/>
            </a:endParaRPr>
          </a:p>
        </p:txBody>
      </p:sp>
      <p:sp>
        <p:nvSpPr>
          <p:cNvPr id="6" name="Title 6"/>
          <p:cNvSpPr txBox="1"/>
          <p:nvPr>
            <p:custDataLst>
              <p:tags r:id="rId3"/>
            </p:custDataLst>
          </p:nvPr>
        </p:nvSpPr>
        <p:spPr>
          <a:xfrm>
            <a:off x="5687060" y="1067435"/>
            <a:ext cx="5603240" cy="42735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just">
              <a:lnSpc>
                <a:spcPct val="130000"/>
              </a:lnSpc>
              <a:spcBef>
                <a:spcPts val="0"/>
              </a:spcBef>
              <a:spcAft>
                <a:spcPts val="800"/>
              </a:spcAft>
              <a:buSzPct val="100000"/>
              <a:buNone/>
            </a:pPr>
            <a:r>
              <a:rPr lang="zh-CN" altLang="en-US" sz="2400" b="1" spc="5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天山北坡受海洋影响大，雪线较南坡低，天山北侧产生融雪性洪水的概率也较大。</a:t>
            </a:r>
          </a:p>
        </p:txBody>
      </p:sp>
      <p:pic>
        <p:nvPicPr>
          <p:cNvPr id="7" name="图片 6" descr="C:\Users\kingsoft\Pictures\风景\firs-fog-foggy-5049.jpgfirs-fog-foggy-5049"/>
          <p:cNvPicPr>
            <a:picLocks noChangeAspect="1"/>
          </p:cNvPicPr>
          <p:nvPr>
            <p:custDataLst>
              <p:tags r:id="rId4"/>
            </p:custDataLst>
          </p:nvPr>
        </p:nvPicPr>
        <p:blipFill>
          <a:blip r:embed="rId6"/>
          <a:srcRect t="19564" b="19564"/>
          <a:stretch>
            <a:fillRect/>
          </a:stretch>
        </p:blipFill>
        <p:spPr>
          <a:xfrm>
            <a:off x="179705" y="2627630"/>
            <a:ext cx="11832590" cy="3892550"/>
          </a:xfrm>
          <a:prstGeom prst="rect">
            <a:avLst/>
          </a:prstGeom>
        </p:spPr>
      </p:pic>
      <p:pic>
        <p:nvPicPr>
          <p:cNvPr id="75" name="图片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6" y="0"/>
            <a:ext cx="5018962" cy="3907292"/>
          </a:xfrm>
          <a:prstGeom prst="rect">
            <a:avLst/>
          </a:prstGeom>
        </p:spPr>
      </p:pic>
    </p:spTree>
    <p:custDataLst>
      <p:tags r:id="rId1"/>
    </p:custDataLst>
    <p:extLst>
      <p:ext uri="{BB962C8B-B14F-4D97-AF65-F5344CB8AC3E}">
        <p14:creationId xmlns:p14="http://schemas.microsoft.com/office/powerpoint/2010/main" val="2140029812"/>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blinds(horizontal)">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a:spLocks noChangeArrowheads="1"/>
          </p:cNvSpPr>
          <p:nvPr/>
        </p:nvSpPr>
        <p:spPr bwMode="auto">
          <a:xfrm>
            <a:off x="820599" y="5607593"/>
            <a:ext cx="5937673" cy="461665"/>
          </a:xfrm>
          <a:prstGeom prst="rect">
            <a:avLst/>
          </a:prstGeom>
          <a:noFill/>
          <a:ln w="9525">
            <a:noFill/>
            <a:miter lim="800000"/>
          </a:ln>
        </p:spPr>
        <p:txBody>
          <a:bodyPr wrap="square">
            <a:spAutoFit/>
          </a:bodyPr>
          <a:lstStyle>
            <a:defPPr/>
          </a:lstStyle>
          <a:p>
            <a:r>
              <a:rPr lang="zh-CN" altLang="zh-CN" sz="2400" b="1" dirty="0">
                <a:solidFill>
                  <a:srgbClr val="0070C0"/>
                </a:solidFill>
                <a:latin typeface="微软雅黑"/>
                <a:ea typeface="微软雅黑"/>
                <a:cs typeface="微软雅黑" panose="020B0503020204020204" charset="-122"/>
              </a:rPr>
              <a:t> </a:t>
            </a:r>
            <a:r>
              <a:rPr lang="zh-CN" altLang="zh-CN" sz="2400" b="1" dirty="0">
                <a:solidFill>
                  <a:srgbClr val="0070C0"/>
                </a:solidFill>
                <a:latin typeface="微软雅黑"/>
                <a:ea typeface="微软雅黑"/>
                <a:cs typeface="微软雅黑" panose="020B0503020204020204" charset="-122"/>
                <a:sym typeface="+mn-ea"/>
              </a:rPr>
              <a:t>天山南北坡山地垂直自然带分布示意图</a:t>
            </a:r>
            <a:endParaRPr lang="zh-CN" altLang="zh-CN" sz="2400" b="1" dirty="0">
              <a:solidFill>
                <a:srgbClr val="0070C0"/>
              </a:solidFill>
              <a:latin typeface="微软雅黑"/>
              <a:ea typeface="微软雅黑"/>
              <a:cs typeface="微软雅黑" panose="020B0503020204020204" charset="-122"/>
            </a:endParaRPr>
          </a:p>
        </p:txBody>
      </p:sp>
      <p:pic>
        <p:nvPicPr>
          <p:cNvPr id="3" name="图片 2"/>
          <p:cNvPicPr>
            <a:picLocks noChangeAspect="1"/>
          </p:cNvPicPr>
          <p:nvPr/>
        </p:nvPicPr>
        <p:blipFill>
          <a:blip r:embed="rId2"/>
          <a:stretch>
            <a:fillRect/>
          </a:stretch>
        </p:blipFill>
        <p:spPr>
          <a:xfrm>
            <a:off x="4544060" y="1026374"/>
            <a:ext cx="1079500" cy="863600"/>
          </a:xfrm>
          <a:prstGeom prst="rect">
            <a:avLst/>
          </a:prstGeom>
        </p:spPr>
      </p:pic>
      <p:sp>
        <p:nvSpPr>
          <p:cNvPr id="5" name="文本框 9"/>
          <p:cNvSpPr txBox="1"/>
          <p:nvPr/>
        </p:nvSpPr>
        <p:spPr>
          <a:xfrm>
            <a:off x="7118927" y="958159"/>
            <a:ext cx="4831080" cy="511807"/>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lstStyle>
            <a:defPPr/>
          </a:lstStyle>
          <a:p>
            <a:pPr eaLnBrk="0" fontAlgn="auto" latinLnBrk="0" hangingPunct="0">
              <a:lnSpc>
                <a:spcPct val="125000"/>
              </a:lnSpc>
            </a:pPr>
            <a:r>
              <a:rPr lang="zh-CN" altLang="en-US" sz="2400" b="1" dirty="0">
                <a:solidFill>
                  <a:srgbClr val="C00000"/>
                </a:solidFill>
                <a:latin typeface="微软雅黑"/>
                <a:ea typeface="微软雅黑"/>
                <a:cs typeface="微软雅黑" panose="020B0503020204020204" charset="-122"/>
                <a:sym typeface="+mn-ea"/>
              </a:rPr>
              <a:t>天山自然带南北坡差异及成因</a:t>
            </a:r>
            <a:r>
              <a:rPr lang="zh-CN" altLang="en-US" sz="2400" b="1" dirty="0" smtClean="0">
                <a:solidFill>
                  <a:srgbClr val="C00000"/>
                </a:solidFill>
                <a:latin typeface="微软雅黑"/>
                <a:ea typeface="微软雅黑"/>
                <a:cs typeface="微软雅黑" panose="020B0503020204020204" charset="-122"/>
                <a:sym typeface="+mn-ea"/>
              </a:rPr>
              <a:t>：</a:t>
            </a:r>
            <a:endParaRPr lang="zh-CN" altLang="en-US" sz="2400" b="1" dirty="0">
              <a:solidFill>
                <a:srgbClr val="0070C0"/>
              </a:solidFill>
              <a:latin typeface="微软雅黑"/>
              <a:ea typeface="微软雅黑"/>
              <a:cs typeface="微软雅黑" panose="020B0503020204020204" charset="-122"/>
              <a:sym typeface="+mn-ea"/>
            </a:endParaRPr>
          </a:p>
        </p:txBody>
      </p:sp>
      <p:pic>
        <p:nvPicPr>
          <p:cNvPr id="63" name="图片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80" y="546196"/>
            <a:ext cx="6501424" cy="5061397"/>
          </a:xfrm>
          <a:prstGeom prst="rect">
            <a:avLst/>
          </a:prstGeom>
        </p:spPr>
      </p:pic>
      <p:sp>
        <p:nvSpPr>
          <p:cNvPr id="64" name="矩形 63"/>
          <p:cNvSpPr/>
          <p:nvPr/>
        </p:nvSpPr>
        <p:spPr>
          <a:xfrm>
            <a:off x="6478073" y="2030180"/>
            <a:ext cx="5370489" cy="3323987"/>
          </a:xfrm>
          <a:prstGeom prst="rect">
            <a:avLst/>
          </a:prstGeom>
        </p:spPr>
        <p:txBody>
          <a:bodyPr wrap="square">
            <a:spAutoFit/>
          </a:bodyPr>
          <a:lstStyle/>
          <a:p>
            <a:pPr eaLnBrk="0" hangingPunct="0">
              <a:lnSpc>
                <a:spcPct val="125000"/>
              </a:lnSpc>
            </a:pPr>
            <a:r>
              <a:rPr lang="zh-CN" altLang="en-US" sz="2400" b="1" dirty="0">
                <a:solidFill>
                  <a:srgbClr val="0070C0"/>
                </a:solidFill>
                <a:latin typeface="微软雅黑"/>
                <a:ea typeface="微软雅黑"/>
                <a:cs typeface="微软雅黑" panose="020B0503020204020204" charset="-122"/>
                <a:sym typeface="+mn-ea"/>
              </a:rPr>
              <a:t>南坡自然带分布的海拔</a:t>
            </a:r>
            <a:r>
              <a:rPr lang="zh-CN" altLang="en-US" sz="2400" b="1" dirty="0" smtClean="0">
                <a:solidFill>
                  <a:srgbClr val="0070C0"/>
                </a:solidFill>
                <a:latin typeface="微软雅黑"/>
                <a:ea typeface="微软雅黑"/>
                <a:cs typeface="微软雅黑" panose="020B0503020204020204" charset="-122"/>
                <a:sym typeface="+mn-ea"/>
              </a:rPr>
              <a:t>高：</a:t>
            </a:r>
            <a:endParaRPr lang="en-US" altLang="zh-CN" sz="2400" b="1" dirty="0" smtClean="0">
              <a:solidFill>
                <a:srgbClr val="0070C0"/>
              </a:solidFill>
              <a:latin typeface="微软雅黑"/>
              <a:ea typeface="微软雅黑"/>
              <a:cs typeface="微软雅黑" panose="020B0503020204020204" charset="-122"/>
              <a:sym typeface="+mn-ea"/>
            </a:endParaRPr>
          </a:p>
          <a:p>
            <a:pPr eaLnBrk="0" hangingPunct="0">
              <a:lnSpc>
                <a:spcPct val="125000"/>
              </a:lnSpc>
            </a:pPr>
            <a:r>
              <a:rPr lang="zh-CN" altLang="en-US" sz="2400" b="1" dirty="0" smtClean="0">
                <a:solidFill>
                  <a:srgbClr val="FF0000"/>
                </a:solidFill>
                <a:latin typeface="微软雅黑"/>
                <a:ea typeface="微软雅黑"/>
                <a:cs typeface="微软雅黑" panose="020B0503020204020204" charset="-122"/>
                <a:sym typeface="+mn-ea"/>
              </a:rPr>
              <a:t>南坡</a:t>
            </a:r>
            <a:r>
              <a:rPr lang="zh-CN" altLang="en-US" sz="2400" b="1" dirty="0">
                <a:solidFill>
                  <a:srgbClr val="FF0000"/>
                </a:solidFill>
                <a:latin typeface="微软雅黑"/>
                <a:ea typeface="微软雅黑"/>
                <a:cs typeface="微软雅黑" panose="020B0503020204020204" charset="-122"/>
                <a:sym typeface="+mn-ea"/>
              </a:rPr>
              <a:t>为阳坡，温度高</a:t>
            </a:r>
            <a:r>
              <a:rPr lang="zh-CN" altLang="en-US" sz="2400" b="1" dirty="0" smtClean="0">
                <a:solidFill>
                  <a:srgbClr val="FF0000"/>
                </a:solidFill>
                <a:latin typeface="微软雅黑"/>
                <a:ea typeface="微软雅黑"/>
                <a:cs typeface="微软雅黑" panose="020B0503020204020204" charset="-122"/>
                <a:sym typeface="+mn-ea"/>
              </a:rPr>
              <a:t>；</a:t>
            </a:r>
            <a:endParaRPr lang="en-US" altLang="zh-CN" sz="2400" b="1" dirty="0" smtClean="0">
              <a:solidFill>
                <a:srgbClr val="FF0000"/>
              </a:solidFill>
              <a:latin typeface="微软雅黑"/>
              <a:ea typeface="微软雅黑"/>
              <a:cs typeface="微软雅黑" panose="020B0503020204020204" charset="-122"/>
              <a:sym typeface="+mn-ea"/>
            </a:endParaRPr>
          </a:p>
          <a:p>
            <a:pPr eaLnBrk="0" hangingPunct="0">
              <a:lnSpc>
                <a:spcPct val="125000"/>
              </a:lnSpc>
            </a:pPr>
            <a:endParaRPr lang="zh-CN" altLang="en-US" sz="2400" b="1" dirty="0">
              <a:solidFill>
                <a:srgbClr val="FF0000"/>
              </a:solidFill>
              <a:latin typeface="微软雅黑"/>
              <a:ea typeface="微软雅黑"/>
              <a:cs typeface="微软雅黑" panose="020B0503020204020204" charset="-122"/>
            </a:endParaRPr>
          </a:p>
          <a:p>
            <a:pPr eaLnBrk="0" hangingPunct="0">
              <a:lnSpc>
                <a:spcPct val="125000"/>
              </a:lnSpc>
            </a:pPr>
            <a:r>
              <a:rPr lang="zh-CN" altLang="en-US" sz="2400" b="1" dirty="0">
                <a:solidFill>
                  <a:srgbClr val="0070C0"/>
                </a:solidFill>
                <a:latin typeface="微软雅黑"/>
                <a:ea typeface="微软雅黑"/>
                <a:cs typeface="微软雅黑" panose="020B0503020204020204" charset="-122"/>
                <a:sym typeface="+mn-ea"/>
              </a:rPr>
              <a:t>北坡雪线低，有森林（云杉林）</a:t>
            </a:r>
            <a:r>
              <a:rPr lang="zh-CN" altLang="en-US" sz="2400" b="1" dirty="0" smtClean="0">
                <a:solidFill>
                  <a:srgbClr val="0070C0"/>
                </a:solidFill>
                <a:latin typeface="微软雅黑"/>
                <a:ea typeface="微软雅黑"/>
                <a:cs typeface="微软雅黑" panose="020B0503020204020204" charset="-122"/>
                <a:sym typeface="+mn-ea"/>
              </a:rPr>
              <a:t>分布</a:t>
            </a:r>
            <a:r>
              <a:rPr lang="zh-CN" altLang="en-US" sz="2400" b="1" dirty="0">
                <a:solidFill>
                  <a:srgbClr val="0070C0"/>
                </a:solidFill>
                <a:latin typeface="微软雅黑"/>
                <a:ea typeface="微软雅黑"/>
                <a:cs typeface="微软雅黑" panose="020B0503020204020204" charset="-122"/>
                <a:sym typeface="+mn-ea"/>
              </a:rPr>
              <a:t>：</a:t>
            </a:r>
            <a:endParaRPr lang="en-US" altLang="zh-CN" sz="2400" b="1" dirty="0" smtClean="0">
              <a:solidFill>
                <a:srgbClr val="0070C0"/>
              </a:solidFill>
              <a:latin typeface="微软雅黑"/>
              <a:ea typeface="微软雅黑"/>
              <a:cs typeface="微软雅黑" panose="020B0503020204020204" charset="-122"/>
              <a:sym typeface="+mn-ea"/>
            </a:endParaRPr>
          </a:p>
          <a:p>
            <a:pPr eaLnBrk="0" hangingPunct="0">
              <a:lnSpc>
                <a:spcPct val="125000"/>
              </a:lnSpc>
            </a:pPr>
            <a:r>
              <a:rPr lang="zh-CN" altLang="en-US" sz="2400" b="1" dirty="0" smtClean="0">
                <a:solidFill>
                  <a:srgbClr val="FF0000"/>
                </a:solidFill>
                <a:latin typeface="微软雅黑"/>
                <a:ea typeface="微软雅黑"/>
                <a:cs typeface="微软雅黑" panose="020B0503020204020204" charset="-122"/>
                <a:sym typeface="+mn-ea"/>
              </a:rPr>
              <a:t>北</a:t>
            </a:r>
            <a:r>
              <a:rPr lang="zh-CN" altLang="en-US" sz="2400" b="1" dirty="0">
                <a:solidFill>
                  <a:srgbClr val="FF0000"/>
                </a:solidFill>
                <a:latin typeface="微软雅黑"/>
                <a:ea typeface="微软雅黑"/>
                <a:cs typeface="微软雅黑" panose="020B0503020204020204" charset="-122"/>
                <a:sym typeface="+mn-ea"/>
              </a:rPr>
              <a:t>坡为阴坡，气温低，蒸发弱；且为迎风坡，来自大西洋、北冰洋的水汽受地形抬升形成地形雨，降水多，湿度大。</a:t>
            </a:r>
          </a:p>
        </p:txBody>
      </p:sp>
      <p:sp>
        <p:nvSpPr>
          <p:cNvPr id="65" name="文本框 64"/>
          <p:cNvSpPr txBox="1"/>
          <p:nvPr/>
        </p:nvSpPr>
        <p:spPr>
          <a:xfrm>
            <a:off x="1171976" y="231820"/>
            <a:ext cx="3490175" cy="523220"/>
          </a:xfrm>
          <a:prstGeom prst="rect">
            <a:avLst/>
          </a:prstGeom>
          <a:noFill/>
        </p:spPr>
        <p:txBody>
          <a:bodyPr wrap="square" rtlCol="0">
            <a:spAutoFit/>
          </a:bodyPr>
          <a:lstStyle/>
          <a:p>
            <a:r>
              <a:rPr lang="zh-CN" altLang="en-US" sz="2800" dirty="0" smtClean="0"/>
              <a:t>垂直地带分异规律</a:t>
            </a:r>
            <a:endParaRPr lang="zh-CN" altLang="en-US" sz="2800" dirty="0"/>
          </a:p>
        </p:txBody>
      </p:sp>
    </p:spTree>
    <p:extLst>
      <p:ext uri="{BB962C8B-B14F-4D97-AF65-F5344CB8AC3E}">
        <p14:creationId xmlns:p14="http://schemas.microsoft.com/office/powerpoint/2010/main" val="261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anim calcmode="lin" valueType="num">
                                      <p:cBhvr additive="base">
                                        <p:cTn id="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4">
                                            <p:txEl>
                                              <p:pRg st="1" end="1"/>
                                            </p:txEl>
                                          </p:spTgt>
                                        </p:tgtEl>
                                        <p:attrNameLst>
                                          <p:attrName>style.visibility</p:attrName>
                                        </p:attrNameLst>
                                      </p:cBhvr>
                                      <p:to>
                                        <p:strVal val="visible"/>
                                      </p:to>
                                    </p:set>
                                    <p:anim calcmode="lin" valueType="num">
                                      <p:cBhvr additive="base">
                                        <p:cTn id="13" dur="500" fill="hold"/>
                                        <p:tgtEl>
                                          <p:spTgt spid="6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4">
                                            <p:txEl>
                                              <p:pRg st="3" end="3"/>
                                            </p:txEl>
                                          </p:spTgt>
                                        </p:tgtEl>
                                        <p:attrNameLst>
                                          <p:attrName>style.visibility</p:attrName>
                                        </p:attrNameLst>
                                      </p:cBhvr>
                                      <p:to>
                                        <p:strVal val="visible"/>
                                      </p:to>
                                    </p:set>
                                    <p:anim calcmode="lin" valueType="num">
                                      <p:cBhvr additive="base">
                                        <p:cTn id="19" dur="500" fill="hold"/>
                                        <p:tgtEl>
                                          <p:spTgt spid="6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4">
                                            <p:txEl>
                                              <p:pRg st="4" end="4"/>
                                            </p:txEl>
                                          </p:spTgt>
                                        </p:tgtEl>
                                        <p:attrNameLst>
                                          <p:attrName>style.visibility</p:attrName>
                                        </p:attrNameLst>
                                      </p:cBhvr>
                                      <p:to>
                                        <p:strVal val="visible"/>
                                      </p:to>
                                    </p:set>
                                    <p:anim calcmode="lin" valueType="num">
                                      <p:cBhvr additive="base">
                                        <p:cTn id="25" dur="500" fill="hold"/>
                                        <p:tgtEl>
                                          <p:spTgt spid="6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016" y="1856058"/>
            <a:ext cx="5183996" cy="2317316"/>
          </a:xfrm>
          <a:prstGeom prst="rect">
            <a:avLst/>
          </a:prstGeom>
        </p:spPr>
      </p:pic>
      <p:pic>
        <p:nvPicPr>
          <p:cNvPr id="2" name="Picture 3" descr="西北地区的地形2"/>
          <p:cNvPicPr>
            <a:picLocks noChangeAspect="1" noChangeArrowheads="1"/>
          </p:cNvPicPr>
          <p:nvPr/>
        </p:nvPicPr>
        <p:blipFill>
          <a:blip r:embed="rId4"/>
          <a:stretch>
            <a:fillRect/>
          </a:stretch>
        </p:blipFill>
        <p:spPr>
          <a:xfrm>
            <a:off x="358140" y="1024467"/>
            <a:ext cx="8126307" cy="3923453"/>
          </a:xfrm>
          <a:prstGeom prst="rect">
            <a:avLst/>
          </a:prstGeom>
        </p:spPr>
      </p:pic>
      <p:sp>
        <p:nvSpPr>
          <p:cNvPr id="3" name="文本框 4"/>
          <p:cNvSpPr txBox="1">
            <a:spLocks noChangeArrowheads="1"/>
          </p:cNvSpPr>
          <p:nvPr/>
        </p:nvSpPr>
        <p:spPr bwMode="auto">
          <a:xfrm>
            <a:off x="379300" y="5178563"/>
            <a:ext cx="8085144" cy="1687898"/>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lstStyle>
          <a:p>
            <a:pPr>
              <a:lnSpc>
                <a:spcPct val="108000"/>
              </a:lnSpc>
            </a:pPr>
            <a:r>
              <a:rPr lang="zh-CN" altLang="en-US" sz="2400" b="1" dirty="0">
                <a:solidFill>
                  <a:srgbClr val="C00000"/>
                </a:solidFill>
                <a:latin typeface="微软雅黑"/>
                <a:ea typeface="微软雅黑"/>
                <a:sym typeface="宋体" pitchFamily="2" charset="-122"/>
              </a:rPr>
              <a:t>主要河流：</a:t>
            </a:r>
            <a:r>
              <a:rPr lang="zh-CN" altLang="en-US" sz="2400" b="1" dirty="0">
                <a:solidFill>
                  <a:srgbClr val="0070C0"/>
                </a:solidFill>
                <a:latin typeface="微软雅黑"/>
                <a:ea typeface="微软雅黑"/>
                <a:cs typeface="宋体" pitchFamily="2" charset="-122"/>
                <a:sym typeface="宋体" pitchFamily="2" charset="-122"/>
              </a:rPr>
              <a:t>塔里木河（我国最大的内流河）、伊犁河（向西开口，流域内降水丰富）、额尔齐斯河（外流河）。</a:t>
            </a:r>
            <a:endParaRPr lang="en-US" altLang="zh-CN" sz="2400" b="1" dirty="0">
              <a:solidFill>
                <a:srgbClr val="0070C0"/>
              </a:solidFill>
              <a:latin typeface="微软雅黑"/>
              <a:ea typeface="微软雅黑"/>
              <a:cs typeface="宋体" pitchFamily="2" charset="-122"/>
              <a:sym typeface="宋体" pitchFamily="2" charset="-122"/>
            </a:endParaRPr>
          </a:p>
          <a:p>
            <a:pPr>
              <a:lnSpc>
                <a:spcPct val="108000"/>
              </a:lnSpc>
            </a:pPr>
            <a:r>
              <a:rPr lang="zh-CN" altLang="en-US" sz="2400" b="1" dirty="0">
                <a:solidFill>
                  <a:srgbClr val="C00000"/>
                </a:solidFill>
                <a:latin typeface="微软雅黑"/>
                <a:ea typeface="微软雅黑"/>
                <a:sym typeface="宋体" pitchFamily="2" charset="-122"/>
              </a:rPr>
              <a:t>主要湖泊湿地：</a:t>
            </a:r>
            <a:r>
              <a:rPr lang="zh-CN" altLang="en-US" sz="2400" b="1" dirty="0">
                <a:solidFill>
                  <a:srgbClr val="0070C0"/>
                </a:solidFill>
                <a:latin typeface="微软雅黑"/>
                <a:ea typeface="微软雅黑"/>
                <a:cs typeface="宋体" pitchFamily="2" charset="-122"/>
                <a:sym typeface="宋体" pitchFamily="2" charset="-122"/>
              </a:rPr>
              <a:t>艾丁湖（我国陆地最低的地方）、博斯腾湖（中国最大的内陆淡水吞吐湖）。</a:t>
            </a:r>
          </a:p>
        </p:txBody>
      </p:sp>
      <p:sp>
        <p:nvSpPr>
          <p:cNvPr id="4" name="任意多边形 3"/>
          <p:cNvSpPr/>
          <p:nvPr/>
        </p:nvSpPr>
        <p:spPr>
          <a:xfrm rot="396654">
            <a:off x="5942487" y="3876594"/>
            <a:ext cx="730004" cy="673877"/>
          </a:xfrm>
          <a:custGeom>
            <a:avLst/>
            <a:gdLst>
              <a:gd name="connisteX0" fmla="*/ 0 w 901694"/>
              <a:gd name="connsiteY0" fmla="*/ 628238 h 628238"/>
              <a:gd name="connisteX1" fmla="*/ 142875 w 901694"/>
              <a:gd name="connsiteY1" fmla="*/ 306928 h 628238"/>
              <a:gd name="connisteX2" fmla="*/ 125095 w 901694"/>
              <a:gd name="connsiteY2" fmla="*/ 110078 h 628238"/>
              <a:gd name="connisteX3" fmla="*/ 285750 w 901694"/>
              <a:gd name="connsiteY3" fmla="*/ 2763 h 628238"/>
              <a:gd name="connisteX4" fmla="*/ 482600 w 901694"/>
              <a:gd name="connsiteY4" fmla="*/ 38958 h 628238"/>
              <a:gd name="connisteX5" fmla="*/ 714375 w 901694"/>
              <a:gd name="connsiteY5" fmla="*/ 38958 h 628238"/>
              <a:gd name="connisteX6" fmla="*/ 893445 w 901694"/>
              <a:gd name="connsiteY6" fmla="*/ 110078 h 628238"/>
              <a:gd name="connisteX7" fmla="*/ 857250 w 901694"/>
              <a:gd name="connsiteY7" fmla="*/ 252953 h 62823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901694" h="628239">
                <a:moveTo>
                  <a:pt x="0" y="628239"/>
                </a:moveTo>
                <a:cubicBezTo>
                  <a:pt x="29210" y="567914"/>
                  <a:pt x="118110" y="410434"/>
                  <a:pt x="142875" y="306929"/>
                </a:cubicBezTo>
                <a:cubicBezTo>
                  <a:pt x="167640" y="203424"/>
                  <a:pt x="96520" y="171039"/>
                  <a:pt x="125095" y="110079"/>
                </a:cubicBezTo>
                <a:cubicBezTo>
                  <a:pt x="153670" y="49119"/>
                  <a:pt x="213995" y="16734"/>
                  <a:pt x="285750" y="2764"/>
                </a:cubicBezTo>
                <a:cubicBezTo>
                  <a:pt x="357505" y="-11206"/>
                  <a:pt x="396875" y="31974"/>
                  <a:pt x="482600" y="38959"/>
                </a:cubicBezTo>
                <a:cubicBezTo>
                  <a:pt x="568325" y="45944"/>
                  <a:pt x="632460" y="24989"/>
                  <a:pt x="714375" y="38959"/>
                </a:cubicBezTo>
                <a:cubicBezTo>
                  <a:pt x="796290" y="52929"/>
                  <a:pt x="864870" y="67534"/>
                  <a:pt x="893445" y="110079"/>
                </a:cubicBezTo>
                <a:cubicBezTo>
                  <a:pt x="922020" y="152624"/>
                  <a:pt x="868045" y="225649"/>
                  <a:pt x="857250" y="252954"/>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algn="ctr">
              <a:defRPr/>
            </a:pPr>
            <a:endParaRPr lang="zh-CN" altLang="en-US" sz="2400" noProof="1"/>
          </a:p>
        </p:txBody>
      </p:sp>
      <p:sp>
        <p:nvSpPr>
          <p:cNvPr id="5" name="任意多边形 4"/>
          <p:cNvSpPr/>
          <p:nvPr/>
        </p:nvSpPr>
        <p:spPr>
          <a:xfrm>
            <a:off x="2558323" y="1507483"/>
            <a:ext cx="1188352" cy="888621"/>
          </a:xfrm>
          <a:custGeom>
            <a:avLst/>
            <a:gdLst>
              <a:gd name="connisteX0" fmla="*/ 1303655 w 1303655"/>
              <a:gd name="connsiteY0" fmla="*/ 838835 h 880583"/>
              <a:gd name="connisteX1" fmla="*/ 1160780 w 1303655"/>
              <a:gd name="connsiteY1" fmla="*/ 875030 h 880583"/>
              <a:gd name="connisteX2" fmla="*/ 892810 w 1303655"/>
              <a:gd name="connsiteY2" fmla="*/ 732155 h 880583"/>
              <a:gd name="connisteX3" fmla="*/ 767715 w 1303655"/>
              <a:gd name="connsiteY3" fmla="*/ 642620 h 880583"/>
              <a:gd name="connisteX4" fmla="*/ 642620 w 1303655"/>
              <a:gd name="connsiteY4" fmla="*/ 571500 h 880583"/>
              <a:gd name="connisteX5" fmla="*/ 535940 w 1303655"/>
              <a:gd name="connsiteY5" fmla="*/ 607060 h 880583"/>
              <a:gd name="connisteX6" fmla="*/ 410845 w 1303655"/>
              <a:gd name="connsiteY6" fmla="*/ 553085 h 880583"/>
              <a:gd name="connisteX7" fmla="*/ 339090 w 1303655"/>
              <a:gd name="connsiteY7" fmla="*/ 428625 h 880583"/>
              <a:gd name="connisteX8" fmla="*/ 464185 w 1303655"/>
              <a:gd name="connsiteY8" fmla="*/ 303530 h 880583"/>
              <a:gd name="connisteX9" fmla="*/ 356870 w 1303655"/>
              <a:gd name="connsiteY9" fmla="*/ 178435 h 880583"/>
              <a:gd name="connisteX10" fmla="*/ 0 w 1303655"/>
              <a:gd name="connsiteY10" fmla="*/ 0 h 8805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1303655" h="880583">
                <a:moveTo>
                  <a:pt x="1303655" y="838835"/>
                </a:moveTo>
                <a:cubicBezTo>
                  <a:pt x="1280160" y="848995"/>
                  <a:pt x="1242695" y="896620"/>
                  <a:pt x="1160780" y="875030"/>
                </a:cubicBezTo>
                <a:cubicBezTo>
                  <a:pt x="1078865" y="853440"/>
                  <a:pt x="971550" y="778510"/>
                  <a:pt x="892810" y="732155"/>
                </a:cubicBezTo>
                <a:cubicBezTo>
                  <a:pt x="814070" y="685800"/>
                  <a:pt x="817880" y="675005"/>
                  <a:pt x="767715" y="642620"/>
                </a:cubicBezTo>
                <a:cubicBezTo>
                  <a:pt x="717550" y="610235"/>
                  <a:pt x="688975" y="578485"/>
                  <a:pt x="642620" y="571500"/>
                </a:cubicBezTo>
                <a:cubicBezTo>
                  <a:pt x="596265" y="564515"/>
                  <a:pt x="582295" y="610870"/>
                  <a:pt x="535940" y="607060"/>
                </a:cubicBezTo>
                <a:cubicBezTo>
                  <a:pt x="489585" y="603250"/>
                  <a:pt x="450215" y="588645"/>
                  <a:pt x="410845" y="553085"/>
                </a:cubicBezTo>
                <a:cubicBezTo>
                  <a:pt x="371475" y="517525"/>
                  <a:pt x="328295" y="478790"/>
                  <a:pt x="339090" y="428625"/>
                </a:cubicBezTo>
                <a:cubicBezTo>
                  <a:pt x="349885" y="378460"/>
                  <a:pt x="460375" y="353695"/>
                  <a:pt x="464185" y="303530"/>
                </a:cubicBezTo>
                <a:cubicBezTo>
                  <a:pt x="467995" y="253365"/>
                  <a:pt x="449580" y="239395"/>
                  <a:pt x="356870" y="178435"/>
                </a:cubicBezTo>
                <a:cubicBezTo>
                  <a:pt x="264160" y="117475"/>
                  <a:pt x="69215" y="33020"/>
                  <a:pt x="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algn="ctr">
              <a:defRPr/>
            </a:pPr>
            <a:endParaRPr lang="zh-CN" altLang="en-US" sz="2400" noProof="1"/>
          </a:p>
        </p:txBody>
      </p:sp>
      <p:sp>
        <p:nvSpPr>
          <p:cNvPr id="6" name="任意多边形 5"/>
          <p:cNvSpPr/>
          <p:nvPr/>
        </p:nvSpPr>
        <p:spPr>
          <a:xfrm>
            <a:off x="909096" y="4173374"/>
            <a:ext cx="247649" cy="461665"/>
          </a:xfrm>
          <a:custGeom>
            <a:avLst/>
            <a:gdLst>
              <a:gd name="connisteX0" fmla="*/ 186256 w 186256"/>
              <a:gd name="connsiteY0" fmla="*/ 403359 h 403359"/>
              <a:gd name="connisteX1" fmla="*/ 158316 w 186256"/>
              <a:gd name="connsiteY1" fmla="*/ 375419 h 403359"/>
              <a:gd name="connisteX2" fmla="*/ 103071 w 186256"/>
              <a:gd name="connsiteY2" fmla="*/ 375419 h 403359"/>
              <a:gd name="connisteX3" fmla="*/ 75131 w 186256"/>
              <a:gd name="connsiteY3" fmla="*/ 375419 h 403359"/>
              <a:gd name="connisteX4" fmla="*/ 61161 w 186256"/>
              <a:gd name="connsiteY4" fmla="*/ 347479 h 403359"/>
              <a:gd name="connisteX5" fmla="*/ 47191 w 186256"/>
              <a:gd name="connsiteY5" fmla="*/ 320174 h 403359"/>
              <a:gd name="connisteX6" fmla="*/ 5281 w 186256"/>
              <a:gd name="connsiteY6" fmla="*/ 250324 h 403359"/>
              <a:gd name="connisteX7" fmla="*/ 5281 w 186256"/>
              <a:gd name="connsiteY7" fmla="*/ 181109 h 403359"/>
              <a:gd name="connisteX8" fmla="*/ 33221 w 186256"/>
              <a:gd name="connsiteY8" fmla="*/ 139199 h 403359"/>
              <a:gd name="connisteX9" fmla="*/ 47191 w 186256"/>
              <a:gd name="connsiteY9" fmla="*/ 111259 h 403359"/>
              <a:gd name="connisteX10" fmla="*/ 61161 w 186256"/>
              <a:gd name="connsiteY10" fmla="*/ 83319 h 403359"/>
              <a:gd name="connisteX11" fmla="*/ 75131 w 186256"/>
              <a:gd name="connsiteY11" fmla="*/ 69349 h 403359"/>
              <a:gd name="connisteX12" fmla="*/ 103071 w 186256"/>
              <a:gd name="connsiteY12" fmla="*/ 55379 h 403359"/>
              <a:gd name="connisteX13" fmla="*/ 117041 w 186256"/>
              <a:gd name="connsiteY13" fmla="*/ 134 h 403359"/>
              <a:gd name="connisteX14" fmla="*/ 158316 w 186256"/>
              <a:gd name="connsiteY14" fmla="*/ 41409 h 40335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186256" h="403359">
                <a:moveTo>
                  <a:pt x="186256" y="403359"/>
                </a:moveTo>
                <a:cubicBezTo>
                  <a:pt x="181811" y="397644"/>
                  <a:pt x="174826" y="381134"/>
                  <a:pt x="158316" y="375419"/>
                </a:cubicBezTo>
                <a:cubicBezTo>
                  <a:pt x="141806" y="369704"/>
                  <a:pt x="119581" y="375419"/>
                  <a:pt x="103071" y="375419"/>
                </a:cubicBezTo>
                <a:cubicBezTo>
                  <a:pt x="86561" y="375419"/>
                  <a:pt x="83386" y="381134"/>
                  <a:pt x="75131" y="375419"/>
                </a:cubicBezTo>
                <a:cubicBezTo>
                  <a:pt x="66876" y="369704"/>
                  <a:pt x="66876" y="358274"/>
                  <a:pt x="61161" y="347479"/>
                </a:cubicBezTo>
                <a:cubicBezTo>
                  <a:pt x="55446" y="336684"/>
                  <a:pt x="58621" y="339859"/>
                  <a:pt x="47191" y="320174"/>
                </a:cubicBezTo>
                <a:cubicBezTo>
                  <a:pt x="35761" y="300489"/>
                  <a:pt x="13536" y="278264"/>
                  <a:pt x="5281" y="250324"/>
                </a:cubicBezTo>
                <a:cubicBezTo>
                  <a:pt x="-2974" y="222384"/>
                  <a:pt x="-434" y="203334"/>
                  <a:pt x="5281" y="181109"/>
                </a:cubicBezTo>
                <a:cubicBezTo>
                  <a:pt x="10996" y="158884"/>
                  <a:pt x="24966" y="153169"/>
                  <a:pt x="33221" y="139199"/>
                </a:cubicBezTo>
                <a:cubicBezTo>
                  <a:pt x="41476" y="125229"/>
                  <a:pt x="41476" y="122689"/>
                  <a:pt x="47191" y="111259"/>
                </a:cubicBezTo>
                <a:cubicBezTo>
                  <a:pt x="52906" y="99829"/>
                  <a:pt x="55446" y="91574"/>
                  <a:pt x="61161" y="83319"/>
                </a:cubicBezTo>
                <a:cubicBezTo>
                  <a:pt x="66876" y="75064"/>
                  <a:pt x="66876" y="75064"/>
                  <a:pt x="75131" y="69349"/>
                </a:cubicBezTo>
                <a:cubicBezTo>
                  <a:pt x="83386" y="63634"/>
                  <a:pt x="94816" y="69349"/>
                  <a:pt x="103071" y="55379"/>
                </a:cubicBezTo>
                <a:cubicBezTo>
                  <a:pt x="111326" y="41409"/>
                  <a:pt x="106246" y="2674"/>
                  <a:pt x="117041" y="134"/>
                </a:cubicBezTo>
                <a:cubicBezTo>
                  <a:pt x="127836" y="-2406"/>
                  <a:pt x="150061" y="31884"/>
                  <a:pt x="158316" y="41409"/>
                </a:cubicBezTo>
              </a:path>
            </a:pathLst>
          </a:custGeom>
          <a:noFill/>
          <a:ln w="9525" cap="flat" cmpd="sng" algn="ctr">
            <a:noFill/>
            <a:prstDash val="solid"/>
            <a:round/>
            <a:headEnd type="none" w="med" len="med"/>
            <a:tailEnd type="none" w="med" len="med"/>
          </a:ln>
        </p:spPr>
        <p:txBody>
          <a:bodyPr>
            <a:spAutoFit/>
          </a:bodyPr>
          <a:lstStyle>
            <a:defPPr/>
          </a:lstStyle>
          <a:p>
            <a:pPr algn="ctr">
              <a:buFontTx/>
              <a:buNone/>
              <a:defRPr/>
            </a:pPr>
            <a:endParaRPr lang="en-US" altLang="en-US" sz="2400" noProof="1">
              <a:solidFill>
                <a:srgbClr val="FF3300"/>
              </a:solidFill>
              <a:effectLst>
                <a:outerShdw blurRad="38100" dist="38100" dir="2700000" algn="tl">
                  <a:srgbClr val="000000">
                    <a:alpha val="43137"/>
                  </a:srgbClr>
                </a:outerShdw>
              </a:effectLst>
              <a:ea typeface="黑体" panose="02010609060101010101" charset="-122"/>
            </a:endParaRPr>
          </a:p>
        </p:txBody>
      </p:sp>
      <p:sp>
        <p:nvSpPr>
          <p:cNvPr id="7" name="任意多边形 6"/>
          <p:cNvSpPr/>
          <p:nvPr/>
        </p:nvSpPr>
        <p:spPr>
          <a:xfrm>
            <a:off x="1394852" y="3490598"/>
            <a:ext cx="1778832" cy="461665"/>
          </a:xfrm>
          <a:custGeom>
            <a:avLst/>
            <a:gdLst>
              <a:gd name="connisteX0" fmla="*/ 212231 w 2221371"/>
              <a:gd name="connsiteY0" fmla="*/ 849200 h 849200"/>
              <a:gd name="connisteX1" fmla="*/ 202706 w 2221371"/>
              <a:gd name="connsiteY1" fmla="*/ 809195 h 849200"/>
              <a:gd name="connisteX2" fmla="*/ 212231 w 2221371"/>
              <a:gd name="connsiteY2" fmla="*/ 759665 h 849200"/>
              <a:gd name="connisteX3" fmla="*/ 212231 w 2221371"/>
              <a:gd name="connsiteY3" fmla="*/ 745060 h 849200"/>
              <a:gd name="connisteX4" fmla="*/ 207151 w 2221371"/>
              <a:gd name="connsiteY4" fmla="*/ 715215 h 849200"/>
              <a:gd name="connisteX5" fmla="*/ 177941 w 2221371"/>
              <a:gd name="connsiteY5" fmla="*/ 699975 h 849200"/>
              <a:gd name="connisteX6" fmla="*/ 137936 w 2221371"/>
              <a:gd name="connsiteY6" fmla="*/ 699975 h 849200"/>
              <a:gd name="connisteX7" fmla="*/ 93486 w 2221371"/>
              <a:gd name="connsiteY7" fmla="*/ 685370 h 849200"/>
              <a:gd name="connisteX8" fmla="*/ 78246 w 2221371"/>
              <a:gd name="connsiteY8" fmla="*/ 690450 h 849200"/>
              <a:gd name="connisteX9" fmla="*/ 58561 w 2221371"/>
              <a:gd name="connsiteY9" fmla="*/ 670765 h 849200"/>
              <a:gd name="connisteX10" fmla="*/ 28716 w 2221371"/>
              <a:gd name="connsiteY10" fmla="*/ 635840 h 849200"/>
              <a:gd name="connisteX11" fmla="*/ 19191 w 2221371"/>
              <a:gd name="connsiteY11" fmla="*/ 611075 h 849200"/>
              <a:gd name="connisteX12" fmla="*/ 3951 w 2221371"/>
              <a:gd name="connsiteY12" fmla="*/ 571070 h 849200"/>
              <a:gd name="connisteX13" fmla="*/ 3951 w 2221371"/>
              <a:gd name="connsiteY13" fmla="*/ 496775 h 849200"/>
              <a:gd name="connisteX14" fmla="*/ 3951 w 2221371"/>
              <a:gd name="connsiteY14" fmla="*/ 482170 h 849200"/>
              <a:gd name="connisteX15" fmla="*/ 3951 w 2221371"/>
              <a:gd name="connsiteY15" fmla="*/ 466930 h 849200"/>
              <a:gd name="connisteX16" fmla="*/ 48401 w 2221371"/>
              <a:gd name="connsiteY16" fmla="*/ 466930 h 849200"/>
              <a:gd name="connisteX17" fmla="*/ 63641 w 2221371"/>
              <a:gd name="connsiteY17" fmla="*/ 461850 h 849200"/>
              <a:gd name="connisteX18" fmla="*/ 63641 w 2221371"/>
              <a:gd name="connsiteY18" fmla="*/ 437085 h 849200"/>
              <a:gd name="connisteX19" fmla="*/ 78246 w 2221371"/>
              <a:gd name="connsiteY19" fmla="*/ 397715 h 849200"/>
              <a:gd name="connisteX20" fmla="*/ 103011 w 2221371"/>
              <a:gd name="connsiteY20" fmla="*/ 353265 h 849200"/>
              <a:gd name="connisteX21" fmla="*/ 137936 w 2221371"/>
              <a:gd name="connsiteY21" fmla="*/ 348185 h 849200"/>
              <a:gd name="connisteX22" fmla="*/ 172861 w 2221371"/>
              <a:gd name="connsiteY22" fmla="*/ 378030 h 849200"/>
              <a:gd name="connisteX23" fmla="*/ 182386 w 2221371"/>
              <a:gd name="connsiteY23" fmla="*/ 392635 h 849200"/>
              <a:gd name="connisteX24" fmla="*/ 212231 w 2221371"/>
              <a:gd name="connsiteY24" fmla="*/ 382475 h 849200"/>
              <a:gd name="connisteX25" fmla="*/ 236996 w 2221371"/>
              <a:gd name="connsiteY25" fmla="*/ 357710 h 849200"/>
              <a:gd name="connisteX26" fmla="*/ 252236 w 2221371"/>
              <a:gd name="connsiteY26" fmla="*/ 338025 h 849200"/>
              <a:gd name="connisteX27" fmla="*/ 271921 w 2221371"/>
              <a:gd name="connsiteY27" fmla="*/ 343105 h 849200"/>
              <a:gd name="connisteX28" fmla="*/ 286526 w 2221371"/>
              <a:gd name="connsiteY28" fmla="*/ 332945 h 849200"/>
              <a:gd name="connisteX29" fmla="*/ 311926 w 2221371"/>
              <a:gd name="connsiteY29" fmla="*/ 332945 h 849200"/>
              <a:gd name="connisteX30" fmla="*/ 316371 w 2221371"/>
              <a:gd name="connsiteY30" fmla="*/ 308180 h 849200"/>
              <a:gd name="connisteX31" fmla="*/ 326531 w 2221371"/>
              <a:gd name="connsiteY31" fmla="*/ 268810 h 849200"/>
              <a:gd name="connisteX32" fmla="*/ 346216 w 2221371"/>
              <a:gd name="connsiteY32" fmla="*/ 249125 h 849200"/>
              <a:gd name="connisteX33" fmla="*/ 376061 w 2221371"/>
              <a:gd name="connsiteY33" fmla="*/ 223725 h 849200"/>
              <a:gd name="connisteX34" fmla="*/ 405906 w 2221371"/>
              <a:gd name="connsiteY34" fmla="*/ 204040 h 849200"/>
              <a:gd name="connisteX35" fmla="*/ 450356 w 2221371"/>
              <a:gd name="connsiteY35" fmla="*/ 169750 h 849200"/>
              <a:gd name="connisteX36" fmla="*/ 534811 w 2221371"/>
              <a:gd name="connsiteY36" fmla="*/ 169750 h 849200"/>
              <a:gd name="connisteX37" fmla="*/ 614186 w 2221371"/>
              <a:gd name="connsiteY37" fmla="*/ 159590 h 849200"/>
              <a:gd name="connisteX38" fmla="*/ 663716 w 2221371"/>
              <a:gd name="connsiteY38" fmla="*/ 159590 h 849200"/>
              <a:gd name="connisteX39" fmla="*/ 698641 w 2221371"/>
              <a:gd name="connsiteY39" fmla="*/ 154510 h 849200"/>
              <a:gd name="connisteX40" fmla="*/ 738011 w 2221371"/>
              <a:gd name="connsiteY40" fmla="*/ 144350 h 849200"/>
              <a:gd name="connisteX41" fmla="*/ 753251 w 2221371"/>
              <a:gd name="connsiteY41" fmla="*/ 129745 h 849200"/>
              <a:gd name="connisteX42" fmla="*/ 797701 w 2221371"/>
              <a:gd name="connsiteY42" fmla="*/ 110060 h 849200"/>
              <a:gd name="connisteX43" fmla="*/ 832626 w 2221371"/>
              <a:gd name="connsiteY43" fmla="*/ 85295 h 849200"/>
              <a:gd name="connisteX44" fmla="*/ 871996 w 2221371"/>
              <a:gd name="connsiteY44" fmla="*/ 75135 h 849200"/>
              <a:gd name="connisteX45" fmla="*/ 921526 w 2221371"/>
              <a:gd name="connsiteY45" fmla="*/ 50370 h 849200"/>
              <a:gd name="connisteX46" fmla="*/ 971691 w 2221371"/>
              <a:gd name="connsiteY46" fmla="*/ 50370 h 849200"/>
              <a:gd name="connisteX47" fmla="*/ 1021221 w 2221371"/>
              <a:gd name="connsiteY47" fmla="*/ 40210 h 849200"/>
              <a:gd name="connisteX48" fmla="*/ 1070751 w 2221371"/>
              <a:gd name="connsiteY48" fmla="*/ 45290 h 849200"/>
              <a:gd name="connisteX49" fmla="*/ 1095516 w 2221371"/>
              <a:gd name="connsiteY49" fmla="*/ 35765 h 849200"/>
              <a:gd name="connisteX50" fmla="*/ 1130441 w 2221371"/>
              <a:gd name="connsiteY50" fmla="*/ 25605 h 849200"/>
              <a:gd name="connisteX51" fmla="*/ 1169811 w 2221371"/>
              <a:gd name="connsiteY51" fmla="*/ 25605 h 849200"/>
              <a:gd name="connisteX52" fmla="*/ 1185051 w 2221371"/>
              <a:gd name="connsiteY52" fmla="*/ 20525 h 849200"/>
              <a:gd name="connisteX53" fmla="*/ 1234581 w 2221371"/>
              <a:gd name="connsiteY53" fmla="*/ 20525 h 849200"/>
              <a:gd name="connisteX54" fmla="*/ 1268871 w 2221371"/>
              <a:gd name="connsiteY54" fmla="*/ 11000 h 849200"/>
              <a:gd name="connisteX55" fmla="*/ 1333641 w 2221371"/>
              <a:gd name="connsiteY55" fmla="*/ 840 h 849200"/>
              <a:gd name="connisteX56" fmla="*/ 1358406 w 2221371"/>
              <a:gd name="connsiteY56" fmla="*/ 30685 h 849200"/>
              <a:gd name="connisteX57" fmla="*/ 1437781 w 2221371"/>
              <a:gd name="connsiteY57" fmla="*/ 30685 h 849200"/>
              <a:gd name="connisteX58" fmla="*/ 1437781 w 2221371"/>
              <a:gd name="connsiteY58" fmla="*/ 30685 h 849200"/>
              <a:gd name="connisteX59" fmla="*/ 1462546 w 2221371"/>
              <a:gd name="connsiteY59" fmla="*/ 40210 h 849200"/>
              <a:gd name="connisteX60" fmla="*/ 1482231 w 2221371"/>
              <a:gd name="connsiteY60" fmla="*/ 40210 h 849200"/>
              <a:gd name="connisteX61" fmla="*/ 1536841 w 2221371"/>
              <a:gd name="connsiteY61" fmla="*/ 25605 h 849200"/>
              <a:gd name="connisteX62" fmla="*/ 1561606 w 2221371"/>
              <a:gd name="connsiteY62" fmla="*/ 15445 h 849200"/>
              <a:gd name="connisteX63" fmla="*/ 1571766 w 2221371"/>
              <a:gd name="connsiteY63" fmla="*/ 15445 h 849200"/>
              <a:gd name="connisteX64" fmla="*/ 1601611 w 2221371"/>
              <a:gd name="connsiteY64" fmla="*/ 11000 h 849200"/>
              <a:gd name="connisteX65" fmla="*/ 1621296 w 2221371"/>
              <a:gd name="connsiteY65" fmla="*/ 11000 h 849200"/>
              <a:gd name="connisteX66" fmla="*/ 1631456 w 2221371"/>
              <a:gd name="connsiteY66" fmla="*/ 15445 h 849200"/>
              <a:gd name="connisteX67" fmla="*/ 1705751 w 2221371"/>
              <a:gd name="connsiteY67" fmla="*/ 75135 h 849200"/>
              <a:gd name="connisteX68" fmla="*/ 1760361 w 2221371"/>
              <a:gd name="connsiteY68" fmla="*/ 90375 h 849200"/>
              <a:gd name="connisteX69" fmla="*/ 1864501 w 2221371"/>
              <a:gd name="connsiteY69" fmla="*/ 80215 h 849200"/>
              <a:gd name="connisteX70" fmla="*/ 1924191 w 2221371"/>
              <a:gd name="connsiteY70" fmla="*/ 94820 h 849200"/>
              <a:gd name="connisteX71" fmla="*/ 1958481 w 2221371"/>
              <a:gd name="connsiteY71" fmla="*/ 119585 h 849200"/>
              <a:gd name="connisteX72" fmla="*/ 1983246 w 2221371"/>
              <a:gd name="connsiteY72" fmla="*/ 149430 h 849200"/>
              <a:gd name="connisteX73" fmla="*/ 2003566 w 2221371"/>
              <a:gd name="connsiteY73" fmla="*/ 164670 h 849200"/>
              <a:gd name="connisteX74" fmla="*/ 2028331 w 2221371"/>
              <a:gd name="connsiteY74" fmla="*/ 174195 h 849200"/>
              <a:gd name="connisteX75" fmla="*/ 2048016 w 2221371"/>
              <a:gd name="connsiteY75" fmla="*/ 214200 h 849200"/>
              <a:gd name="connisteX76" fmla="*/ 2092466 w 2221371"/>
              <a:gd name="connsiteY76" fmla="*/ 228805 h 849200"/>
              <a:gd name="connisteX77" fmla="*/ 2122311 w 2221371"/>
              <a:gd name="connsiteY77" fmla="*/ 258650 h 849200"/>
              <a:gd name="connisteX78" fmla="*/ 2122311 w 2221371"/>
              <a:gd name="connsiteY78" fmla="*/ 278335 h 849200"/>
              <a:gd name="connisteX79" fmla="*/ 2166761 w 2221371"/>
              <a:gd name="connsiteY79" fmla="*/ 298655 h 849200"/>
              <a:gd name="connisteX80" fmla="*/ 2166761 w 2221371"/>
              <a:gd name="connsiteY80" fmla="*/ 293575 h 849200"/>
              <a:gd name="connisteX81" fmla="*/ 2182001 w 2221371"/>
              <a:gd name="connsiteY81" fmla="*/ 323420 h 849200"/>
              <a:gd name="connisteX82" fmla="*/ 2206766 w 2221371"/>
              <a:gd name="connsiteY82" fmla="*/ 343105 h 849200"/>
              <a:gd name="connisteX83" fmla="*/ 2221371 w 2221371"/>
              <a:gd name="connsiteY83" fmla="*/ 378030 h 849200"/>
              <a:gd name="connisteX84" fmla="*/ 2206766 w 2221371"/>
              <a:gd name="connsiteY84" fmla="*/ 427560 h 849200"/>
              <a:gd name="connisteX85" fmla="*/ 2191526 w 2221371"/>
              <a:gd name="connsiteY85" fmla="*/ 472010 h 849200"/>
              <a:gd name="connisteX86" fmla="*/ 2166761 w 2221371"/>
              <a:gd name="connsiteY86" fmla="*/ 487250 h 849200"/>
              <a:gd name="connisteX87" fmla="*/ 2127391 w 2221371"/>
              <a:gd name="connsiteY87" fmla="*/ 491695 h 849200"/>
              <a:gd name="connisteX88" fmla="*/ 2102626 w 2221371"/>
              <a:gd name="connsiteY88" fmla="*/ 487250 h 849200"/>
              <a:gd name="connisteX89" fmla="*/ 2062621 w 2221371"/>
              <a:gd name="connsiteY89" fmla="*/ 487250 h 849200"/>
              <a:gd name="connisteX90" fmla="*/ 2032776 w 2221371"/>
              <a:gd name="connsiteY90" fmla="*/ 491695 h 849200"/>
              <a:gd name="connisteX91" fmla="*/ 2008011 w 2221371"/>
              <a:gd name="connsiteY91" fmla="*/ 516460 h 849200"/>
              <a:gd name="connisteX92" fmla="*/ 1988326 w 2221371"/>
              <a:gd name="connsiteY92" fmla="*/ 531700 h 849200"/>
              <a:gd name="connisteX93" fmla="*/ 1968641 w 2221371"/>
              <a:gd name="connsiteY93" fmla="*/ 541225 h 849200"/>
              <a:gd name="connisteX94" fmla="*/ 1933716 w 2221371"/>
              <a:gd name="connsiteY94" fmla="*/ 561545 h 849200"/>
              <a:gd name="connisteX95" fmla="*/ 1894346 w 2221371"/>
              <a:gd name="connsiteY95" fmla="*/ 561545 h 849200"/>
              <a:gd name="connisteX96" fmla="*/ 1859421 w 2221371"/>
              <a:gd name="connsiteY96" fmla="*/ 581230 h 849200"/>
              <a:gd name="connisteX97" fmla="*/ 1790206 w 2221371"/>
              <a:gd name="connsiteY97" fmla="*/ 591390 h 849200"/>
              <a:gd name="connisteX98" fmla="*/ 1720356 w 2221371"/>
              <a:gd name="connsiteY98" fmla="*/ 611075 h 849200"/>
              <a:gd name="connisteX99" fmla="*/ 1680986 w 2221371"/>
              <a:gd name="connsiteY99" fmla="*/ 625680 h 849200"/>
              <a:gd name="connisteX100" fmla="*/ 1665746 w 2221371"/>
              <a:gd name="connsiteY100" fmla="*/ 675210 h 849200"/>
              <a:gd name="connisteX101" fmla="*/ 1675906 w 2221371"/>
              <a:gd name="connsiteY101" fmla="*/ 725375 h 849200"/>
              <a:gd name="connisteX102" fmla="*/ 1675906 w 2221371"/>
              <a:gd name="connsiteY102" fmla="*/ 745060 h 849200"/>
              <a:gd name="connisteX103" fmla="*/ 1675906 w 2221371"/>
              <a:gd name="connsiteY103" fmla="*/ 769825 h 849200"/>
              <a:gd name="connisteX104" fmla="*/ 1675906 w 2221371"/>
              <a:gd name="connsiteY104" fmla="*/ 774905 h 849200"/>
              <a:gd name="connisteX105" fmla="*/ 1675906 w 2221371"/>
              <a:gd name="connsiteY105" fmla="*/ 779350 h 849200"/>
              <a:gd name="connisteX106" fmla="*/ 1675906 w 2221371"/>
              <a:gd name="connsiteY106" fmla="*/ 794590 h 84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Lst>
            <a:rect l="l" t="t" r="r" b="b"/>
            <a:pathLst>
              <a:path w="2221371" h="849201">
                <a:moveTo>
                  <a:pt x="212231" y="849201"/>
                </a:moveTo>
                <a:cubicBezTo>
                  <a:pt x="210326" y="842216"/>
                  <a:pt x="202706" y="826976"/>
                  <a:pt x="202706" y="809196"/>
                </a:cubicBezTo>
                <a:cubicBezTo>
                  <a:pt x="202706" y="791416"/>
                  <a:pt x="210326" y="772366"/>
                  <a:pt x="212231" y="759666"/>
                </a:cubicBezTo>
                <a:cubicBezTo>
                  <a:pt x="214136" y="746966"/>
                  <a:pt x="213501" y="753951"/>
                  <a:pt x="212231" y="745061"/>
                </a:cubicBezTo>
                <a:cubicBezTo>
                  <a:pt x="210961" y="736171"/>
                  <a:pt x="214136" y="724106"/>
                  <a:pt x="207151" y="715216"/>
                </a:cubicBezTo>
                <a:cubicBezTo>
                  <a:pt x="200166" y="706326"/>
                  <a:pt x="191911" y="703151"/>
                  <a:pt x="177941" y="699976"/>
                </a:cubicBezTo>
                <a:cubicBezTo>
                  <a:pt x="163971" y="696801"/>
                  <a:pt x="155081" y="703151"/>
                  <a:pt x="137936" y="699976"/>
                </a:cubicBezTo>
                <a:cubicBezTo>
                  <a:pt x="120791" y="696801"/>
                  <a:pt x="105551" y="687276"/>
                  <a:pt x="93486" y="685371"/>
                </a:cubicBezTo>
                <a:cubicBezTo>
                  <a:pt x="81421" y="683466"/>
                  <a:pt x="85231" y="693626"/>
                  <a:pt x="78246" y="690451"/>
                </a:cubicBezTo>
                <a:cubicBezTo>
                  <a:pt x="71261" y="687276"/>
                  <a:pt x="68721" y="681561"/>
                  <a:pt x="58561" y="670766"/>
                </a:cubicBezTo>
                <a:cubicBezTo>
                  <a:pt x="48401" y="659971"/>
                  <a:pt x="36336" y="647906"/>
                  <a:pt x="28716" y="635841"/>
                </a:cubicBezTo>
                <a:cubicBezTo>
                  <a:pt x="21096" y="623776"/>
                  <a:pt x="24271" y="623776"/>
                  <a:pt x="19191" y="611076"/>
                </a:cubicBezTo>
                <a:cubicBezTo>
                  <a:pt x="14111" y="598376"/>
                  <a:pt x="7126" y="593931"/>
                  <a:pt x="3951" y="571071"/>
                </a:cubicBezTo>
                <a:cubicBezTo>
                  <a:pt x="776" y="548211"/>
                  <a:pt x="3951" y="514556"/>
                  <a:pt x="3951" y="496776"/>
                </a:cubicBezTo>
                <a:cubicBezTo>
                  <a:pt x="3951" y="478996"/>
                  <a:pt x="3951" y="487886"/>
                  <a:pt x="3951" y="482171"/>
                </a:cubicBezTo>
                <a:cubicBezTo>
                  <a:pt x="3951" y="476456"/>
                  <a:pt x="-4939" y="470106"/>
                  <a:pt x="3951" y="466931"/>
                </a:cubicBezTo>
                <a:cubicBezTo>
                  <a:pt x="12841" y="463756"/>
                  <a:pt x="36336" y="468201"/>
                  <a:pt x="48401" y="466931"/>
                </a:cubicBezTo>
                <a:cubicBezTo>
                  <a:pt x="60466" y="465661"/>
                  <a:pt x="60466" y="467566"/>
                  <a:pt x="63641" y="461851"/>
                </a:cubicBezTo>
                <a:cubicBezTo>
                  <a:pt x="66816" y="456136"/>
                  <a:pt x="60466" y="449786"/>
                  <a:pt x="63641" y="437086"/>
                </a:cubicBezTo>
                <a:cubicBezTo>
                  <a:pt x="66816" y="424386"/>
                  <a:pt x="70626" y="414226"/>
                  <a:pt x="78246" y="397716"/>
                </a:cubicBezTo>
                <a:cubicBezTo>
                  <a:pt x="85866" y="381206"/>
                  <a:pt x="90946" y="363426"/>
                  <a:pt x="103011" y="353266"/>
                </a:cubicBezTo>
                <a:cubicBezTo>
                  <a:pt x="115076" y="343106"/>
                  <a:pt x="123966" y="343106"/>
                  <a:pt x="137936" y="348186"/>
                </a:cubicBezTo>
                <a:cubicBezTo>
                  <a:pt x="151906" y="353266"/>
                  <a:pt x="163971" y="369141"/>
                  <a:pt x="172861" y="378031"/>
                </a:cubicBezTo>
                <a:cubicBezTo>
                  <a:pt x="181751" y="386921"/>
                  <a:pt x="174766" y="392001"/>
                  <a:pt x="182386" y="392636"/>
                </a:cubicBezTo>
                <a:cubicBezTo>
                  <a:pt x="190006" y="393271"/>
                  <a:pt x="201436" y="389461"/>
                  <a:pt x="212231" y="382476"/>
                </a:cubicBezTo>
                <a:cubicBezTo>
                  <a:pt x="223026" y="375491"/>
                  <a:pt x="228741" y="366601"/>
                  <a:pt x="236996" y="357711"/>
                </a:cubicBezTo>
                <a:cubicBezTo>
                  <a:pt x="245251" y="348821"/>
                  <a:pt x="245251" y="341201"/>
                  <a:pt x="252236" y="338026"/>
                </a:cubicBezTo>
                <a:cubicBezTo>
                  <a:pt x="259221" y="334851"/>
                  <a:pt x="264936" y="344376"/>
                  <a:pt x="271921" y="343106"/>
                </a:cubicBezTo>
                <a:cubicBezTo>
                  <a:pt x="278906" y="341836"/>
                  <a:pt x="278271" y="334851"/>
                  <a:pt x="286526" y="332946"/>
                </a:cubicBezTo>
                <a:cubicBezTo>
                  <a:pt x="294781" y="331041"/>
                  <a:pt x="306211" y="338026"/>
                  <a:pt x="311926" y="332946"/>
                </a:cubicBezTo>
                <a:cubicBezTo>
                  <a:pt x="317641" y="327866"/>
                  <a:pt x="313196" y="320881"/>
                  <a:pt x="316371" y="308181"/>
                </a:cubicBezTo>
                <a:cubicBezTo>
                  <a:pt x="319546" y="295481"/>
                  <a:pt x="320816" y="280876"/>
                  <a:pt x="326531" y="268811"/>
                </a:cubicBezTo>
                <a:cubicBezTo>
                  <a:pt x="332246" y="256746"/>
                  <a:pt x="336056" y="258016"/>
                  <a:pt x="346216" y="249126"/>
                </a:cubicBezTo>
                <a:cubicBezTo>
                  <a:pt x="356376" y="240236"/>
                  <a:pt x="363996" y="232616"/>
                  <a:pt x="376061" y="223726"/>
                </a:cubicBezTo>
                <a:cubicBezTo>
                  <a:pt x="388126" y="214836"/>
                  <a:pt x="391301" y="214836"/>
                  <a:pt x="405906" y="204041"/>
                </a:cubicBezTo>
                <a:cubicBezTo>
                  <a:pt x="420511" y="193246"/>
                  <a:pt x="424321" y="176736"/>
                  <a:pt x="450356" y="169751"/>
                </a:cubicBezTo>
                <a:cubicBezTo>
                  <a:pt x="476391" y="162766"/>
                  <a:pt x="501791" y="171656"/>
                  <a:pt x="534811" y="169751"/>
                </a:cubicBezTo>
                <a:cubicBezTo>
                  <a:pt x="567831" y="167846"/>
                  <a:pt x="588151" y="161496"/>
                  <a:pt x="614186" y="159591"/>
                </a:cubicBezTo>
                <a:cubicBezTo>
                  <a:pt x="640221" y="157686"/>
                  <a:pt x="646571" y="160861"/>
                  <a:pt x="663716" y="159591"/>
                </a:cubicBezTo>
                <a:cubicBezTo>
                  <a:pt x="680861" y="158321"/>
                  <a:pt x="684036" y="157686"/>
                  <a:pt x="698641" y="154511"/>
                </a:cubicBezTo>
                <a:cubicBezTo>
                  <a:pt x="713246" y="151336"/>
                  <a:pt x="727216" y="149431"/>
                  <a:pt x="738011" y="144351"/>
                </a:cubicBezTo>
                <a:cubicBezTo>
                  <a:pt x="748806" y="139271"/>
                  <a:pt x="741186" y="136731"/>
                  <a:pt x="753251" y="129746"/>
                </a:cubicBezTo>
                <a:cubicBezTo>
                  <a:pt x="765316" y="122761"/>
                  <a:pt x="781826" y="118951"/>
                  <a:pt x="797701" y="110061"/>
                </a:cubicBezTo>
                <a:cubicBezTo>
                  <a:pt x="813576" y="101171"/>
                  <a:pt x="818021" y="92281"/>
                  <a:pt x="832626" y="85296"/>
                </a:cubicBezTo>
                <a:cubicBezTo>
                  <a:pt x="847231" y="78311"/>
                  <a:pt x="854216" y="82121"/>
                  <a:pt x="871996" y="75136"/>
                </a:cubicBezTo>
                <a:cubicBezTo>
                  <a:pt x="889776" y="68151"/>
                  <a:pt x="901841" y="55451"/>
                  <a:pt x="921526" y="50371"/>
                </a:cubicBezTo>
                <a:cubicBezTo>
                  <a:pt x="941211" y="45291"/>
                  <a:pt x="952006" y="52276"/>
                  <a:pt x="971691" y="50371"/>
                </a:cubicBezTo>
                <a:cubicBezTo>
                  <a:pt x="991376" y="48466"/>
                  <a:pt x="1001536" y="41481"/>
                  <a:pt x="1021221" y="40211"/>
                </a:cubicBezTo>
                <a:cubicBezTo>
                  <a:pt x="1040906" y="38941"/>
                  <a:pt x="1056146" y="45926"/>
                  <a:pt x="1070751" y="45291"/>
                </a:cubicBezTo>
                <a:cubicBezTo>
                  <a:pt x="1085356" y="44656"/>
                  <a:pt x="1083451" y="39576"/>
                  <a:pt x="1095516" y="35766"/>
                </a:cubicBezTo>
                <a:cubicBezTo>
                  <a:pt x="1107581" y="31956"/>
                  <a:pt x="1115836" y="27511"/>
                  <a:pt x="1130441" y="25606"/>
                </a:cubicBezTo>
                <a:cubicBezTo>
                  <a:pt x="1145046" y="23701"/>
                  <a:pt x="1159016" y="26876"/>
                  <a:pt x="1169811" y="25606"/>
                </a:cubicBezTo>
                <a:cubicBezTo>
                  <a:pt x="1180606" y="24336"/>
                  <a:pt x="1172351" y="21796"/>
                  <a:pt x="1185051" y="20526"/>
                </a:cubicBezTo>
                <a:cubicBezTo>
                  <a:pt x="1197751" y="19256"/>
                  <a:pt x="1218071" y="22431"/>
                  <a:pt x="1234581" y="20526"/>
                </a:cubicBezTo>
                <a:cubicBezTo>
                  <a:pt x="1251091" y="18621"/>
                  <a:pt x="1249186" y="14811"/>
                  <a:pt x="1268871" y="11001"/>
                </a:cubicBezTo>
                <a:cubicBezTo>
                  <a:pt x="1288556" y="7191"/>
                  <a:pt x="1315861" y="-2969"/>
                  <a:pt x="1333641" y="841"/>
                </a:cubicBezTo>
                <a:cubicBezTo>
                  <a:pt x="1351421" y="4651"/>
                  <a:pt x="1337451" y="24971"/>
                  <a:pt x="1358406" y="30686"/>
                </a:cubicBezTo>
                <a:cubicBezTo>
                  <a:pt x="1379361" y="36401"/>
                  <a:pt x="1421906" y="30686"/>
                  <a:pt x="1437781" y="30686"/>
                </a:cubicBezTo>
                <a:cubicBezTo>
                  <a:pt x="1453656" y="30686"/>
                  <a:pt x="1432701" y="28781"/>
                  <a:pt x="1437781" y="30686"/>
                </a:cubicBezTo>
                <a:cubicBezTo>
                  <a:pt x="1442861" y="32591"/>
                  <a:pt x="1453656" y="38306"/>
                  <a:pt x="1462546" y="40211"/>
                </a:cubicBezTo>
                <a:cubicBezTo>
                  <a:pt x="1471436" y="42116"/>
                  <a:pt x="1467626" y="43386"/>
                  <a:pt x="1482231" y="40211"/>
                </a:cubicBezTo>
                <a:cubicBezTo>
                  <a:pt x="1496836" y="37036"/>
                  <a:pt x="1520966" y="30686"/>
                  <a:pt x="1536841" y="25606"/>
                </a:cubicBezTo>
                <a:cubicBezTo>
                  <a:pt x="1552716" y="20526"/>
                  <a:pt x="1554621" y="17351"/>
                  <a:pt x="1561606" y="15446"/>
                </a:cubicBezTo>
                <a:cubicBezTo>
                  <a:pt x="1568591" y="13541"/>
                  <a:pt x="1563511" y="16081"/>
                  <a:pt x="1571766" y="15446"/>
                </a:cubicBezTo>
                <a:cubicBezTo>
                  <a:pt x="1580021" y="14811"/>
                  <a:pt x="1591451" y="11636"/>
                  <a:pt x="1601611" y="11001"/>
                </a:cubicBezTo>
                <a:cubicBezTo>
                  <a:pt x="1611771" y="10366"/>
                  <a:pt x="1615581" y="10366"/>
                  <a:pt x="1621296" y="11001"/>
                </a:cubicBezTo>
                <a:cubicBezTo>
                  <a:pt x="1627011" y="11636"/>
                  <a:pt x="1614311" y="2746"/>
                  <a:pt x="1631456" y="15446"/>
                </a:cubicBezTo>
                <a:cubicBezTo>
                  <a:pt x="1648601" y="28146"/>
                  <a:pt x="1679716" y="59896"/>
                  <a:pt x="1705751" y="75136"/>
                </a:cubicBezTo>
                <a:cubicBezTo>
                  <a:pt x="1731786" y="90376"/>
                  <a:pt x="1728611" y="89106"/>
                  <a:pt x="1760361" y="90376"/>
                </a:cubicBezTo>
                <a:cubicBezTo>
                  <a:pt x="1792111" y="91646"/>
                  <a:pt x="1831481" y="79581"/>
                  <a:pt x="1864501" y="80216"/>
                </a:cubicBezTo>
                <a:cubicBezTo>
                  <a:pt x="1897521" y="80851"/>
                  <a:pt x="1905141" y="87201"/>
                  <a:pt x="1924191" y="94821"/>
                </a:cubicBezTo>
                <a:cubicBezTo>
                  <a:pt x="1943241" y="102441"/>
                  <a:pt x="1946416" y="108791"/>
                  <a:pt x="1958481" y="119586"/>
                </a:cubicBezTo>
                <a:cubicBezTo>
                  <a:pt x="1970546" y="130381"/>
                  <a:pt x="1974356" y="140541"/>
                  <a:pt x="1983246" y="149431"/>
                </a:cubicBezTo>
                <a:cubicBezTo>
                  <a:pt x="1992136" y="158321"/>
                  <a:pt x="1994676" y="159591"/>
                  <a:pt x="2003566" y="164671"/>
                </a:cubicBezTo>
                <a:cubicBezTo>
                  <a:pt x="2012456" y="169751"/>
                  <a:pt x="2019441" y="164036"/>
                  <a:pt x="2028331" y="174196"/>
                </a:cubicBezTo>
                <a:cubicBezTo>
                  <a:pt x="2037221" y="184356"/>
                  <a:pt x="2035316" y="203406"/>
                  <a:pt x="2048016" y="214201"/>
                </a:cubicBezTo>
                <a:cubicBezTo>
                  <a:pt x="2060716" y="224996"/>
                  <a:pt x="2077861" y="219916"/>
                  <a:pt x="2092466" y="228806"/>
                </a:cubicBezTo>
                <a:cubicBezTo>
                  <a:pt x="2107071" y="237696"/>
                  <a:pt x="2116596" y="248491"/>
                  <a:pt x="2122311" y="258651"/>
                </a:cubicBezTo>
                <a:cubicBezTo>
                  <a:pt x="2128026" y="268811"/>
                  <a:pt x="2113421" y="270081"/>
                  <a:pt x="2122311" y="278336"/>
                </a:cubicBezTo>
                <a:cubicBezTo>
                  <a:pt x="2131201" y="286591"/>
                  <a:pt x="2157871" y="295481"/>
                  <a:pt x="2166761" y="298656"/>
                </a:cubicBezTo>
                <a:cubicBezTo>
                  <a:pt x="2175651" y="301831"/>
                  <a:pt x="2163586" y="288496"/>
                  <a:pt x="2166761" y="293576"/>
                </a:cubicBezTo>
                <a:cubicBezTo>
                  <a:pt x="2169936" y="298656"/>
                  <a:pt x="2173746" y="313261"/>
                  <a:pt x="2182001" y="323421"/>
                </a:cubicBezTo>
                <a:cubicBezTo>
                  <a:pt x="2190256" y="333581"/>
                  <a:pt x="2199146" y="332311"/>
                  <a:pt x="2206766" y="343106"/>
                </a:cubicBezTo>
                <a:cubicBezTo>
                  <a:pt x="2214386" y="353901"/>
                  <a:pt x="2221371" y="360886"/>
                  <a:pt x="2221371" y="378031"/>
                </a:cubicBezTo>
                <a:cubicBezTo>
                  <a:pt x="2221371" y="395176"/>
                  <a:pt x="2212481" y="408511"/>
                  <a:pt x="2206766" y="427561"/>
                </a:cubicBezTo>
                <a:cubicBezTo>
                  <a:pt x="2201051" y="446611"/>
                  <a:pt x="2199781" y="459946"/>
                  <a:pt x="2191526" y="472011"/>
                </a:cubicBezTo>
                <a:cubicBezTo>
                  <a:pt x="2183271" y="484076"/>
                  <a:pt x="2179461" y="483441"/>
                  <a:pt x="2166761" y="487251"/>
                </a:cubicBezTo>
                <a:cubicBezTo>
                  <a:pt x="2154061" y="491061"/>
                  <a:pt x="2140091" y="491696"/>
                  <a:pt x="2127391" y="491696"/>
                </a:cubicBezTo>
                <a:cubicBezTo>
                  <a:pt x="2114691" y="491696"/>
                  <a:pt x="2115326" y="487886"/>
                  <a:pt x="2102626" y="487251"/>
                </a:cubicBezTo>
                <a:cubicBezTo>
                  <a:pt x="2089926" y="486616"/>
                  <a:pt x="2076591" y="486616"/>
                  <a:pt x="2062621" y="487251"/>
                </a:cubicBezTo>
                <a:cubicBezTo>
                  <a:pt x="2048651" y="487886"/>
                  <a:pt x="2043571" y="485981"/>
                  <a:pt x="2032776" y="491696"/>
                </a:cubicBezTo>
                <a:cubicBezTo>
                  <a:pt x="2021981" y="497411"/>
                  <a:pt x="2016901" y="508206"/>
                  <a:pt x="2008011" y="516461"/>
                </a:cubicBezTo>
                <a:cubicBezTo>
                  <a:pt x="1999121" y="524716"/>
                  <a:pt x="1995946" y="526621"/>
                  <a:pt x="1988326" y="531701"/>
                </a:cubicBezTo>
                <a:cubicBezTo>
                  <a:pt x="1980706" y="536781"/>
                  <a:pt x="1979436" y="535511"/>
                  <a:pt x="1968641" y="541226"/>
                </a:cubicBezTo>
                <a:cubicBezTo>
                  <a:pt x="1957846" y="546941"/>
                  <a:pt x="1948321" y="557736"/>
                  <a:pt x="1933716" y="561546"/>
                </a:cubicBezTo>
                <a:cubicBezTo>
                  <a:pt x="1919111" y="565356"/>
                  <a:pt x="1908951" y="557736"/>
                  <a:pt x="1894346" y="561546"/>
                </a:cubicBezTo>
                <a:cubicBezTo>
                  <a:pt x="1879741" y="565356"/>
                  <a:pt x="1880376" y="575516"/>
                  <a:pt x="1859421" y="581231"/>
                </a:cubicBezTo>
                <a:cubicBezTo>
                  <a:pt x="1838466" y="586946"/>
                  <a:pt x="1818146" y="585676"/>
                  <a:pt x="1790206" y="591391"/>
                </a:cubicBezTo>
                <a:cubicBezTo>
                  <a:pt x="1762266" y="597106"/>
                  <a:pt x="1741946" y="604091"/>
                  <a:pt x="1720356" y="611076"/>
                </a:cubicBezTo>
                <a:cubicBezTo>
                  <a:pt x="1698766" y="618061"/>
                  <a:pt x="1691781" y="612981"/>
                  <a:pt x="1680986" y="625681"/>
                </a:cubicBezTo>
                <a:cubicBezTo>
                  <a:pt x="1670191" y="638381"/>
                  <a:pt x="1667016" y="655526"/>
                  <a:pt x="1665746" y="675211"/>
                </a:cubicBezTo>
                <a:cubicBezTo>
                  <a:pt x="1664476" y="694896"/>
                  <a:pt x="1674001" y="711406"/>
                  <a:pt x="1675906" y="725376"/>
                </a:cubicBezTo>
                <a:cubicBezTo>
                  <a:pt x="1677811" y="739346"/>
                  <a:pt x="1675906" y="736171"/>
                  <a:pt x="1675906" y="745061"/>
                </a:cubicBezTo>
                <a:cubicBezTo>
                  <a:pt x="1675906" y="753951"/>
                  <a:pt x="1675906" y="764111"/>
                  <a:pt x="1675906" y="769826"/>
                </a:cubicBezTo>
                <a:cubicBezTo>
                  <a:pt x="1675906" y="775541"/>
                  <a:pt x="1675906" y="773001"/>
                  <a:pt x="1675906" y="774906"/>
                </a:cubicBezTo>
                <a:cubicBezTo>
                  <a:pt x="1675906" y="776811"/>
                  <a:pt x="1675906" y="775541"/>
                  <a:pt x="1675906" y="779351"/>
                </a:cubicBezTo>
                <a:cubicBezTo>
                  <a:pt x="1675906" y="783161"/>
                  <a:pt x="1675906" y="791416"/>
                  <a:pt x="1675906" y="794591"/>
                </a:cubicBezTo>
              </a:path>
            </a:pathLst>
          </a:custGeom>
          <a:ln w="1905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wrap="square">
            <a:spAutoFit/>
          </a:bodyPr>
          <a:lstStyle>
            <a:defPPr/>
          </a:lstStyle>
          <a:p>
            <a:pPr algn="ctr">
              <a:buFontTx/>
              <a:buNone/>
              <a:defRPr/>
            </a:pPr>
            <a:endParaRPr lang="en-US" altLang="en-US" sz="2400" noProof="1">
              <a:solidFill>
                <a:srgbClr val="FF3300"/>
              </a:solidFill>
              <a:effectLst>
                <a:outerShdw blurRad="38100" dist="38100" dir="2700000" algn="tl">
                  <a:srgbClr val="000000">
                    <a:alpha val="43137"/>
                  </a:srgbClr>
                </a:outerShdw>
              </a:effectLst>
              <a:latin typeface="Arial" pitchFamily="34" charset="0"/>
              <a:ea typeface="黑体" panose="02010609060101010101" charset="-122"/>
            </a:endParaRPr>
          </a:p>
        </p:txBody>
      </p:sp>
      <p:sp>
        <p:nvSpPr>
          <p:cNvPr id="9" name="矩形 8"/>
          <p:cNvSpPr/>
          <p:nvPr/>
        </p:nvSpPr>
        <p:spPr>
          <a:xfrm rot="19117056">
            <a:off x="2752696" y="1292238"/>
            <a:ext cx="458780" cy="1733488"/>
          </a:xfrm>
          <a:prstGeom prst="rect">
            <a:avLst/>
          </a:prstGeom>
        </p:spPr>
        <p:txBody>
          <a:bodyPr wrap="none">
            <a:spAutoFit/>
          </a:bodyPr>
          <a:lstStyle>
            <a:defPPr/>
          </a:lstStyle>
          <a:p>
            <a:r>
              <a:rPr lang="zh-CN" altLang="en-US" sz="2133" b="1">
                <a:solidFill>
                  <a:srgbClr val="0070C0"/>
                </a:solidFill>
                <a:latin typeface="宋体" pitchFamily="2" charset="-122"/>
                <a:ea typeface="宋体" pitchFamily="2" charset="-122"/>
                <a:cs typeface="宋体" pitchFamily="2" charset="-122"/>
                <a:sym typeface="宋体" pitchFamily="2" charset="-122"/>
              </a:rPr>
              <a:t>额</a:t>
            </a:r>
            <a:endParaRPr lang="en-US" altLang="zh-CN" sz="2133" b="1">
              <a:solidFill>
                <a:srgbClr val="0070C0"/>
              </a:solidFill>
              <a:latin typeface="宋体" pitchFamily="2" charset="-122"/>
              <a:ea typeface="宋体" pitchFamily="2" charset="-122"/>
              <a:cs typeface="宋体" pitchFamily="2" charset="-122"/>
              <a:sym typeface="宋体" pitchFamily="2" charset="-122"/>
            </a:endParaRPr>
          </a:p>
          <a:p>
            <a:r>
              <a:rPr lang="zh-CN" altLang="en-US" sz="2133" b="1">
                <a:solidFill>
                  <a:srgbClr val="0070C0"/>
                </a:solidFill>
                <a:latin typeface="宋体" pitchFamily="2" charset="-122"/>
                <a:ea typeface="宋体" pitchFamily="2" charset="-122"/>
                <a:cs typeface="宋体" pitchFamily="2" charset="-122"/>
                <a:sym typeface="宋体" pitchFamily="2" charset="-122"/>
              </a:rPr>
              <a:t>尔</a:t>
            </a:r>
            <a:endParaRPr lang="en-US" altLang="zh-CN" sz="2133" b="1">
              <a:solidFill>
                <a:srgbClr val="0070C0"/>
              </a:solidFill>
              <a:latin typeface="宋体" pitchFamily="2" charset="-122"/>
              <a:ea typeface="宋体" pitchFamily="2" charset="-122"/>
              <a:cs typeface="宋体" pitchFamily="2" charset="-122"/>
              <a:sym typeface="宋体" pitchFamily="2" charset="-122"/>
            </a:endParaRPr>
          </a:p>
          <a:p>
            <a:r>
              <a:rPr lang="zh-CN" altLang="en-US" sz="2133" b="1">
                <a:solidFill>
                  <a:srgbClr val="0070C0"/>
                </a:solidFill>
                <a:latin typeface="宋体" pitchFamily="2" charset="-122"/>
                <a:ea typeface="宋体" pitchFamily="2" charset="-122"/>
                <a:cs typeface="宋体" pitchFamily="2" charset="-122"/>
                <a:sym typeface="宋体" pitchFamily="2" charset="-122"/>
              </a:rPr>
              <a:t>齐</a:t>
            </a:r>
            <a:endParaRPr lang="en-US" altLang="zh-CN" sz="2133" b="1">
              <a:solidFill>
                <a:srgbClr val="0070C0"/>
              </a:solidFill>
              <a:latin typeface="宋体" pitchFamily="2" charset="-122"/>
              <a:ea typeface="宋体" pitchFamily="2" charset="-122"/>
              <a:cs typeface="宋体" pitchFamily="2" charset="-122"/>
              <a:sym typeface="宋体" pitchFamily="2" charset="-122"/>
            </a:endParaRPr>
          </a:p>
          <a:p>
            <a:r>
              <a:rPr lang="zh-CN" altLang="en-US" sz="2133" b="1">
                <a:solidFill>
                  <a:srgbClr val="0070C0"/>
                </a:solidFill>
                <a:latin typeface="宋体" pitchFamily="2" charset="-122"/>
                <a:ea typeface="宋体" pitchFamily="2" charset="-122"/>
                <a:cs typeface="宋体" pitchFamily="2" charset="-122"/>
                <a:sym typeface="宋体" pitchFamily="2" charset="-122"/>
              </a:rPr>
              <a:t>斯</a:t>
            </a:r>
            <a:endParaRPr lang="en-US" altLang="zh-CN" sz="2133" b="1">
              <a:solidFill>
                <a:srgbClr val="0070C0"/>
              </a:solidFill>
              <a:latin typeface="宋体" pitchFamily="2" charset="-122"/>
              <a:ea typeface="宋体" pitchFamily="2" charset="-122"/>
              <a:cs typeface="宋体" pitchFamily="2" charset="-122"/>
              <a:sym typeface="宋体" pitchFamily="2" charset="-122"/>
            </a:endParaRPr>
          </a:p>
          <a:p>
            <a:r>
              <a:rPr lang="zh-CN" altLang="en-US" sz="2133" b="1">
                <a:solidFill>
                  <a:srgbClr val="0070C0"/>
                </a:solidFill>
                <a:latin typeface="宋体" pitchFamily="2" charset="-122"/>
                <a:ea typeface="宋体" pitchFamily="2" charset="-122"/>
                <a:cs typeface="宋体" pitchFamily="2" charset="-122"/>
                <a:sym typeface="宋体" pitchFamily="2" charset="-122"/>
              </a:rPr>
              <a:t>河</a:t>
            </a:r>
            <a:endParaRPr lang="zh-CN" altLang="en-US" sz="2133" b="1"/>
          </a:p>
        </p:txBody>
      </p:sp>
      <p:sp>
        <p:nvSpPr>
          <p:cNvPr id="10" name="矩形 9"/>
          <p:cNvSpPr/>
          <p:nvPr/>
        </p:nvSpPr>
        <p:spPr>
          <a:xfrm>
            <a:off x="1609795" y="3322688"/>
            <a:ext cx="1281120" cy="420564"/>
          </a:xfrm>
          <a:prstGeom prst="rect">
            <a:avLst/>
          </a:prstGeom>
        </p:spPr>
        <p:txBody>
          <a:bodyPr wrap="none">
            <a:spAutoFit/>
          </a:bodyPr>
          <a:lstStyle>
            <a:defPPr/>
          </a:lstStyle>
          <a:p>
            <a:r>
              <a:rPr lang="zh-CN" altLang="en-US" sz="2133" b="1">
                <a:solidFill>
                  <a:srgbClr val="0070C0"/>
                </a:solidFill>
                <a:latin typeface="宋体" pitchFamily="2" charset="-122"/>
                <a:ea typeface="宋体" pitchFamily="2" charset="-122"/>
                <a:cs typeface="宋体" pitchFamily="2" charset="-122"/>
                <a:sym typeface="Arial" pitchFamily="34" charset="0"/>
              </a:rPr>
              <a:t>塔里木河</a:t>
            </a:r>
            <a:endParaRPr lang="zh-CN" altLang="en-US" sz="2133" b="1"/>
          </a:p>
        </p:txBody>
      </p:sp>
      <p:sp>
        <p:nvSpPr>
          <p:cNvPr id="11" name="矩形 10"/>
          <p:cNvSpPr/>
          <p:nvPr/>
        </p:nvSpPr>
        <p:spPr>
          <a:xfrm>
            <a:off x="5808783" y="3983435"/>
            <a:ext cx="732893" cy="420564"/>
          </a:xfrm>
          <a:prstGeom prst="rect">
            <a:avLst/>
          </a:prstGeom>
        </p:spPr>
        <p:txBody>
          <a:bodyPr wrap="none">
            <a:spAutoFit/>
          </a:bodyPr>
          <a:lstStyle>
            <a:defPPr/>
          </a:lstStyle>
          <a:p>
            <a:r>
              <a:rPr lang="zh-CN" altLang="en-US" sz="2133" b="1">
                <a:solidFill>
                  <a:srgbClr val="0070C0"/>
                </a:solidFill>
                <a:latin typeface="宋体" pitchFamily="2" charset="-122"/>
                <a:ea typeface="宋体" pitchFamily="2" charset="-122"/>
                <a:cs typeface="宋体" pitchFamily="2" charset="-122"/>
                <a:sym typeface="Arial" pitchFamily="34" charset="0"/>
              </a:rPr>
              <a:t>黄河</a:t>
            </a:r>
            <a:endParaRPr lang="zh-CN" altLang="en-US" sz="2133" b="1"/>
          </a:p>
        </p:txBody>
      </p:sp>
      <p:sp>
        <p:nvSpPr>
          <p:cNvPr id="12" name="矩形 11"/>
          <p:cNvSpPr/>
          <p:nvPr/>
        </p:nvSpPr>
        <p:spPr>
          <a:xfrm rot="974704">
            <a:off x="2769083" y="3422286"/>
            <a:ext cx="1244487" cy="379656"/>
          </a:xfrm>
          <a:prstGeom prst="rect">
            <a:avLst/>
          </a:prstGeom>
        </p:spPr>
        <p:txBody>
          <a:bodyPr wrap="square">
            <a:spAutoFit/>
          </a:bodyPr>
          <a:lstStyle>
            <a:defPPr/>
          </a:lstStyle>
          <a:p>
            <a:r>
              <a:rPr lang="zh-CN" altLang="en-US" sz="1867" b="1" dirty="0">
                <a:solidFill>
                  <a:srgbClr val="FF0000"/>
                </a:solidFill>
                <a:latin typeface="宋体" pitchFamily="2" charset="-122"/>
                <a:ea typeface="宋体" pitchFamily="2" charset="-122"/>
              </a:rPr>
              <a:t>博斯腾湖</a:t>
            </a:r>
          </a:p>
        </p:txBody>
      </p:sp>
      <p:sp>
        <p:nvSpPr>
          <p:cNvPr id="13" name="文本框 12"/>
          <p:cNvSpPr txBox="1"/>
          <p:nvPr/>
        </p:nvSpPr>
        <p:spPr>
          <a:xfrm>
            <a:off x="515155" y="270456"/>
            <a:ext cx="3902299" cy="523220"/>
          </a:xfrm>
          <a:prstGeom prst="rect">
            <a:avLst/>
          </a:prstGeom>
          <a:noFill/>
        </p:spPr>
        <p:txBody>
          <a:bodyPr wrap="square" rtlCol="0">
            <a:spAutoFit/>
          </a:bodyPr>
          <a:lstStyle/>
          <a:p>
            <a:r>
              <a:rPr lang="en-US" altLang="zh-CN" sz="2800" b="1" dirty="0" smtClean="0"/>
              <a:t>4</a:t>
            </a:r>
            <a:r>
              <a:rPr lang="zh-CN" altLang="en-US" sz="2800" b="1" dirty="0" smtClean="0"/>
              <a:t>、河流湖泊</a:t>
            </a:r>
            <a:endParaRPr lang="zh-CN" altLang="en-US" sz="2800" b="1" dirty="0"/>
          </a:p>
        </p:txBody>
      </p:sp>
      <p:sp>
        <p:nvSpPr>
          <p:cNvPr id="14" name="椭圆 13"/>
          <p:cNvSpPr/>
          <p:nvPr/>
        </p:nvSpPr>
        <p:spPr>
          <a:xfrm>
            <a:off x="3547962" y="3191601"/>
            <a:ext cx="198713" cy="188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80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bwMode="auto">
          <a:xfrm>
            <a:off x="0" y="4135120"/>
            <a:ext cx="12192000" cy="2722880"/>
          </a:xfrm>
          <a:prstGeom prst="rect">
            <a:avLst/>
          </a:prstGeom>
          <a:gradFill>
            <a:gsLst>
              <a:gs pos="0">
                <a:schemeClr val="tx2"/>
              </a:gs>
              <a:gs pos="100000">
                <a:schemeClr val="tx2"/>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normAutofit/>
          </a:bodyPr>
          <a:lstStyle/>
          <a:p>
            <a:pPr algn="ctr" defTabSz="932180" fontAlgn="base">
              <a:lnSpc>
                <a:spcPct val="90000"/>
              </a:lnSpc>
              <a:spcBef>
                <a:spcPct val="0"/>
              </a:spcBef>
              <a:spcAft>
                <a:spcPct val="0"/>
              </a:spcAft>
            </a:pPr>
            <a:endParaRPr lang="zh-CN" altLang="en-US" sz="2000" dirty="0" err="1">
              <a:solidFill>
                <a:srgbClr val="D3DBE5"/>
              </a:solidFill>
              <a:latin typeface="Arial" panose="020B0604020202020204" pitchFamily="34" charset="0"/>
              <a:ea typeface="微软雅黑" panose="020B0503020204020204" charset="-122"/>
              <a:cs typeface="Arial" panose="020B0604020202020204" pitchFamily="34" charset="0"/>
            </a:endParaRPr>
          </a:p>
        </p:txBody>
      </p:sp>
      <p:sp>
        <p:nvSpPr>
          <p:cNvPr id="13" name="Title 6"/>
          <p:cNvSpPr txBox="1"/>
          <p:nvPr>
            <p:custDataLst>
              <p:tags r:id="rId3"/>
            </p:custDataLst>
          </p:nvPr>
        </p:nvSpPr>
        <p:spPr>
          <a:xfrm>
            <a:off x="395605" y="5585460"/>
            <a:ext cx="6948805" cy="748030"/>
          </a:xfrm>
          <a:prstGeom prst="rect">
            <a:avLst/>
          </a:prstGeom>
          <a:noFill/>
          <a:ln w="3175">
            <a:noFill/>
            <a:prstDash val="dash"/>
          </a:ln>
        </p:spPr>
        <p:txBody>
          <a:bodyPr wrap="square" lIns="72000" tIns="36000" rIns="72000" bIns="360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spcAft>
                <a:spcPts val="800"/>
              </a:spcAft>
              <a:defRPr/>
            </a:pPr>
            <a:r>
              <a:rPr lang="zh-CN" altLang="en-US" sz="3200" b="1" spc="30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rPr>
              <a:t>额尔齐斯河内流区唯一的外流河</a:t>
            </a:r>
          </a:p>
        </p:txBody>
      </p:sp>
      <p:sp>
        <p:nvSpPr>
          <p:cNvPr id="14" name="Title 6"/>
          <p:cNvSpPr txBox="1"/>
          <p:nvPr>
            <p:custDataLst>
              <p:tags r:id="rId4"/>
            </p:custDataLst>
          </p:nvPr>
        </p:nvSpPr>
        <p:spPr>
          <a:xfrm>
            <a:off x="400050" y="4504690"/>
            <a:ext cx="6944360" cy="937895"/>
          </a:xfrm>
          <a:prstGeom prst="rect">
            <a:avLst/>
          </a:prstGeom>
          <a:noFill/>
          <a:ln w="3175">
            <a:noFill/>
            <a:prstDash val="dash"/>
          </a:ln>
        </p:spPr>
        <p:txBody>
          <a:bodyPr wrap="square" lIns="72000" tIns="36000" rIns="72000" bIns="360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just">
              <a:lnSpc>
                <a:spcPct val="130000"/>
              </a:lnSpc>
              <a:spcAft>
                <a:spcPts val="800"/>
              </a:spcAft>
            </a:pPr>
            <a:r>
              <a:rPr lang="zh-CN" altLang="en-US" sz="3200" b="1">
                <a:solidFill>
                  <a:schemeClr val="bg1"/>
                </a:solidFill>
                <a:latin typeface="微软雅黑" panose="020B0503020204020204" charset="-122"/>
                <a:ea typeface="微软雅黑" panose="020B0503020204020204" charset="-122"/>
                <a:sym typeface="+mn-ea"/>
              </a:rPr>
              <a:t>塔里木河中国最长的内流河</a:t>
            </a:r>
            <a:endParaRPr lang="zh-CN" altLang="en-US" sz="3200" b="1" spc="5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grpSp>
        <p:nvGrpSpPr>
          <p:cNvPr id="18" name="组合 17"/>
          <p:cNvGrpSpPr/>
          <p:nvPr/>
        </p:nvGrpSpPr>
        <p:grpSpPr>
          <a:xfrm>
            <a:off x="0" y="0"/>
            <a:ext cx="6289675" cy="4135120"/>
            <a:chOff x="1589" y="904"/>
            <a:chExt cx="11566" cy="6491"/>
          </a:xfrm>
        </p:grpSpPr>
        <p:pic>
          <p:nvPicPr>
            <p:cNvPr id="17" name="图片 16"/>
            <p:cNvPicPr>
              <a:picLocks noChangeAspect="1"/>
            </p:cNvPicPr>
            <p:nvPr/>
          </p:nvPicPr>
          <p:blipFill>
            <a:blip r:embed="rId7"/>
            <a:stretch>
              <a:fillRect/>
            </a:stretch>
          </p:blipFill>
          <p:spPr>
            <a:xfrm>
              <a:off x="1589" y="904"/>
              <a:ext cx="11566" cy="6491"/>
            </a:xfrm>
            <a:prstGeom prst="rect">
              <a:avLst/>
            </a:prstGeom>
          </p:spPr>
        </p:pic>
        <p:sp>
          <p:nvSpPr>
            <p:cNvPr id="8" name="文本框 7"/>
            <p:cNvSpPr txBox="1"/>
            <p:nvPr/>
          </p:nvSpPr>
          <p:spPr>
            <a:xfrm>
              <a:off x="1730" y="6815"/>
              <a:ext cx="2532" cy="578"/>
            </a:xfrm>
            <a:prstGeom prst="rect">
              <a:avLst/>
            </a:prstGeom>
            <a:noFill/>
          </p:spPr>
          <p:txBody>
            <a:bodyPr wrap="square" rtlCol="0">
              <a:spAutoFit/>
            </a:bodyPr>
            <a:lstStyle/>
            <a:p>
              <a:r>
                <a:rPr lang="zh-CN" altLang="en-US" b="1" dirty="0">
                  <a:solidFill>
                    <a:schemeClr val="bg1"/>
                  </a:solidFill>
                  <a:sym typeface="+mn-ea"/>
                </a:rPr>
                <a:t>塔里木河</a:t>
              </a:r>
              <a:endParaRPr lang="zh-CN" altLang="en-US" dirty="0">
                <a:solidFill>
                  <a:schemeClr val="bg1"/>
                </a:solidFill>
              </a:endParaRPr>
            </a:p>
          </p:txBody>
        </p:sp>
      </p:grpSp>
      <p:grpSp>
        <p:nvGrpSpPr>
          <p:cNvPr id="15" name="组合 14"/>
          <p:cNvGrpSpPr/>
          <p:nvPr/>
        </p:nvGrpSpPr>
        <p:grpSpPr>
          <a:xfrm>
            <a:off x="6289040" y="15240"/>
            <a:ext cx="5902960" cy="4171457"/>
            <a:chOff x="3600" y="1417"/>
            <a:chExt cx="12000" cy="8002"/>
          </a:xfrm>
        </p:grpSpPr>
        <p:pic>
          <p:nvPicPr>
            <p:cNvPr id="12" name="图片 11"/>
            <p:cNvPicPr>
              <a:picLocks noChangeAspect="1"/>
            </p:cNvPicPr>
            <p:nvPr>
              <p:custDataLst>
                <p:tags r:id="rId5"/>
              </p:custDataLst>
            </p:nvPr>
          </p:nvPicPr>
          <p:blipFill>
            <a:blip r:embed="rId8"/>
            <a:stretch>
              <a:fillRect/>
            </a:stretch>
          </p:blipFill>
          <p:spPr>
            <a:xfrm>
              <a:off x="3600" y="1417"/>
              <a:ext cx="12000" cy="7965"/>
            </a:xfrm>
            <a:prstGeom prst="rect">
              <a:avLst/>
            </a:prstGeom>
          </p:spPr>
        </p:pic>
        <p:sp>
          <p:nvSpPr>
            <p:cNvPr id="3" name="文本框 2"/>
            <p:cNvSpPr txBox="1"/>
            <p:nvPr/>
          </p:nvSpPr>
          <p:spPr>
            <a:xfrm>
              <a:off x="3600" y="8181"/>
              <a:ext cx="3006" cy="1238"/>
            </a:xfrm>
            <a:prstGeom prst="rect">
              <a:avLst/>
            </a:prstGeom>
            <a:noFill/>
          </p:spPr>
          <p:txBody>
            <a:bodyPr wrap="square" rtlCol="0">
              <a:spAutoFit/>
            </a:bodyPr>
            <a:lstStyle/>
            <a:p>
              <a:r>
                <a:rPr lang="zh-CN" altLang="en-US" b="1" dirty="0">
                  <a:solidFill>
                    <a:schemeClr val="bg1"/>
                  </a:solidFill>
                  <a:sym typeface="+mn-ea"/>
                </a:rPr>
                <a:t>额尔齐斯河</a:t>
              </a:r>
              <a:endParaRPr lang="zh-CN" altLang="en-US" b="1" dirty="0">
                <a:solidFill>
                  <a:schemeClr val="bg1"/>
                </a:solidFill>
              </a:endParaRPr>
            </a:p>
            <a:p>
              <a:endParaRPr lang="zh-CN" altLang="en-US" dirty="0">
                <a:solidFill>
                  <a:schemeClr val="bg1"/>
                </a:solidFill>
              </a:endParaRPr>
            </a:p>
          </p:txBody>
        </p:sp>
      </p:grpSp>
    </p:spTree>
    <p:custDataLst>
      <p:tags r:id="rId1"/>
    </p:custDataLst>
    <p:extLst>
      <p:ext uri="{BB962C8B-B14F-4D97-AF65-F5344CB8AC3E}">
        <p14:creationId xmlns:p14="http://schemas.microsoft.com/office/powerpoint/2010/main" val="2327171329"/>
      </p:ext>
    </p:extLst>
  </p:cSld>
  <p:clrMapOvr>
    <a:masterClrMapping/>
  </p:clrMapOvr>
  <p:transition>
    <p:blind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descr="西北地区的地形2"/>
          <p:cNvPicPr>
            <a:picLocks noChangeAspect="1" noChangeArrowheads="1"/>
          </p:cNvPicPr>
          <p:nvPr>
            <p:custDataLst>
              <p:tags r:id="rId1"/>
            </p:custDataLst>
          </p:nvPr>
        </p:nvPicPr>
        <p:blipFill>
          <a:blip r:embed="rId24">
            <a:extLst>
              <a:ext uri="{28A0092B-C50C-407E-A947-70E740481C1C}">
                <a14:useLocalDpi xmlns:a14="http://schemas.microsoft.com/office/drawing/2010/main" val="0"/>
              </a:ext>
            </a:extLst>
          </a:blip>
          <a:srcRect/>
          <a:stretch>
            <a:fillRect/>
          </a:stretch>
        </p:blipFill>
        <p:spPr bwMode="auto">
          <a:xfrm>
            <a:off x="1660526" y="2562226"/>
            <a:ext cx="8824913"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54275" name="Line 4"/>
          <p:cNvCxnSpPr>
            <a:cxnSpLocks noChangeShapeType="1"/>
          </p:cNvCxnSpPr>
          <p:nvPr>
            <p:custDataLst>
              <p:tags r:id="rId2"/>
            </p:custDataLst>
          </p:nvPr>
        </p:nvCxnSpPr>
        <p:spPr bwMode="auto">
          <a:xfrm flipH="1">
            <a:off x="3094039" y="2625725"/>
            <a:ext cx="1081087" cy="4133850"/>
          </a:xfrm>
          <a:prstGeom prst="line">
            <a:avLst/>
          </a:prstGeom>
          <a:noFill/>
          <a:ln w="57150" algn="ctr">
            <a:solidFill>
              <a:srgbClr val="FF0000"/>
            </a:solidFill>
            <a:round/>
            <a:headEnd/>
            <a:tailEnd/>
          </a:ln>
          <a:extLst>
            <a:ext uri="{909E8E84-426E-40DD-AFC4-6F175D3DCCD1}">
              <a14:hiddenFill xmlns:a14="http://schemas.microsoft.com/office/drawing/2010/main">
                <a:noFill/>
              </a14:hiddenFill>
            </a:ext>
          </a:extLst>
        </p:spPr>
      </p:cxnSp>
      <p:cxnSp>
        <p:nvCxnSpPr>
          <p:cNvPr id="54276" name="Line 4"/>
          <p:cNvCxnSpPr>
            <a:cxnSpLocks noChangeShapeType="1"/>
          </p:cNvCxnSpPr>
          <p:nvPr>
            <p:custDataLst>
              <p:tags r:id="rId3"/>
            </p:custDataLst>
          </p:nvPr>
        </p:nvCxnSpPr>
        <p:spPr bwMode="auto">
          <a:xfrm flipH="1">
            <a:off x="4991100" y="2520950"/>
            <a:ext cx="609600" cy="4419600"/>
          </a:xfrm>
          <a:prstGeom prst="line">
            <a:avLst/>
          </a:prstGeom>
          <a:noFill/>
          <a:ln w="57150" algn="ctr">
            <a:solidFill>
              <a:srgbClr val="FF0000"/>
            </a:solidFill>
            <a:round/>
            <a:headEnd/>
            <a:tailEnd/>
          </a:ln>
          <a:extLst>
            <a:ext uri="{909E8E84-426E-40DD-AFC4-6F175D3DCCD1}">
              <a14:hiddenFill xmlns:a14="http://schemas.microsoft.com/office/drawing/2010/main">
                <a:noFill/>
              </a14:hiddenFill>
            </a:ext>
          </a:extLst>
        </p:spPr>
      </p:cxnSp>
      <p:cxnSp>
        <p:nvCxnSpPr>
          <p:cNvPr id="54277" name="Line 4"/>
          <p:cNvCxnSpPr>
            <a:cxnSpLocks noChangeShapeType="1"/>
          </p:cNvCxnSpPr>
          <p:nvPr>
            <p:custDataLst>
              <p:tags r:id="rId4"/>
            </p:custDataLst>
          </p:nvPr>
        </p:nvCxnSpPr>
        <p:spPr bwMode="auto">
          <a:xfrm flipH="1">
            <a:off x="6773864" y="2497138"/>
            <a:ext cx="166687" cy="4438650"/>
          </a:xfrm>
          <a:prstGeom prst="line">
            <a:avLst/>
          </a:prstGeom>
          <a:noFill/>
          <a:ln w="57150" algn="ctr">
            <a:solidFill>
              <a:srgbClr val="FF0000"/>
            </a:solidFill>
            <a:round/>
            <a:headEnd/>
            <a:tailEnd/>
          </a:ln>
          <a:extLst>
            <a:ext uri="{909E8E84-426E-40DD-AFC4-6F175D3DCCD1}">
              <a14:hiddenFill xmlns:a14="http://schemas.microsoft.com/office/drawing/2010/main">
                <a:noFill/>
              </a14:hiddenFill>
            </a:ext>
          </a:extLst>
        </p:spPr>
      </p:cxnSp>
      <p:cxnSp>
        <p:nvCxnSpPr>
          <p:cNvPr id="54278" name="Line 4"/>
          <p:cNvCxnSpPr>
            <a:cxnSpLocks noChangeShapeType="1"/>
          </p:cNvCxnSpPr>
          <p:nvPr>
            <p:custDataLst>
              <p:tags r:id="rId5"/>
            </p:custDataLst>
          </p:nvPr>
        </p:nvCxnSpPr>
        <p:spPr bwMode="auto">
          <a:xfrm>
            <a:off x="8312151" y="2497138"/>
            <a:ext cx="138113" cy="4419600"/>
          </a:xfrm>
          <a:prstGeom prst="line">
            <a:avLst/>
          </a:prstGeom>
          <a:noFill/>
          <a:ln w="57150" algn="ctr">
            <a:solidFill>
              <a:srgbClr val="FF0000"/>
            </a:solidFill>
            <a:round/>
            <a:headEnd/>
            <a:tailEnd/>
          </a:ln>
          <a:extLst>
            <a:ext uri="{909E8E84-426E-40DD-AFC4-6F175D3DCCD1}">
              <a14:hiddenFill xmlns:a14="http://schemas.microsoft.com/office/drawing/2010/main">
                <a:noFill/>
              </a14:hiddenFill>
            </a:ext>
          </a:extLst>
        </p:spPr>
      </p:cxnSp>
      <p:cxnSp>
        <p:nvCxnSpPr>
          <p:cNvPr id="54279" name="Line 4"/>
          <p:cNvCxnSpPr>
            <a:cxnSpLocks noChangeShapeType="1"/>
          </p:cNvCxnSpPr>
          <p:nvPr>
            <p:custDataLst>
              <p:tags r:id="rId6"/>
            </p:custDataLst>
          </p:nvPr>
        </p:nvCxnSpPr>
        <p:spPr bwMode="auto">
          <a:xfrm>
            <a:off x="9683751" y="2573338"/>
            <a:ext cx="595313" cy="4343400"/>
          </a:xfrm>
          <a:prstGeom prst="line">
            <a:avLst/>
          </a:prstGeom>
          <a:noFill/>
          <a:ln w="57150" algn="ctr">
            <a:solidFill>
              <a:srgbClr val="FF0000"/>
            </a:solidFill>
            <a:round/>
            <a:headEnd/>
            <a:tailEnd/>
          </a:ln>
          <a:extLst>
            <a:ext uri="{909E8E84-426E-40DD-AFC4-6F175D3DCCD1}">
              <a14:hiddenFill xmlns:a14="http://schemas.microsoft.com/office/drawing/2010/main">
                <a:noFill/>
              </a14:hiddenFill>
            </a:ext>
          </a:extLst>
        </p:spPr>
      </p:cxnSp>
      <p:sp>
        <p:nvSpPr>
          <p:cNvPr id="45064" name="Text Box 10"/>
          <p:cNvSpPr/>
          <p:nvPr>
            <p:custDataLst>
              <p:tags r:id="rId7"/>
            </p:custDataLst>
          </p:nvPr>
        </p:nvSpPr>
        <p:spPr>
          <a:xfrm>
            <a:off x="3359151" y="2573339"/>
            <a:ext cx="1393825" cy="579437"/>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ea typeface="微软雅黑" panose="020B0503020204020204" pitchFamily="34" charset="-122"/>
              </a:rPr>
              <a:t>80°E</a:t>
            </a:r>
          </a:p>
        </p:txBody>
      </p:sp>
      <p:sp>
        <p:nvSpPr>
          <p:cNvPr id="45065" name="Text Box 10"/>
          <p:cNvSpPr/>
          <p:nvPr>
            <p:custDataLst>
              <p:tags r:id="rId8"/>
            </p:custDataLst>
          </p:nvPr>
        </p:nvSpPr>
        <p:spPr>
          <a:xfrm>
            <a:off x="4806951" y="2603500"/>
            <a:ext cx="1393825" cy="579438"/>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ea typeface="微软雅黑" panose="020B0503020204020204" pitchFamily="34" charset="-122"/>
              </a:rPr>
              <a:t>90°E</a:t>
            </a:r>
          </a:p>
        </p:txBody>
      </p:sp>
      <p:sp>
        <p:nvSpPr>
          <p:cNvPr id="45066" name="Text Box 10"/>
          <p:cNvSpPr/>
          <p:nvPr>
            <p:custDataLst>
              <p:tags r:id="rId9"/>
            </p:custDataLst>
          </p:nvPr>
        </p:nvSpPr>
        <p:spPr>
          <a:xfrm>
            <a:off x="6178551" y="2598738"/>
            <a:ext cx="1698625" cy="584200"/>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ea typeface="微软雅黑" panose="020B0503020204020204" pitchFamily="34" charset="-122"/>
              </a:rPr>
              <a:t>100°E</a:t>
            </a:r>
          </a:p>
        </p:txBody>
      </p:sp>
      <p:sp>
        <p:nvSpPr>
          <p:cNvPr id="45067" name="Text Box 10"/>
          <p:cNvSpPr/>
          <p:nvPr>
            <p:custDataLst>
              <p:tags r:id="rId10"/>
            </p:custDataLst>
          </p:nvPr>
        </p:nvSpPr>
        <p:spPr>
          <a:xfrm>
            <a:off x="7702551" y="2603500"/>
            <a:ext cx="1698625" cy="584200"/>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ea typeface="微软雅黑" panose="020B0503020204020204" pitchFamily="34" charset="-122"/>
              </a:rPr>
              <a:t>110°E</a:t>
            </a:r>
          </a:p>
        </p:txBody>
      </p:sp>
      <p:sp>
        <p:nvSpPr>
          <p:cNvPr id="45068" name="Text Box 10"/>
          <p:cNvSpPr/>
          <p:nvPr>
            <p:custDataLst>
              <p:tags r:id="rId11"/>
            </p:custDataLst>
          </p:nvPr>
        </p:nvSpPr>
        <p:spPr>
          <a:xfrm>
            <a:off x="9158288" y="2554288"/>
            <a:ext cx="1676400" cy="584200"/>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ea typeface="微软雅黑" panose="020B0503020204020204" pitchFamily="34" charset="-122"/>
              </a:rPr>
              <a:t>120°E</a:t>
            </a:r>
          </a:p>
        </p:txBody>
      </p:sp>
      <p:sp>
        <p:nvSpPr>
          <p:cNvPr id="45069" name="Freeform 9"/>
          <p:cNvSpPr/>
          <p:nvPr>
            <p:custDataLst>
              <p:tags r:id="rId12"/>
            </p:custDataLst>
          </p:nvPr>
        </p:nvSpPr>
        <p:spPr bwMode="auto">
          <a:xfrm>
            <a:off x="1454150" y="4783138"/>
            <a:ext cx="9144000" cy="1143000"/>
          </a:xfrm>
          <a:custGeom>
            <a:avLst/>
            <a:gdLst>
              <a:gd name="GT0" fmla="+- l w 0"/>
              <a:gd name="GT1" fmla="+- t h 0"/>
            </a:gdLst>
            <a:ahLst/>
            <a:cxnLst>
              <a:cxn ang="0">
                <a:pos x="0" y="0"/>
              </a:cxn>
              <a:cxn ang="0">
                <a:pos x="2147483646" y="2147483646"/>
              </a:cxn>
              <a:cxn ang="0">
                <a:pos x="2147483646" y="2147483646"/>
              </a:cxn>
              <a:cxn ang="0">
                <a:pos x="2147483646" y="2147483646"/>
              </a:cxn>
              <a:cxn ang="0">
                <a:pos x="2147483646" y="2147483646"/>
              </a:cxn>
              <a:cxn ang="0">
                <a:pos x="2147483646" y="2147483646"/>
              </a:cxn>
            </a:cxnLst>
            <a:rect l="l" t="t" r="GT0" b="GT1"/>
            <a:pathLst>
              <a:path w="5035" h="469">
                <a:moveTo>
                  <a:pt x="0" y="0"/>
                </a:moveTo>
                <a:cubicBezTo>
                  <a:pt x="155" y="38"/>
                  <a:pt x="310" y="76"/>
                  <a:pt x="590" y="136"/>
                </a:cubicBezTo>
                <a:cubicBezTo>
                  <a:pt x="870" y="196"/>
                  <a:pt x="1315" y="310"/>
                  <a:pt x="1678" y="363"/>
                </a:cubicBezTo>
                <a:cubicBezTo>
                  <a:pt x="2041" y="416"/>
                  <a:pt x="2404" y="439"/>
                  <a:pt x="2767" y="454"/>
                </a:cubicBezTo>
                <a:cubicBezTo>
                  <a:pt x="3130" y="469"/>
                  <a:pt x="3477" y="469"/>
                  <a:pt x="3855" y="454"/>
                </a:cubicBezTo>
                <a:cubicBezTo>
                  <a:pt x="4233" y="439"/>
                  <a:pt x="4634" y="401"/>
                  <a:pt x="5035" y="363"/>
                </a:cubicBezTo>
              </a:path>
            </a:pathLst>
          </a:custGeom>
          <a:noFill/>
          <a:ln w="57150">
            <a:solidFill>
              <a:srgbClr val="0000FF"/>
            </a:solidFill>
            <a:round/>
          </a:ln>
        </p:spPr>
      </p:sp>
      <p:sp>
        <p:nvSpPr>
          <p:cNvPr id="45070" name="Freeform 9"/>
          <p:cNvSpPr/>
          <p:nvPr>
            <p:custDataLst>
              <p:tags r:id="rId13"/>
            </p:custDataLst>
          </p:nvPr>
        </p:nvSpPr>
        <p:spPr bwMode="auto">
          <a:xfrm>
            <a:off x="1895476" y="2520950"/>
            <a:ext cx="8686800" cy="1052512"/>
          </a:xfrm>
          <a:custGeom>
            <a:avLst/>
            <a:gdLst>
              <a:gd name="GT0" fmla="+- l w 0"/>
              <a:gd name="GT1" fmla="+- t h 0"/>
            </a:gdLst>
            <a:ahLst/>
            <a:cxnLst>
              <a:cxn ang="0">
                <a:pos x="0" y="0"/>
              </a:cxn>
              <a:cxn ang="0">
                <a:pos x="2147483646" y="2147483646"/>
              </a:cxn>
              <a:cxn ang="0">
                <a:pos x="2147483646" y="2147483646"/>
              </a:cxn>
              <a:cxn ang="0">
                <a:pos x="2147483646" y="2147483646"/>
              </a:cxn>
              <a:cxn ang="0">
                <a:pos x="2147483646" y="2147483646"/>
              </a:cxn>
              <a:cxn ang="0">
                <a:pos x="2147483646" y="2147483646"/>
              </a:cxn>
            </a:cxnLst>
            <a:rect l="l" t="t" r="GT0" b="GT1"/>
            <a:pathLst>
              <a:path w="5035" h="469">
                <a:moveTo>
                  <a:pt x="0" y="0"/>
                </a:moveTo>
                <a:cubicBezTo>
                  <a:pt x="155" y="38"/>
                  <a:pt x="310" y="76"/>
                  <a:pt x="590" y="136"/>
                </a:cubicBezTo>
                <a:cubicBezTo>
                  <a:pt x="870" y="196"/>
                  <a:pt x="1315" y="310"/>
                  <a:pt x="1678" y="363"/>
                </a:cubicBezTo>
                <a:cubicBezTo>
                  <a:pt x="2041" y="416"/>
                  <a:pt x="2404" y="439"/>
                  <a:pt x="2767" y="454"/>
                </a:cubicBezTo>
                <a:cubicBezTo>
                  <a:pt x="3130" y="469"/>
                  <a:pt x="3477" y="469"/>
                  <a:pt x="3855" y="454"/>
                </a:cubicBezTo>
                <a:cubicBezTo>
                  <a:pt x="4233" y="439"/>
                  <a:pt x="4634" y="401"/>
                  <a:pt x="5035" y="363"/>
                </a:cubicBezTo>
              </a:path>
            </a:pathLst>
          </a:custGeom>
          <a:noFill/>
          <a:ln w="57150">
            <a:solidFill>
              <a:srgbClr val="0000FF"/>
            </a:solidFill>
            <a:round/>
          </a:ln>
        </p:spPr>
      </p:sp>
      <p:sp>
        <p:nvSpPr>
          <p:cNvPr id="45071" name="Text Box 18"/>
          <p:cNvSpPr/>
          <p:nvPr>
            <p:custDataLst>
              <p:tags r:id="rId14"/>
            </p:custDataLst>
          </p:nvPr>
        </p:nvSpPr>
        <p:spPr>
          <a:xfrm>
            <a:off x="1530350" y="4630738"/>
            <a:ext cx="1104900" cy="584200"/>
          </a:xfrm>
          <a:prstGeom prst="rect">
            <a:avLst/>
          </a:prstGeom>
          <a:noFill/>
          <a:ln>
            <a:noFill/>
            <a:miter lim="800000"/>
          </a:ln>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ea typeface="微软雅黑" panose="020B0503020204020204" pitchFamily="34" charset="-122"/>
              </a:rPr>
              <a:t>40°N</a:t>
            </a:r>
          </a:p>
        </p:txBody>
      </p:sp>
      <p:sp>
        <p:nvSpPr>
          <p:cNvPr id="45072" name="Text Box 18"/>
          <p:cNvSpPr/>
          <p:nvPr>
            <p:custDataLst>
              <p:tags r:id="rId15"/>
            </p:custDataLst>
          </p:nvPr>
        </p:nvSpPr>
        <p:spPr>
          <a:xfrm>
            <a:off x="1643063" y="2497138"/>
            <a:ext cx="1104900" cy="584200"/>
          </a:xfrm>
          <a:prstGeom prst="rect">
            <a:avLst/>
          </a:prstGeom>
          <a:noFill/>
          <a:ln>
            <a:noFill/>
            <a:miter lim="800000"/>
          </a:ln>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ea typeface="微软雅黑" panose="020B0503020204020204" pitchFamily="34" charset="-122"/>
              </a:rPr>
              <a:t>50°N</a:t>
            </a:r>
          </a:p>
        </p:txBody>
      </p:sp>
      <p:sp>
        <p:nvSpPr>
          <p:cNvPr id="54289" name="矩形 1"/>
          <p:cNvSpPr>
            <a:spLocks noChangeArrowheads="1"/>
          </p:cNvSpPr>
          <p:nvPr>
            <p:custDataLst>
              <p:tags r:id="rId16"/>
            </p:custDataLst>
          </p:nvPr>
        </p:nvSpPr>
        <p:spPr bwMode="auto">
          <a:xfrm>
            <a:off x="180976" y="664887"/>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zh-CN" sz="2800" dirty="0">
                <a:solidFill>
                  <a:srgbClr val="0000FF"/>
                </a:solidFill>
                <a:ea typeface="微软雅黑" panose="020B0503020204020204" pitchFamily="34" charset="-122"/>
              </a:rPr>
              <a:t>1.</a:t>
            </a:r>
            <a:r>
              <a:rPr lang="zh-CN" altLang="en-US" sz="2800" dirty="0">
                <a:solidFill>
                  <a:srgbClr val="0000FF"/>
                </a:solidFill>
                <a:ea typeface="微软雅黑" panose="020B0503020204020204" pitchFamily="34" charset="-122"/>
              </a:rPr>
              <a:t>位置：</a:t>
            </a:r>
          </a:p>
        </p:txBody>
      </p:sp>
      <p:sp>
        <p:nvSpPr>
          <p:cNvPr id="45074" name="矩形 2"/>
          <p:cNvSpPr/>
          <p:nvPr>
            <p:custDataLst>
              <p:tags r:id="rId17"/>
            </p:custDataLst>
          </p:nvPr>
        </p:nvSpPr>
        <p:spPr>
          <a:xfrm>
            <a:off x="-39664" y="1986261"/>
            <a:ext cx="1803797" cy="461665"/>
          </a:xfrm>
          <a:prstGeom prst="rect">
            <a:avLst/>
          </a:prstGeom>
          <a:noFill/>
          <a:ln>
            <a:noFill/>
            <a:miter lim="800000"/>
          </a:ln>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400" dirty="0" smtClean="0">
                <a:solidFill>
                  <a:srgbClr val="FF0000"/>
                </a:solidFill>
                <a:ea typeface="微软雅黑" panose="020B0503020204020204" pitchFamily="34" charset="-122"/>
              </a:rPr>
              <a:t>（</a:t>
            </a:r>
            <a:r>
              <a:rPr lang="en-US" altLang="zh-CN" sz="2400" dirty="0" smtClean="0">
                <a:solidFill>
                  <a:srgbClr val="FF0000"/>
                </a:solidFill>
                <a:ea typeface="微软雅黑" panose="020B0503020204020204" pitchFamily="34" charset="-122"/>
              </a:rPr>
              <a:t>4</a:t>
            </a:r>
            <a:r>
              <a:rPr lang="zh-CN" altLang="en-US" sz="2400" dirty="0" smtClean="0">
                <a:solidFill>
                  <a:srgbClr val="FF0000"/>
                </a:solidFill>
                <a:ea typeface="微软雅黑" panose="020B0503020204020204" pitchFamily="34" charset="-122"/>
              </a:rPr>
              <a:t>）邻国</a:t>
            </a:r>
            <a:r>
              <a:rPr lang="zh-CN" altLang="en-US" sz="2400" dirty="0">
                <a:solidFill>
                  <a:srgbClr val="FF0000"/>
                </a:solidFill>
                <a:ea typeface="微软雅黑" panose="020B0503020204020204" pitchFamily="34" charset="-122"/>
              </a:rPr>
              <a:t>：</a:t>
            </a:r>
          </a:p>
        </p:txBody>
      </p:sp>
      <p:sp>
        <p:nvSpPr>
          <p:cNvPr id="54291" name="矩形 3"/>
          <p:cNvSpPr>
            <a:spLocks noChangeArrowheads="1"/>
          </p:cNvSpPr>
          <p:nvPr>
            <p:custDataLst>
              <p:tags r:id="rId18"/>
            </p:custDataLst>
          </p:nvPr>
        </p:nvSpPr>
        <p:spPr bwMode="auto">
          <a:xfrm>
            <a:off x="6320" y="1074313"/>
            <a:ext cx="281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400" dirty="0" smtClean="0">
                <a:solidFill>
                  <a:srgbClr val="FF0000"/>
                </a:solidFill>
                <a:ea typeface="微软雅黑" panose="020B0503020204020204" pitchFamily="34" charset="-122"/>
              </a:rPr>
              <a:t>（</a:t>
            </a:r>
            <a:r>
              <a:rPr lang="en-US" altLang="zh-CN" sz="2400" dirty="0" smtClean="0">
                <a:solidFill>
                  <a:srgbClr val="FF0000"/>
                </a:solidFill>
                <a:ea typeface="微软雅黑" panose="020B0503020204020204" pitchFamily="34" charset="-122"/>
              </a:rPr>
              <a:t>2</a:t>
            </a:r>
            <a:r>
              <a:rPr lang="zh-CN" altLang="en-US" sz="2400" dirty="0" smtClean="0">
                <a:solidFill>
                  <a:srgbClr val="FF0000"/>
                </a:solidFill>
                <a:ea typeface="微软雅黑" panose="020B0503020204020204" pitchFamily="34" charset="-122"/>
              </a:rPr>
              <a:t>）</a:t>
            </a:r>
            <a:r>
              <a:rPr lang="zh-CN" altLang="en-US" sz="2400" dirty="0">
                <a:solidFill>
                  <a:srgbClr val="FF0000"/>
                </a:solidFill>
                <a:ea typeface="微软雅黑" panose="020B0503020204020204" pitchFamily="34" charset="-122"/>
              </a:rPr>
              <a:t>经纬度位置：</a:t>
            </a:r>
            <a:endParaRPr lang="zh-CN" altLang="en-US" sz="2400" dirty="0">
              <a:solidFill>
                <a:srgbClr val="000000"/>
              </a:solidFill>
              <a:ea typeface="微软雅黑" panose="020B0503020204020204" pitchFamily="34" charset="-122"/>
            </a:endParaRPr>
          </a:p>
        </p:txBody>
      </p:sp>
      <p:sp>
        <p:nvSpPr>
          <p:cNvPr id="45076" name="矩形 4"/>
          <p:cNvSpPr/>
          <p:nvPr>
            <p:custDataLst>
              <p:tags r:id="rId19"/>
            </p:custDataLst>
          </p:nvPr>
        </p:nvSpPr>
        <p:spPr>
          <a:xfrm>
            <a:off x="2780080" y="1124968"/>
            <a:ext cx="5000626" cy="461665"/>
          </a:xfrm>
          <a:prstGeom prst="rect">
            <a:avLst/>
          </a:prstGeom>
          <a:noFill/>
          <a:ln>
            <a:noFill/>
            <a:miter lim="800000"/>
          </a:ln>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zh-CN" sz="2400" dirty="0">
                <a:solidFill>
                  <a:srgbClr val="0000CC"/>
                </a:solidFill>
                <a:ea typeface="微软雅黑" panose="020B0503020204020204" pitchFamily="34" charset="-122"/>
              </a:rPr>
              <a:t>73 ºE</a:t>
            </a:r>
            <a:r>
              <a:rPr lang="zh-CN" altLang="en-US" sz="2400" dirty="0">
                <a:solidFill>
                  <a:srgbClr val="0000CC"/>
                </a:solidFill>
                <a:ea typeface="微软雅黑" panose="020B0503020204020204" pitchFamily="34" charset="-122"/>
              </a:rPr>
              <a:t>－</a:t>
            </a:r>
            <a:r>
              <a:rPr lang="zh-CN" altLang="zh-CN" sz="2400" dirty="0">
                <a:solidFill>
                  <a:srgbClr val="0000CC"/>
                </a:solidFill>
                <a:ea typeface="微软雅黑" panose="020B0503020204020204" pitchFamily="34" charset="-122"/>
              </a:rPr>
              <a:t>123 ºE,</a:t>
            </a:r>
            <a:r>
              <a:rPr lang="zh-CN" altLang="en-US" sz="2400" dirty="0">
                <a:solidFill>
                  <a:srgbClr val="0000CC"/>
                </a:solidFill>
                <a:ea typeface="微软雅黑" panose="020B0503020204020204" pitchFamily="34" charset="-122"/>
              </a:rPr>
              <a:t>　</a:t>
            </a:r>
            <a:r>
              <a:rPr lang="zh-CN" altLang="zh-CN" sz="2400" dirty="0" smtClean="0">
                <a:solidFill>
                  <a:srgbClr val="0000CC"/>
                </a:solidFill>
                <a:ea typeface="微软雅黑" panose="020B0503020204020204" pitchFamily="34" charset="-122"/>
              </a:rPr>
              <a:t>40 </a:t>
            </a:r>
            <a:r>
              <a:rPr lang="zh-CN" altLang="zh-CN" sz="2400" dirty="0">
                <a:solidFill>
                  <a:srgbClr val="0000CC"/>
                </a:solidFill>
                <a:ea typeface="微软雅黑" panose="020B0503020204020204" pitchFamily="34" charset="-122"/>
              </a:rPr>
              <a:t>ºN</a:t>
            </a:r>
            <a:r>
              <a:rPr lang="zh-CN" altLang="en-US" sz="2400" dirty="0">
                <a:solidFill>
                  <a:srgbClr val="0000CC"/>
                </a:solidFill>
                <a:ea typeface="微软雅黑" panose="020B0503020204020204" pitchFamily="34" charset="-122"/>
              </a:rPr>
              <a:t>－</a:t>
            </a:r>
            <a:r>
              <a:rPr lang="zh-CN" altLang="zh-CN" sz="2400" dirty="0">
                <a:solidFill>
                  <a:srgbClr val="0000CC"/>
                </a:solidFill>
                <a:ea typeface="微软雅黑" panose="020B0503020204020204" pitchFamily="34" charset="-122"/>
              </a:rPr>
              <a:t>50 ºN</a:t>
            </a:r>
          </a:p>
        </p:txBody>
      </p:sp>
      <p:sp>
        <p:nvSpPr>
          <p:cNvPr id="45077" name="矩形 5"/>
          <p:cNvSpPr/>
          <p:nvPr>
            <p:custDataLst>
              <p:tags r:id="rId20"/>
            </p:custDataLst>
          </p:nvPr>
        </p:nvSpPr>
        <p:spPr>
          <a:xfrm>
            <a:off x="1838525" y="2012921"/>
            <a:ext cx="9908040" cy="400110"/>
          </a:xfrm>
          <a:prstGeom prst="rect">
            <a:avLst/>
          </a:prstGeom>
          <a:noFill/>
          <a:ln>
            <a:noFill/>
            <a:miter lim="800000"/>
          </a:ln>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smtClean="0">
                <a:solidFill>
                  <a:srgbClr val="0000CC"/>
                </a:solidFill>
                <a:ea typeface="微软雅黑" panose="020B0503020204020204" pitchFamily="34" charset="-122"/>
              </a:rPr>
              <a:t>俄罗斯</a:t>
            </a:r>
            <a:r>
              <a:rPr lang="zh-CN" altLang="en-US" sz="2000" dirty="0">
                <a:solidFill>
                  <a:srgbClr val="0000CC"/>
                </a:solidFill>
                <a:ea typeface="微软雅黑" panose="020B0503020204020204" pitchFamily="34" charset="-122"/>
              </a:rPr>
              <a:t>、蒙古、哈萨克斯坦、吉尔吉斯斯坦、</a:t>
            </a:r>
            <a:r>
              <a:rPr lang="zh-CN" altLang="en-US" sz="2000" dirty="0" smtClean="0">
                <a:solidFill>
                  <a:srgbClr val="0000CC"/>
                </a:solidFill>
                <a:ea typeface="微软雅黑" panose="020B0503020204020204" pitchFamily="34" charset="-122"/>
              </a:rPr>
              <a:t>塔吉克斯坦、阿富汗、巴基斯坦</a:t>
            </a:r>
            <a:endParaRPr lang="zh-CN" altLang="en-US" sz="2000" dirty="0">
              <a:solidFill>
                <a:srgbClr val="0000CC"/>
              </a:solidFill>
              <a:ea typeface="微软雅黑" panose="020B0503020204020204" pitchFamily="34" charset="-122"/>
            </a:endParaRPr>
          </a:p>
        </p:txBody>
      </p:sp>
      <p:sp>
        <p:nvSpPr>
          <p:cNvPr id="23" name="Rectangle 2"/>
          <p:cNvSpPr txBox="1">
            <a:spLocks noChangeArrowheads="1"/>
          </p:cNvSpPr>
          <p:nvPr>
            <p:custDataLst>
              <p:tags r:id="rId21"/>
            </p:custDataLst>
          </p:nvPr>
        </p:nvSpPr>
        <p:spPr>
          <a:xfrm>
            <a:off x="17690" y="39117"/>
            <a:ext cx="6316663" cy="1077913"/>
          </a:xfrm>
          <a:prstGeom prst="rect">
            <a:avLst/>
          </a:prstGeom>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smtClean="0">
                <a:solidFill>
                  <a:srgbClr val="FF0000"/>
                </a:solidFill>
                <a:ea typeface="微软雅黑" panose="020B0503020204020204" pitchFamily="34" charset="-122"/>
              </a:rPr>
              <a:t>一、西北地区的位置与范围</a:t>
            </a:r>
            <a:endParaRPr lang="zh-CN" altLang="en-US" sz="4000" b="1" dirty="0">
              <a:solidFill>
                <a:srgbClr val="FF0000"/>
              </a:solidFill>
              <a:ea typeface="微软雅黑" panose="020B0503020204020204" pitchFamily="34" charset="-122"/>
            </a:endParaRPr>
          </a:p>
        </p:txBody>
      </p:sp>
      <p:sp>
        <p:nvSpPr>
          <p:cNvPr id="2" name="矩形 1"/>
          <p:cNvSpPr/>
          <p:nvPr/>
        </p:nvSpPr>
        <p:spPr>
          <a:xfrm>
            <a:off x="-39664" y="1523807"/>
            <a:ext cx="5915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spcBef>
                <a:spcPct val="20000"/>
              </a:spcBef>
            </a:pPr>
            <a:r>
              <a:rPr lang="zh-CN" altLang="en-US" sz="2400" dirty="0">
                <a:solidFill>
                  <a:srgbClr val="FF0000"/>
                </a:solidFill>
                <a:latin typeface="Arial" panose="020B0604020202020204" pitchFamily="34" charset="0"/>
                <a:ea typeface="微软雅黑" panose="020B0503020204020204" pitchFamily="34" charset="-122"/>
                <a:sym typeface="宋体" pitchFamily="2" charset="-122"/>
              </a:rPr>
              <a:t>（</a:t>
            </a:r>
            <a:r>
              <a:rPr lang="en-US" altLang="zh-CN" sz="2400" dirty="0">
                <a:solidFill>
                  <a:srgbClr val="FF0000"/>
                </a:solidFill>
                <a:latin typeface="Arial" panose="020B0604020202020204" pitchFamily="34" charset="0"/>
                <a:ea typeface="微软雅黑" panose="020B0503020204020204" pitchFamily="34" charset="-122"/>
                <a:sym typeface="宋体" pitchFamily="2" charset="-122"/>
              </a:rPr>
              <a:t>3</a:t>
            </a:r>
            <a:r>
              <a:rPr lang="zh-CN" altLang="en-US" sz="2400" dirty="0">
                <a:solidFill>
                  <a:srgbClr val="FF0000"/>
                </a:solidFill>
                <a:latin typeface="Arial" panose="020B0604020202020204" pitchFamily="34" charset="0"/>
                <a:ea typeface="微软雅黑" panose="020B0503020204020204" pitchFamily="34" charset="-122"/>
                <a:sym typeface="宋体" pitchFamily="2" charset="-122"/>
              </a:rPr>
              <a:t>）海陆位置：</a:t>
            </a:r>
            <a:r>
              <a:rPr lang="zh-CN" altLang="en-US" sz="2000" dirty="0">
                <a:solidFill>
                  <a:srgbClr val="0000CC"/>
                </a:solidFill>
                <a:latin typeface="Arial" panose="020B0604020202020204" pitchFamily="34" charset="0"/>
                <a:ea typeface="微软雅黑" panose="020B0503020204020204" pitchFamily="34" charset="-122"/>
                <a:sym typeface="+mn-ea"/>
              </a:rPr>
              <a:t>位于亚欧大陆内部，远离海洋 </a:t>
            </a:r>
            <a:endParaRPr lang="zh-CN" altLang="en-US" sz="2000" dirty="0">
              <a:solidFill>
                <a:srgbClr val="0000CC"/>
              </a:solidFill>
              <a:latin typeface="Arial" panose="020B0604020202020204" pitchFamily="34" charset="0"/>
              <a:ea typeface="微软雅黑" panose="020B0503020204020204" pitchFamily="34" charset="-122"/>
            </a:endParaRPr>
          </a:p>
        </p:txBody>
      </p:sp>
      <p:sp>
        <p:nvSpPr>
          <p:cNvPr id="3" name="椭圆 2"/>
          <p:cNvSpPr/>
          <p:nvPr/>
        </p:nvSpPr>
        <p:spPr>
          <a:xfrm>
            <a:off x="3359151" y="5214938"/>
            <a:ext cx="260349" cy="2927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660783" y="5718877"/>
            <a:ext cx="263524" cy="2693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3" descr="2-1-7 copy"/>
          <p:cNvPicPr>
            <a:picLocks noChangeAspect="1" noChangeArrowheads="1"/>
          </p:cNvPicPr>
          <p:nvPr>
            <p:custDataLst>
              <p:tags r:id="rId22"/>
            </p:custDataLst>
          </p:nvPr>
        </p:nvPicPr>
        <p:blipFill>
          <a:blip r:embed="rId25">
            <a:extLst>
              <a:ext uri="{28A0092B-C50C-407E-A947-70E740481C1C}">
                <a14:useLocalDpi xmlns:a14="http://schemas.microsoft.com/office/drawing/2010/main" val="0"/>
              </a:ext>
            </a:extLst>
          </a:blip>
          <a:srcRect b="63373"/>
          <a:stretch>
            <a:fillRect/>
          </a:stretch>
        </p:blipFill>
        <p:spPr bwMode="auto">
          <a:xfrm>
            <a:off x="1454150" y="2434966"/>
            <a:ext cx="9024938" cy="438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465964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dissolve">
                                      <p:cBhvr>
                                        <p:cTn id="7" dur="500" fill="hold"/>
                                        <p:tgtEl>
                                          <p:spTgt spid="5427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064"/>
                                        </p:tgtEl>
                                        <p:attrNameLst>
                                          <p:attrName>style.visibility</p:attrName>
                                        </p:attrNameLst>
                                      </p:cBhvr>
                                      <p:to>
                                        <p:strVal val="visible"/>
                                      </p:to>
                                    </p:set>
                                    <p:animEffect transition="in" filter="dissolve">
                                      <p:cBhvr>
                                        <p:cTn id="10" dur="500" fill="hold"/>
                                        <p:tgtEl>
                                          <p:spTgt spid="4506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4279"/>
                                        </p:tgtEl>
                                        <p:attrNameLst>
                                          <p:attrName>style.visibility</p:attrName>
                                        </p:attrNameLst>
                                      </p:cBhvr>
                                      <p:to>
                                        <p:strVal val="visible"/>
                                      </p:to>
                                    </p:set>
                                    <p:animEffect transition="in" filter="dissolve">
                                      <p:cBhvr>
                                        <p:cTn id="15" dur="500" fill="hold"/>
                                        <p:tgtEl>
                                          <p:spTgt spid="5427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5068"/>
                                        </p:tgtEl>
                                        <p:attrNameLst>
                                          <p:attrName>style.visibility</p:attrName>
                                        </p:attrNameLst>
                                      </p:cBhvr>
                                      <p:to>
                                        <p:strVal val="visible"/>
                                      </p:to>
                                    </p:set>
                                    <p:animEffect transition="in" filter="dissolve">
                                      <p:cBhvr>
                                        <p:cTn id="18" dur="500" fill="hold"/>
                                        <p:tgtEl>
                                          <p:spTgt spid="4506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5" presetClass="entr" presetSubtype="0" fill="hold" nodeType="clickEffect">
                                  <p:stCondLst>
                                    <p:cond delay="0"/>
                                  </p:stCondLst>
                                  <p:childTnLst>
                                    <p:set>
                                      <p:cBhvr>
                                        <p:cTn id="22" dur="1" fill="hold">
                                          <p:stCondLst>
                                            <p:cond delay="0"/>
                                          </p:stCondLst>
                                        </p:cTn>
                                        <p:tgtEl>
                                          <p:spTgt spid="45069"/>
                                        </p:tgtEl>
                                        <p:attrNameLst>
                                          <p:attrName>style.visibility</p:attrName>
                                        </p:attrNameLst>
                                      </p:cBhvr>
                                      <p:to>
                                        <p:strVal val="visible"/>
                                      </p:to>
                                    </p:set>
                                    <p:anim calcmode="lin" valueType="num">
                                      <p:cBhvr>
                                        <p:cTn id="23" dur="1000" fill="hold"/>
                                        <p:tgtEl>
                                          <p:spTgt spid="45069"/>
                                        </p:tgtEl>
                                        <p:attrNameLst>
                                          <p:attrName>ppt_w</p:attrName>
                                        </p:attrNameLst>
                                      </p:cBhvr>
                                      <p:tavLst>
                                        <p:tav tm="0">
                                          <p:val>
                                            <p:strVal val="#ppt_w*0.70"/>
                                          </p:val>
                                        </p:tav>
                                        <p:tav tm="100000">
                                          <p:val>
                                            <p:strVal val="#ppt_w"/>
                                          </p:val>
                                        </p:tav>
                                      </p:tavLst>
                                    </p:anim>
                                    <p:anim calcmode="lin" valueType="num">
                                      <p:cBhvr>
                                        <p:cTn id="24" dur="1000" fill="hold"/>
                                        <p:tgtEl>
                                          <p:spTgt spid="45069"/>
                                        </p:tgtEl>
                                        <p:attrNameLst>
                                          <p:attrName>ppt_h</p:attrName>
                                        </p:attrNameLst>
                                      </p:cBhvr>
                                      <p:tavLst>
                                        <p:tav tm="0">
                                          <p:val>
                                            <p:strVal val="#ppt_h"/>
                                          </p:val>
                                        </p:tav>
                                        <p:tav tm="100000">
                                          <p:val>
                                            <p:strVal val="#ppt_h"/>
                                          </p:val>
                                        </p:tav>
                                      </p:tavLst>
                                    </p:anim>
                                    <p:animEffect transition="in" filter="fade">
                                      <p:cBhvr>
                                        <p:cTn id="25" dur="1000" fill="hold"/>
                                        <p:tgtEl>
                                          <p:spTgt spid="4506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5" presetClass="entr" presetSubtype="0" fill="hold" nodeType="clickEffect">
                                  <p:stCondLst>
                                    <p:cond delay="0"/>
                                  </p:stCondLst>
                                  <p:childTnLst>
                                    <p:set>
                                      <p:cBhvr>
                                        <p:cTn id="29" dur="1" fill="hold">
                                          <p:stCondLst>
                                            <p:cond delay="0"/>
                                          </p:stCondLst>
                                        </p:cTn>
                                        <p:tgtEl>
                                          <p:spTgt spid="45070"/>
                                        </p:tgtEl>
                                        <p:attrNameLst>
                                          <p:attrName>style.visibility</p:attrName>
                                        </p:attrNameLst>
                                      </p:cBhvr>
                                      <p:to>
                                        <p:strVal val="visible"/>
                                      </p:to>
                                    </p:set>
                                    <p:anim calcmode="lin" valueType="num">
                                      <p:cBhvr>
                                        <p:cTn id="30" dur="1000" fill="hold"/>
                                        <p:tgtEl>
                                          <p:spTgt spid="45070"/>
                                        </p:tgtEl>
                                        <p:attrNameLst>
                                          <p:attrName>ppt_w</p:attrName>
                                        </p:attrNameLst>
                                      </p:cBhvr>
                                      <p:tavLst>
                                        <p:tav tm="0">
                                          <p:val>
                                            <p:strVal val="#ppt_w*0.70"/>
                                          </p:val>
                                        </p:tav>
                                        <p:tav tm="100000">
                                          <p:val>
                                            <p:strVal val="#ppt_w"/>
                                          </p:val>
                                        </p:tav>
                                      </p:tavLst>
                                    </p:anim>
                                    <p:anim calcmode="lin" valueType="num">
                                      <p:cBhvr>
                                        <p:cTn id="31" dur="1000" fill="hold"/>
                                        <p:tgtEl>
                                          <p:spTgt spid="45070"/>
                                        </p:tgtEl>
                                        <p:attrNameLst>
                                          <p:attrName>ppt_h</p:attrName>
                                        </p:attrNameLst>
                                      </p:cBhvr>
                                      <p:tavLst>
                                        <p:tav tm="0">
                                          <p:val>
                                            <p:strVal val="#ppt_h"/>
                                          </p:val>
                                        </p:tav>
                                        <p:tav tm="100000">
                                          <p:val>
                                            <p:strVal val="#ppt_h"/>
                                          </p:val>
                                        </p:tav>
                                      </p:tavLst>
                                    </p:anim>
                                    <p:animEffect transition="in" filter="fade">
                                      <p:cBhvr>
                                        <p:cTn id="32" dur="1000" fill="hold"/>
                                        <p:tgtEl>
                                          <p:spTgt spid="4507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5071"/>
                                        </p:tgtEl>
                                        <p:attrNameLst>
                                          <p:attrName>style.visibility</p:attrName>
                                        </p:attrNameLst>
                                      </p:cBhvr>
                                      <p:to>
                                        <p:strVal val="visible"/>
                                      </p:to>
                                    </p:set>
                                    <p:animEffect transition="in" filter="dissolve">
                                      <p:cBhvr>
                                        <p:cTn id="35" dur="500" fill="hold"/>
                                        <p:tgtEl>
                                          <p:spTgt spid="4507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5072"/>
                                        </p:tgtEl>
                                        <p:attrNameLst>
                                          <p:attrName>style.visibility</p:attrName>
                                        </p:attrNameLst>
                                      </p:cBhvr>
                                      <p:to>
                                        <p:strVal val="visible"/>
                                      </p:to>
                                    </p:set>
                                    <p:animEffect transition="in" filter="dissolve">
                                      <p:cBhvr>
                                        <p:cTn id="38" dur="500" fill="hold"/>
                                        <p:tgtEl>
                                          <p:spTgt spid="4507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5076"/>
                                        </p:tgtEl>
                                        <p:attrNameLst>
                                          <p:attrName>style.visibility</p:attrName>
                                        </p:attrNameLst>
                                      </p:cBhvr>
                                      <p:to>
                                        <p:strVal val="visible"/>
                                      </p:to>
                                    </p:set>
                                    <p:animEffect transition="in" filter="wipe(down)">
                                      <p:cBhvr>
                                        <p:cTn id="43" dur="500"/>
                                        <p:tgtEl>
                                          <p:spTgt spid="4507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ppt_x"/>
                                          </p:val>
                                        </p:tav>
                                        <p:tav tm="100000">
                                          <p:val>
                                            <p:strVal val="#ppt_x"/>
                                          </p:val>
                                        </p:tav>
                                      </p:tavLst>
                                    </p:anim>
                                    <p:anim calcmode="lin" valueType="num">
                                      <p:cBhvr additive="base">
                                        <p:cTn id="4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fill="hold"/>
                                        <p:tgtEl>
                                          <p:spTgt spid="2"/>
                                        </p:tgtEl>
                                        <p:attrNameLst>
                                          <p:attrName>ppt_x</p:attrName>
                                        </p:attrNameLst>
                                      </p:cBhvr>
                                      <p:tavLst>
                                        <p:tav tm="0">
                                          <p:val>
                                            <p:strVal val="#ppt_x"/>
                                          </p:val>
                                        </p:tav>
                                        <p:tav tm="100000">
                                          <p:val>
                                            <p:strVal val="#ppt_x"/>
                                          </p:val>
                                        </p:tav>
                                      </p:tavLst>
                                    </p:anim>
                                    <p:anim calcmode="lin" valueType="num">
                                      <p:cBhvr additive="base">
                                        <p:cTn id="55" dur="500" fill="hold"/>
                                        <p:tgtEl>
                                          <p:spTgt spid="2"/>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500" fill="hold"/>
                                        <p:tgtEl>
                                          <p:spTgt spid="4"/>
                                        </p:tgtEl>
                                        <p:attrNameLst>
                                          <p:attrName>ppt_x</p:attrName>
                                        </p:attrNameLst>
                                      </p:cBhvr>
                                      <p:tavLst>
                                        <p:tav tm="0">
                                          <p:val>
                                            <p:strVal val="#ppt_x"/>
                                          </p:val>
                                        </p:tav>
                                        <p:tav tm="100000">
                                          <p:val>
                                            <p:strVal val="#ppt_x"/>
                                          </p:val>
                                        </p:tav>
                                      </p:tavLst>
                                    </p:anim>
                                    <p:anim calcmode="lin" valueType="num">
                                      <p:cBhvr additive="base">
                                        <p:cTn id="5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5074"/>
                                        </p:tgtEl>
                                        <p:attrNameLst>
                                          <p:attrName>style.visibility</p:attrName>
                                        </p:attrNameLst>
                                      </p:cBhvr>
                                      <p:to>
                                        <p:strVal val="visible"/>
                                      </p:to>
                                    </p:set>
                                    <p:animEffect transition="in" filter="wipe(down)">
                                      <p:cBhvr>
                                        <p:cTn id="64" dur="500"/>
                                        <p:tgtEl>
                                          <p:spTgt spid="45074"/>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0"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500" fill="hold"/>
                                        <p:tgtEl>
                                          <p:spTgt spid="25"/>
                                        </p:tgtEl>
                                        <p:attrNameLst>
                                          <p:attrName>ppt_w</p:attrName>
                                        </p:attrNameLst>
                                      </p:cBhvr>
                                      <p:tavLst>
                                        <p:tav tm="0">
                                          <p:val>
                                            <p:fltVal val="0"/>
                                          </p:val>
                                        </p:tav>
                                        <p:tav tm="100000">
                                          <p:val>
                                            <p:strVal val="#ppt_w"/>
                                          </p:val>
                                        </p:tav>
                                      </p:tavLst>
                                    </p:anim>
                                    <p:anim calcmode="lin" valueType="num">
                                      <p:cBhvr>
                                        <p:cTn id="70" dur="500" fill="hold"/>
                                        <p:tgtEl>
                                          <p:spTgt spid="25"/>
                                        </p:tgtEl>
                                        <p:attrNameLst>
                                          <p:attrName>ppt_h</p:attrName>
                                        </p:attrNameLst>
                                      </p:cBhvr>
                                      <p:tavLst>
                                        <p:tav tm="0">
                                          <p:val>
                                            <p:fltVal val="0"/>
                                          </p:val>
                                        </p:tav>
                                        <p:tav tm="100000">
                                          <p:val>
                                            <p:strVal val="#ppt_h"/>
                                          </p:val>
                                        </p:tav>
                                      </p:tavLst>
                                    </p:anim>
                                    <p:animEffect transition="in" filter="fade">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45077"/>
                                        </p:tgtEl>
                                        <p:attrNameLst>
                                          <p:attrName>style.visibility</p:attrName>
                                        </p:attrNameLst>
                                      </p:cBhvr>
                                      <p:to>
                                        <p:strVal val="visible"/>
                                      </p:to>
                                    </p:set>
                                    <p:animEffect transition="in" filter="wipe(down)">
                                      <p:cBhvr>
                                        <p:cTn id="76" dur="500"/>
                                        <p:tgtEl>
                                          <p:spTgt spid="45077"/>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xit" presetSubtype="0" fill="hold" nodeType="clickEffect">
                                  <p:stCondLst>
                                    <p:cond delay="0"/>
                                  </p:stCondLst>
                                  <p:childTnLst>
                                    <p:anim calcmode="lin" valueType="num">
                                      <p:cBhvr>
                                        <p:cTn id="80" dur="500" fill="hold"/>
                                        <p:tgtEl>
                                          <p:spTgt spid="25"/>
                                        </p:tgtEl>
                                        <p:attrNameLst>
                                          <p:attrName>ppt_w</p:attrName>
                                        </p:attrNameLst>
                                      </p:cBhvr>
                                      <p:tavLst>
                                        <p:tav tm="0">
                                          <p:val>
                                            <p:strVal val="ppt_w"/>
                                          </p:val>
                                        </p:tav>
                                        <p:tav tm="100000">
                                          <p:val>
                                            <p:fltVal val="0"/>
                                          </p:val>
                                        </p:tav>
                                      </p:tavLst>
                                    </p:anim>
                                    <p:anim calcmode="lin" valueType="num">
                                      <p:cBhvr>
                                        <p:cTn id="81" dur="500" fill="hold"/>
                                        <p:tgtEl>
                                          <p:spTgt spid="25"/>
                                        </p:tgtEl>
                                        <p:attrNameLst>
                                          <p:attrName>ppt_h</p:attrName>
                                        </p:attrNameLst>
                                      </p:cBhvr>
                                      <p:tavLst>
                                        <p:tav tm="0">
                                          <p:val>
                                            <p:strVal val="ppt_h"/>
                                          </p:val>
                                        </p:tav>
                                        <p:tav tm="100000">
                                          <p:val>
                                            <p:fltVal val="0"/>
                                          </p:val>
                                        </p:tav>
                                      </p:tavLst>
                                    </p:anim>
                                    <p:animEffect transition="out" filter="fade">
                                      <p:cBhvr>
                                        <p:cTn id="82" dur="500"/>
                                        <p:tgtEl>
                                          <p:spTgt spid="25"/>
                                        </p:tgtEl>
                                      </p:cBhvr>
                                    </p:animEffect>
                                    <p:set>
                                      <p:cBhvr>
                                        <p:cTn id="83"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4" grpId="0" animBg="1"/>
      <p:bldP spid="45068" grpId="0" animBg="1"/>
      <p:bldP spid="45071" grpId="0" animBg="1"/>
      <p:bldP spid="45072" grpId="0" animBg="1"/>
      <p:bldP spid="45074" grpId="0" animBg="1"/>
      <p:bldP spid="45076" grpId="0" animBg="1"/>
      <p:bldP spid="45077" grpId="0" animBg="1"/>
      <p:bldP spid="2" grpId="0"/>
      <p:bldP spid="3"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970" y="657225"/>
            <a:ext cx="12219940" cy="6200775"/>
            <a:chOff x="-22" y="1035"/>
            <a:chExt cx="19244" cy="9765"/>
          </a:xfrm>
        </p:grpSpPr>
        <p:pic>
          <p:nvPicPr>
            <p:cNvPr id="15" name="图片 14" descr="690a30ac2b0f48ba937621d93bca6fad"/>
            <p:cNvPicPr>
              <a:picLocks noChangeAspect="1"/>
            </p:cNvPicPr>
            <p:nvPr/>
          </p:nvPicPr>
          <p:blipFill>
            <a:blip r:embed="rId4"/>
            <a:stretch>
              <a:fillRect/>
            </a:stretch>
          </p:blipFill>
          <p:spPr>
            <a:xfrm>
              <a:off x="-22" y="1035"/>
              <a:ext cx="19245" cy="9765"/>
            </a:xfrm>
            <a:prstGeom prst="rect">
              <a:avLst/>
            </a:prstGeom>
          </p:spPr>
        </p:pic>
        <p:graphicFrame>
          <p:nvGraphicFramePr>
            <p:cNvPr id="2" name="对象 1"/>
            <p:cNvGraphicFramePr/>
            <p:nvPr/>
          </p:nvGraphicFramePr>
          <p:xfrm>
            <a:off x="15702" y="10042"/>
            <a:ext cx="3498" cy="758"/>
          </p:xfrm>
          <a:graphic>
            <a:graphicData uri="http://schemas.openxmlformats.org/presentationml/2006/ole">
              <mc:AlternateContent xmlns:mc="http://schemas.openxmlformats.org/markup-compatibility/2006">
                <mc:Choice xmlns:v="urn:schemas-microsoft-com:vml" Requires="v">
                  <p:oleObj spid="_x0000_s20497" r:id="rId5" imgW="4124325" imgH="1066800" progId="Paint.Picture">
                    <p:embed/>
                  </p:oleObj>
                </mc:Choice>
                <mc:Fallback>
                  <p:oleObj r:id="rId5" imgW="4124325" imgH="1066800" progId="Paint.Picture">
                    <p:embed/>
                    <p:pic>
                      <p:nvPicPr>
                        <p:cNvPr id="0" name=""/>
                        <p:cNvPicPr/>
                        <p:nvPr/>
                      </p:nvPicPr>
                      <p:blipFill>
                        <a:blip r:embed="rId6"/>
                        <a:stretch>
                          <a:fillRect/>
                        </a:stretch>
                      </p:blipFill>
                      <p:spPr>
                        <a:xfrm>
                          <a:off x="15702" y="10042"/>
                          <a:ext cx="3498" cy="758"/>
                        </a:xfrm>
                        <a:prstGeom prst="rect">
                          <a:avLst/>
                        </a:prstGeom>
                      </p:spPr>
                    </p:pic>
                  </p:oleObj>
                </mc:Fallback>
              </mc:AlternateContent>
            </a:graphicData>
          </a:graphic>
        </p:graphicFrame>
      </p:grpSp>
      <p:sp>
        <p:nvSpPr>
          <p:cNvPr id="7" name="文本框 6"/>
          <p:cNvSpPr txBox="1"/>
          <p:nvPr/>
        </p:nvSpPr>
        <p:spPr>
          <a:xfrm>
            <a:off x="5960745" y="1710055"/>
            <a:ext cx="1297940" cy="368300"/>
          </a:xfrm>
          <a:prstGeom prst="rect">
            <a:avLst/>
          </a:prstGeom>
          <a:noFill/>
        </p:spPr>
        <p:txBody>
          <a:bodyPr wrap="square" rtlCol="0">
            <a:spAutoFit/>
          </a:bodyPr>
          <a:lstStyle/>
          <a:p>
            <a:r>
              <a:rPr lang="zh-CN" altLang="en-US" b="1"/>
              <a:t>博斯腾湖</a:t>
            </a:r>
          </a:p>
        </p:txBody>
      </p:sp>
      <p:sp>
        <p:nvSpPr>
          <p:cNvPr id="8" name="文本框 7"/>
          <p:cNvSpPr txBox="1"/>
          <p:nvPr/>
        </p:nvSpPr>
        <p:spPr>
          <a:xfrm>
            <a:off x="1214755" y="120015"/>
            <a:ext cx="4294505" cy="521970"/>
          </a:xfrm>
          <a:prstGeom prst="rect">
            <a:avLst/>
          </a:prstGeom>
          <a:noFill/>
        </p:spPr>
        <p:txBody>
          <a:bodyPr wrap="square" rtlCol="0">
            <a:spAutoFit/>
          </a:bodyPr>
          <a:lstStyle/>
          <a:p>
            <a:r>
              <a:rPr lang="zh-CN" altLang="en-US" sz="2800" b="1"/>
              <a:t>中国最长内流河塔里木河</a:t>
            </a:r>
          </a:p>
        </p:txBody>
      </p:sp>
      <p:pic>
        <p:nvPicPr>
          <p:cNvPr id="9" name="图片 8" descr="img_1"/>
          <p:cNvPicPr>
            <a:picLocks noChangeAspect="1"/>
          </p:cNvPicPr>
          <p:nvPr/>
        </p:nvPicPr>
        <p:blipFill>
          <a:blip r:embed="rId7"/>
          <a:stretch>
            <a:fillRect/>
          </a:stretch>
        </p:blipFill>
        <p:spPr>
          <a:xfrm>
            <a:off x="6692683" y="1869744"/>
            <a:ext cx="5513921" cy="3807726"/>
          </a:xfrm>
          <a:prstGeom prst="rect">
            <a:avLst/>
          </a:prstGeom>
        </p:spPr>
      </p:pic>
    </p:spTree>
    <p:custDataLst>
      <p:tags r:id="rId2"/>
    </p:custDataLst>
    <p:extLst>
      <p:ext uri="{BB962C8B-B14F-4D97-AF65-F5344CB8AC3E}">
        <p14:creationId xmlns:p14="http://schemas.microsoft.com/office/powerpoint/2010/main" val="688385315"/>
      </p:ext>
    </p:extLst>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西北地区的地形2"/>
          <p:cNvPicPr>
            <a:picLocks noChangeAspect="1" noChangeArrowheads="1"/>
          </p:cNvPicPr>
          <p:nvPr/>
        </p:nvPicPr>
        <p:blipFill>
          <a:blip r:embed="rId3"/>
          <a:stretch>
            <a:fillRect/>
          </a:stretch>
        </p:blipFill>
        <p:spPr>
          <a:xfrm>
            <a:off x="358140" y="1024467"/>
            <a:ext cx="8126307" cy="3923453"/>
          </a:xfrm>
          <a:prstGeom prst="rect">
            <a:avLst/>
          </a:prstGeom>
        </p:spPr>
      </p:pic>
      <p:sp>
        <p:nvSpPr>
          <p:cNvPr id="4" name="任意多边形 3"/>
          <p:cNvSpPr/>
          <p:nvPr/>
        </p:nvSpPr>
        <p:spPr>
          <a:xfrm rot="396654">
            <a:off x="5942487" y="3876594"/>
            <a:ext cx="730004" cy="673877"/>
          </a:xfrm>
          <a:custGeom>
            <a:avLst/>
            <a:gdLst>
              <a:gd name="connisteX0" fmla="*/ 0 w 901694"/>
              <a:gd name="connsiteY0" fmla="*/ 628238 h 628238"/>
              <a:gd name="connisteX1" fmla="*/ 142875 w 901694"/>
              <a:gd name="connsiteY1" fmla="*/ 306928 h 628238"/>
              <a:gd name="connisteX2" fmla="*/ 125095 w 901694"/>
              <a:gd name="connsiteY2" fmla="*/ 110078 h 628238"/>
              <a:gd name="connisteX3" fmla="*/ 285750 w 901694"/>
              <a:gd name="connsiteY3" fmla="*/ 2763 h 628238"/>
              <a:gd name="connisteX4" fmla="*/ 482600 w 901694"/>
              <a:gd name="connsiteY4" fmla="*/ 38958 h 628238"/>
              <a:gd name="connisteX5" fmla="*/ 714375 w 901694"/>
              <a:gd name="connsiteY5" fmla="*/ 38958 h 628238"/>
              <a:gd name="connisteX6" fmla="*/ 893445 w 901694"/>
              <a:gd name="connsiteY6" fmla="*/ 110078 h 628238"/>
              <a:gd name="connisteX7" fmla="*/ 857250 w 901694"/>
              <a:gd name="connsiteY7" fmla="*/ 252953 h 62823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901694" h="628239">
                <a:moveTo>
                  <a:pt x="0" y="628239"/>
                </a:moveTo>
                <a:cubicBezTo>
                  <a:pt x="29210" y="567914"/>
                  <a:pt x="118110" y="410434"/>
                  <a:pt x="142875" y="306929"/>
                </a:cubicBezTo>
                <a:cubicBezTo>
                  <a:pt x="167640" y="203424"/>
                  <a:pt x="96520" y="171039"/>
                  <a:pt x="125095" y="110079"/>
                </a:cubicBezTo>
                <a:cubicBezTo>
                  <a:pt x="153670" y="49119"/>
                  <a:pt x="213995" y="16734"/>
                  <a:pt x="285750" y="2764"/>
                </a:cubicBezTo>
                <a:cubicBezTo>
                  <a:pt x="357505" y="-11206"/>
                  <a:pt x="396875" y="31974"/>
                  <a:pt x="482600" y="38959"/>
                </a:cubicBezTo>
                <a:cubicBezTo>
                  <a:pt x="568325" y="45944"/>
                  <a:pt x="632460" y="24989"/>
                  <a:pt x="714375" y="38959"/>
                </a:cubicBezTo>
                <a:cubicBezTo>
                  <a:pt x="796290" y="52929"/>
                  <a:pt x="864870" y="67534"/>
                  <a:pt x="893445" y="110079"/>
                </a:cubicBezTo>
                <a:cubicBezTo>
                  <a:pt x="922020" y="152624"/>
                  <a:pt x="868045" y="225649"/>
                  <a:pt x="857250" y="252954"/>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algn="ctr">
              <a:defRPr/>
            </a:pPr>
            <a:endParaRPr lang="zh-CN" altLang="en-US" sz="2400" noProof="1"/>
          </a:p>
        </p:txBody>
      </p:sp>
      <p:sp>
        <p:nvSpPr>
          <p:cNvPr id="5" name="任意多边形 4"/>
          <p:cNvSpPr/>
          <p:nvPr/>
        </p:nvSpPr>
        <p:spPr>
          <a:xfrm>
            <a:off x="2558323" y="1507483"/>
            <a:ext cx="1188352" cy="888621"/>
          </a:xfrm>
          <a:custGeom>
            <a:avLst/>
            <a:gdLst>
              <a:gd name="connisteX0" fmla="*/ 1303655 w 1303655"/>
              <a:gd name="connsiteY0" fmla="*/ 838835 h 880583"/>
              <a:gd name="connisteX1" fmla="*/ 1160780 w 1303655"/>
              <a:gd name="connsiteY1" fmla="*/ 875030 h 880583"/>
              <a:gd name="connisteX2" fmla="*/ 892810 w 1303655"/>
              <a:gd name="connsiteY2" fmla="*/ 732155 h 880583"/>
              <a:gd name="connisteX3" fmla="*/ 767715 w 1303655"/>
              <a:gd name="connsiteY3" fmla="*/ 642620 h 880583"/>
              <a:gd name="connisteX4" fmla="*/ 642620 w 1303655"/>
              <a:gd name="connsiteY4" fmla="*/ 571500 h 880583"/>
              <a:gd name="connisteX5" fmla="*/ 535940 w 1303655"/>
              <a:gd name="connsiteY5" fmla="*/ 607060 h 880583"/>
              <a:gd name="connisteX6" fmla="*/ 410845 w 1303655"/>
              <a:gd name="connsiteY6" fmla="*/ 553085 h 880583"/>
              <a:gd name="connisteX7" fmla="*/ 339090 w 1303655"/>
              <a:gd name="connsiteY7" fmla="*/ 428625 h 880583"/>
              <a:gd name="connisteX8" fmla="*/ 464185 w 1303655"/>
              <a:gd name="connsiteY8" fmla="*/ 303530 h 880583"/>
              <a:gd name="connisteX9" fmla="*/ 356870 w 1303655"/>
              <a:gd name="connsiteY9" fmla="*/ 178435 h 880583"/>
              <a:gd name="connisteX10" fmla="*/ 0 w 1303655"/>
              <a:gd name="connsiteY10" fmla="*/ 0 h 8805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1303655" h="880583">
                <a:moveTo>
                  <a:pt x="1303655" y="838835"/>
                </a:moveTo>
                <a:cubicBezTo>
                  <a:pt x="1280160" y="848995"/>
                  <a:pt x="1242695" y="896620"/>
                  <a:pt x="1160780" y="875030"/>
                </a:cubicBezTo>
                <a:cubicBezTo>
                  <a:pt x="1078865" y="853440"/>
                  <a:pt x="971550" y="778510"/>
                  <a:pt x="892810" y="732155"/>
                </a:cubicBezTo>
                <a:cubicBezTo>
                  <a:pt x="814070" y="685800"/>
                  <a:pt x="817880" y="675005"/>
                  <a:pt x="767715" y="642620"/>
                </a:cubicBezTo>
                <a:cubicBezTo>
                  <a:pt x="717550" y="610235"/>
                  <a:pt x="688975" y="578485"/>
                  <a:pt x="642620" y="571500"/>
                </a:cubicBezTo>
                <a:cubicBezTo>
                  <a:pt x="596265" y="564515"/>
                  <a:pt x="582295" y="610870"/>
                  <a:pt x="535940" y="607060"/>
                </a:cubicBezTo>
                <a:cubicBezTo>
                  <a:pt x="489585" y="603250"/>
                  <a:pt x="450215" y="588645"/>
                  <a:pt x="410845" y="553085"/>
                </a:cubicBezTo>
                <a:cubicBezTo>
                  <a:pt x="371475" y="517525"/>
                  <a:pt x="328295" y="478790"/>
                  <a:pt x="339090" y="428625"/>
                </a:cubicBezTo>
                <a:cubicBezTo>
                  <a:pt x="349885" y="378460"/>
                  <a:pt x="460375" y="353695"/>
                  <a:pt x="464185" y="303530"/>
                </a:cubicBezTo>
                <a:cubicBezTo>
                  <a:pt x="467995" y="253365"/>
                  <a:pt x="449580" y="239395"/>
                  <a:pt x="356870" y="178435"/>
                </a:cubicBezTo>
                <a:cubicBezTo>
                  <a:pt x="264160" y="117475"/>
                  <a:pt x="69215" y="33020"/>
                  <a:pt x="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lstStyle>
          <a:p>
            <a:pPr algn="ctr">
              <a:defRPr/>
            </a:pPr>
            <a:endParaRPr lang="zh-CN" altLang="en-US" sz="2400" noProof="1"/>
          </a:p>
        </p:txBody>
      </p:sp>
      <p:sp>
        <p:nvSpPr>
          <p:cNvPr id="6" name="任意多边形 5"/>
          <p:cNvSpPr/>
          <p:nvPr/>
        </p:nvSpPr>
        <p:spPr>
          <a:xfrm>
            <a:off x="909096" y="4173374"/>
            <a:ext cx="247649" cy="461665"/>
          </a:xfrm>
          <a:custGeom>
            <a:avLst/>
            <a:gdLst>
              <a:gd name="connisteX0" fmla="*/ 186256 w 186256"/>
              <a:gd name="connsiteY0" fmla="*/ 403359 h 403359"/>
              <a:gd name="connisteX1" fmla="*/ 158316 w 186256"/>
              <a:gd name="connsiteY1" fmla="*/ 375419 h 403359"/>
              <a:gd name="connisteX2" fmla="*/ 103071 w 186256"/>
              <a:gd name="connsiteY2" fmla="*/ 375419 h 403359"/>
              <a:gd name="connisteX3" fmla="*/ 75131 w 186256"/>
              <a:gd name="connsiteY3" fmla="*/ 375419 h 403359"/>
              <a:gd name="connisteX4" fmla="*/ 61161 w 186256"/>
              <a:gd name="connsiteY4" fmla="*/ 347479 h 403359"/>
              <a:gd name="connisteX5" fmla="*/ 47191 w 186256"/>
              <a:gd name="connsiteY5" fmla="*/ 320174 h 403359"/>
              <a:gd name="connisteX6" fmla="*/ 5281 w 186256"/>
              <a:gd name="connsiteY6" fmla="*/ 250324 h 403359"/>
              <a:gd name="connisteX7" fmla="*/ 5281 w 186256"/>
              <a:gd name="connsiteY7" fmla="*/ 181109 h 403359"/>
              <a:gd name="connisteX8" fmla="*/ 33221 w 186256"/>
              <a:gd name="connsiteY8" fmla="*/ 139199 h 403359"/>
              <a:gd name="connisteX9" fmla="*/ 47191 w 186256"/>
              <a:gd name="connsiteY9" fmla="*/ 111259 h 403359"/>
              <a:gd name="connisteX10" fmla="*/ 61161 w 186256"/>
              <a:gd name="connsiteY10" fmla="*/ 83319 h 403359"/>
              <a:gd name="connisteX11" fmla="*/ 75131 w 186256"/>
              <a:gd name="connsiteY11" fmla="*/ 69349 h 403359"/>
              <a:gd name="connisteX12" fmla="*/ 103071 w 186256"/>
              <a:gd name="connsiteY12" fmla="*/ 55379 h 403359"/>
              <a:gd name="connisteX13" fmla="*/ 117041 w 186256"/>
              <a:gd name="connsiteY13" fmla="*/ 134 h 403359"/>
              <a:gd name="connisteX14" fmla="*/ 158316 w 186256"/>
              <a:gd name="connsiteY14" fmla="*/ 41409 h 40335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186256" h="403359">
                <a:moveTo>
                  <a:pt x="186256" y="403359"/>
                </a:moveTo>
                <a:cubicBezTo>
                  <a:pt x="181811" y="397644"/>
                  <a:pt x="174826" y="381134"/>
                  <a:pt x="158316" y="375419"/>
                </a:cubicBezTo>
                <a:cubicBezTo>
                  <a:pt x="141806" y="369704"/>
                  <a:pt x="119581" y="375419"/>
                  <a:pt x="103071" y="375419"/>
                </a:cubicBezTo>
                <a:cubicBezTo>
                  <a:pt x="86561" y="375419"/>
                  <a:pt x="83386" y="381134"/>
                  <a:pt x="75131" y="375419"/>
                </a:cubicBezTo>
                <a:cubicBezTo>
                  <a:pt x="66876" y="369704"/>
                  <a:pt x="66876" y="358274"/>
                  <a:pt x="61161" y="347479"/>
                </a:cubicBezTo>
                <a:cubicBezTo>
                  <a:pt x="55446" y="336684"/>
                  <a:pt x="58621" y="339859"/>
                  <a:pt x="47191" y="320174"/>
                </a:cubicBezTo>
                <a:cubicBezTo>
                  <a:pt x="35761" y="300489"/>
                  <a:pt x="13536" y="278264"/>
                  <a:pt x="5281" y="250324"/>
                </a:cubicBezTo>
                <a:cubicBezTo>
                  <a:pt x="-2974" y="222384"/>
                  <a:pt x="-434" y="203334"/>
                  <a:pt x="5281" y="181109"/>
                </a:cubicBezTo>
                <a:cubicBezTo>
                  <a:pt x="10996" y="158884"/>
                  <a:pt x="24966" y="153169"/>
                  <a:pt x="33221" y="139199"/>
                </a:cubicBezTo>
                <a:cubicBezTo>
                  <a:pt x="41476" y="125229"/>
                  <a:pt x="41476" y="122689"/>
                  <a:pt x="47191" y="111259"/>
                </a:cubicBezTo>
                <a:cubicBezTo>
                  <a:pt x="52906" y="99829"/>
                  <a:pt x="55446" y="91574"/>
                  <a:pt x="61161" y="83319"/>
                </a:cubicBezTo>
                <a:cubicBezTo>
                  <a:pt x="66876" y="75064"/>
                  <a:pt x="66876" y="75064"/>
                  <a:pt x="75131" y="69349"/>
                </a:cubicBezTo>
                <a:cubicBezTo>
                  <a:pt x="83386" y="63634"/>
                  <a:pt x="94816" y="69349"/>
                  <a:pt x="103071" y="55379"/>
                </a:cubicBezTo>
                <a:cubicBezTo>
                  <a:pt x="111326" y="41409"/>
                  <a:pt x="106246" y="2674"/>
                  <a:pt x="117041" y="134"/>
                </a:cubicBezTo>
                <a:cubicBezTo>
                  <a:pt x="127836" y="-2406"/>
                  <a:pt x="150061" y="31884"/>
                  <a:pt x="158316" y="41409"/>
                </a:cubicBezTo>
              </a:path>
            </a:pathLst>
          </a:custGeom>
          <a:noFill/>
          <a:ln w="9525" cap="flat" cmpd="sng" algn="ctr">
            <a:noFill/>
            <a:prstDash val="solid"/>
            <a:round/>
            <a:headEnd type="none" w="med" len="med"/>
            <a:tailEnd type="none" w="med" len="med"/>
          </a:ln>
        </p:spPr>
        <p:txBody>
          <a:bodyPr>
            <a:spAutoFit/>
          </a:bodyPr>
          <a:lstStyle>
            <a:defPPr/>
          </a:lstStyle>
          <a:p>
            <a:pPr algn="ctr">
              <a:buFontTx/>
              <a:buNone/>
              <a:defRPr/>
            </a:pPr>
            <a:endParaRPr lang="en-US" altLang="en-US" sz="2400" noProof="1">
              <a:solidFill>
                <a:srgbClr val="FF3300"/>
              </a:solidFill>
              <a:effectLst>
                <a:outerShdw blurRad="38100" dist="38100" dir="2700000" algn="tl">
                  <a:srgbClr val="000000">
                    <a:alpha val="43137"/>
                  </a:srgbClr>
                </a:outerShdw>
              </a:effectLst>
              <a:ea typeface="黑体" panose="02010609060101010101" charset="-122"/>
            </a:endParaRPr>
          </a:p>
        </p:txBody>
      </p:sp>
      <p:sp>
        <p:nvSpPr>
          <p:cNvPr id="7" name="任意多边形 6"/>
          <p:cNvSpPr/>
          <p:nvPr/>
        </p:nvSpPr>
        <p:spPr>
          <a:xfrm>
            <a:off x="1394852" y="3490598"/>
            <a:ext cx="1778832" cy="461665"/>
          </a:xfrm>
          <a:custGeom>
            <a:avLst/>
            <a:gdLst>
              <a:gd name="connisteX0" fmla="*/ 212231 w 2221371"/>
              <a:gd name="connsiteY0" fmla="*/ 849200 h 849200"/>
              <a:gd name="connisteX1" fmla="*/ 202706 w 2221371"/>
              <a:gd name="connsiteY1" fmla="*/ 809195 h 849200"/>
              <a:gd name="connisteX2" fmla="*/ 212231 w 2221371"/>
              <a:gd name="connsiteY2" fmla="*/ 759665 h 849200"/>
              <a:gd name="connisteX3" fmla="*/ 212231 w 2221371"/>
              <a:gd name="connsiteY3" fmla="*/ 745060 h 849200"/>
              <a:gd name="connisteX4" fmla="*/ 207151 w 2221371"/>
              <a:gd name="connsiteY4" fmla="*/ 715215 h 849200"/>
              <a:gd name="connisteX5" fmla="*/ 177941 w 2221371"/>
              <a:gd name="connsiteY5" fmla="*/ 699975 h 849200"/>
              <a:gd name="connisteX6" fmla="*/ 137936 w 2221371"/>
              <a:gd name="connsiteY6" fmla="*/ 699975 h 849200"/>
              <a:gd name="connisteX7" fmla="*/ 93486 w 2221371"/>
              <a:gd name="connsiteY7" fmla="*/ 685370 h 849200"/>
              <a:gd name="connisteX8" fmla="*/ 78246 w 2221371"/>
              <a:gd name="connsiteY8" fmla="*/ 690450 h 849200"/>
              <a:gd name="connisteX9" fmla="*/ 58561 w 2221371"/>
              <a:gd name="connsiteY9" fmla="*/ 670765 h 849200"/>
              <a:gd name="connisteX10" fmla="*/ 28716 w 2221371"/>
              <a:gd name="connsiteY10" fmla="*/ 635840 h 849200"/>
              <a:gd name="connisteX11" fmla="*/ 19191 w 2221371"/>
              <a:gd name="connsiteY11" fmla="*/ 611075 h 849200"/>
              <a:gd name="connisteX12" fmla="*/ 3951 w 2221371"/>
              <a:gd name="connsiteY12" fmla="*/ 571070 h 849200"/>
              <a:gd name="connisteX13" fmla="*/ 3951 w 2221371"/>
              <a:gd name="connsiteY13" fmla="*/ 496775 h 849200"/>
              <a:gd name="connisteX14" fmla="*/ 3951 w 2221371"/>
              <a:gd name="connsiteY14" fmla="*/ 482170 h 849200"/>
              <a:gd name="connisteX15" fmla="*/ 3951 w 2221371"/>
              <a:gd name="connsiteY15" fmla="*/ 466930 h 849200"/>
              <a:gd name="connisteX16" fmla="*/ 48401 w 2221371"/>
              <a:gd name="connsiteY16" fmla="*/ 466930 h 849200"/>
              <a:gd name="connisteX17" fmla="*/ 63641 w 2221371"/>
              <a:gd name="connsiteY17" fmla="*/ 461850 h 849200"/>
              <a:gd name="connisteX18" fmla="*/ 63641 w 2221371"/>
              <a:gd name="connsiteY18" fmla="*/ 437085 h 849200"/>
              <a:gd name="connisteX19" fmla="*/ 78246 w 2221371"/>
              <a:gd name="connsiteY19" fmla="*/ 397715 h 849200"/>
              <a:gd name="connisteX20" fmla="*/ 103011 w 2221371"/>
              <a:gd name="connsiteY20" fmla="*/ 353265 h 849200"/>
              <a:gd name="connisteX21" fmla="*/ 137936 w 2221371"/>
              <a:gd name="connsiteY21" fmla="*/ 348185 h 849200"/>
              <a:gd name="connisteX22" fmla="*/ 172861 w 2221371"/>
              <a:gd name="connsiteY22" fmla="*/ 378030 h 849200"/>
              <a:gd name="connisteX23" fmla="*/ 182386 w 2221371"/>
              <a:gd name="connsiteY23" fmla="*/ 392635 h 849200"/>
              <a:gd name="connisteX24" fmla="*/ 212231 w 2221371"/>
              <a:gd name="connsiteY24" fmla="*/ 382475 h 849200"/>
              <a:gd name="connisteX25" fmla="*/ 236996 w 2221371"/>
              <a:gd name="connsiteY25" fmla="*/ 357710 h 849200"/>
              <a:gd name="connisteX26" fmla="*/ 252236 w 2221371"/>
              <a:gd name="connsiteY26" fmla="*/ 338025 h 849200"/>
              <a:gd name="connisteX27" fmla="*/ 271921 w 2221371"/>
              <a:gd name="connsiteY27" fmla="*/ 343105 h 849200"/>
              <a:gd name="connisteX28" fmla="*/ 286526 w 2221371"/>
              <a:gd name="connsiteY28" fmla="*/ 332945 h 849200"/>
              <a:gd name="connisteX29" fmla="*/ 311926 w 2221371"/>
              <a:gd name="connsiteY29" fmla="*/ 332945 h 849200"/>
              <a:gd name="connisteX30" fmla="*/ 316371 w 2221371"/>
              <a:gd name="connsiteY30" fmla="*/ 308180 h 849200"/>
              <a:gd name="connisteX31" fmla="*/ 326531 w 2221371"/>
              <a:gd name="connsiteY31" fmla="*/ 268810 h 849200"/>
              <a:gd name="connisteX32" fmla="*/ 346216 w 2221371"/>
              <a:gd name="connsiteY32" fmla="*/ 249125 h 849200"/>
              <a:gd name="connisteX33" fmla="*/ 376061 w 2221371"/>
              <a:gd name="connsiteY33" fmla="*/ 223725 h 849200"/>
              <a:gd name="connisteX34" fmla="*/ 405906 w 2221371"/>
              <a:gd name="connsiteY34" fmla="*/ 204040 h 849200"/>
              <a:gd name="connisteX35" fmla="*/ 450356 w 2221371"/>
              <a:gd name="connsiteY35" fmla="*/ 169750 h 849200"/>
              <a:gd name="connisteX36" fmla="*/ 534811 w 2221371"/>
              <a:gd name="connsiteY36" fmla="*/ 169750 h 849200"/>
              <a:gd name="connisteX37" fmla="*/ 614186 w 2221371"/>
              <a:gd name="connsiteY37" fmla="*/ 159590 h 849200"/>
              <a:gd name="connisteX38" fmla="*/ 663716 w 2221371"/>
              <a:gd name="connsiteY38" fmla="*/ 159590 h 849200"/>
              <a:gd name="connisteX39" fmla="*/ 698641 w 2221371"/>
              <a:gd name="connsiteY39" fmla="*/ 154510 h 849200"/>
              <a:gd name="connisteX40" fmla="*/ 738011 w 2221371"/>
              <a:gd name="connsiteY40" fmla="*/ 144350 h 849200"/>
              <a:gd name="connisteX41" fmla="*/ 753251 w 2221371"/>
              <a:gd name="connsiteY41" fmla="*/ 129745 h 849200"/>
              <a:gd name="connisteX42" fmla="*/ 797701 w 2221371"/>
              <a:gd name="connsiteY42" fmla="*/ 110060 h 849200"/>
              <a:gd name="connisteX43" fmla="*/ 832626 w 2221371"/>
              <a:gd name="connsiteY43" fmla="*/ 85295 h 849200"/>
              <a:gd name="connisteX44" fmla="*/ 871996 w 2221371"/>
              <a:gd name="connsiteY44" fmla="*/ 75135 h 849200"/>
              <a:gd name="connisteX45" fmla="*/ 921526 w 2221371"/>
              <a:gd name="connsiteY45" fmla="*/ 50370 h 849200"/>
              <a:gd name="connisteX46" fmla="*/ 971691 w 2221371"/>
              <a:gd name="connsiteY46" fmla="*/ 50370 h 849200"/>
              <a:gd name="connisteX47" fmla="*/ 1021221 w 2221371"/>
              <a:gd name="connsiteY47" fmla="*/ 40210 h 849200"/>
              <a:gd name="connisteX48" fmla="*/ 1070751 w 2221371"/>
              <a:gd name="connsiteY48" fmla="*/ 45290 h 849200"/>
              <a:gd name="connisteX49" fmla="*/ 1095516 w 2221371"/>
              <a:gd name="connsiteY49" fmla="*/ 35765 h 849200"/>
              <a:gd name="connisteX50" fmla="*/ 1130441 w 2221371"/>
              <a:gd name="connsiteY50" fmla="*/ 25605 h 849200"/>
              <a:gd name="connisteX51" fmla="*/ 1169811 w 2221371"/>
              <a:gd name="connsiteY51" fmla="*/ 25605 h 849200"/>
              <a:gd name="connisteX52" fmla="*/ 1185051 w 2221371"/>
              <a:gd name="connsiteY52" fmla="*/ 20525 h 849200"/>
              <a:gd name="connisteX53" fmla="*/ 1234581 w 2221371"/>
              <a:gd name="connsiteY53" fmla="*/ 20525 h 849200"/>
              <a:gd name="connisteX54" fmla="*/ 1268871 w 2221371"/>
              <a:gd name="connsiteY54" fmla="*/ 11000 h 849200"/>
              <a:gd name="connisteX55" fmla="*/ 1333641 w 2221371"/>
              <a:gd name="connsiteY55" fmla="*/ 840 h 849200"/>
              <a:gd name="connisteX56" fmla="*/ 1358406 w 2221371"/>
              <a:gd name="connsiteY56" fmla="*/ 30685 h 849200"/>
              <a:gd name="connisteX57" fmla="*/ 1437781 w 2221371"/>
              <a:gd name="connsiteY57" fmla="*/ 30685 h 849200"/>
              <a:gd name="connisteX58" fmla="*/ 1437781 w 2221371"/>
              <a:gd name="connsiteY58" fmla="*/ 30685 h 849200"/>
              <a:gd name="connisteX59" fmla="*/ 1462546 w 2221371"/>
              <a:gd name="connsiteY59" fmla="*/ 40210 h 849200"/>
              <a:gd name="connisteX60" fmla="*/ 1482231 w 2221371"/>
              <a:gd name="connsiteY60" fmla="*/ 40210 h 849200"/>
              <a:gd name="connisteX61" fmla="*/ 1536841 w 2221371"/>
              <a:gd name="connsiteY61" fmla="*/ 25605 h 849200"/>
              <a:gd name="connisteX62" fmla="*/ 1561606 w 2221371"/>
              <a:gd name="connsiteY62" fmla="*/ 15445 h 849200"/>
              <a:gd name="connisteX63" fmla="*/ 1571766 w 2221371"/>
              <a:gd name="connsiteY63" fmla="*/ 15445 h 849200"/>
              <a:gd name="connisteX64" fmla="*/ 1601611 w 2221371"/>
              <a:gd name="connsiteY64" fmla="*/ 11000 h 849200"/>
              <a:gd name="connisteX65" fmla="*/ 1621296 w 2221371"/>
              <a:gd name="connsiteY65" fmla="*/ 11000 h 849200"/>
              <a:gd name="connisteX66" fmla="*/ 1631456 w 2221371"/>
              <a:gd name="connsiteY66" fmla="*/ 15445 h 849200"/>
              <a:gd name="connisteX67" fmla="*/ 1705751 w 2221371"/>
              <a:gd name="connsiteY67" fmla="*/ 75135 h 849200"/>
              <a:gd name="connisteX68" fmla="*/ 1760361 w 2221371"/>
              <a:gd name="connsiteY68" fmla="*/ 90375 h 849200"/>
              <a:gd name="connisteX69" fmla="*/ 1864501 w 2221371"/>
              <a:gd name="connsiteY69" fmla="*/ 80215 h 849200"/>
              <a:gd name="connisteX70" fmla="*/ 1924191 w 2221371"/>
              <a:gd name="connsiteY70" fmla="*/ 94820 h 849200"/>
              <a:gd name="connisteX71" fmla="*/ 1958481 w 2221371"/>
              <a:gd name="connsiteY71" fmla="*/ 119585 h 849200"/>
              <a:gd name="connisteX72" fmla="*/ 1983246 w 2221371"/>
              <a:gd name="connsiteY72" fmla="*/ 149430 h 849200"/>
              <a:gd name="connisteX73" fmla="*/ 2003566 w 2221371"/>
              <a:gd name="connsiteY73" fmla="*/ 164670 h 849200"/>
              <a:gd name="connisteX74" fmla="*/ 2028331 w 2221371"/>
              <a:gd name="connsiteY74" fmla="*/ 174195 h 849200"/>
              <a:gd name="connisteX75" fmla="*/ 2048016 w 2221371"/>
              <a:gd name="connsiteY75" fmla="*/ 214200 h 849200"/>
              <a:gd name="connisteX76" fmla="*/ 2092466 w 2221371"/>
              <a:gd name="connsiteY76" fmla="*/ 228805 h 849200"/>
              <a:gd name="connisteX77" fmla="*/ 2122311 w 2221371"/>
              <a:gd name="connsiteY77" fmla="*/ 258650 h 849200"/>
              <a:gd name="connisteX78" fmla="*/ 2122311 w 2221371"/>
              <a:gd name="connsiteY78" fmla="*/ 278335 h 849200"/>
              <a:gd name="connisteX79" fmla="*/ 2166761 w 2221371"/>
              <a:gd name="connsiteY79" fmla="*/ 298655 h 849200"/>
              <a:gd name="connisteX80" fmla="*/ 2166761 w 2221371"/>
              <a:gd name="connsiteY80" fmla="*/ 293575 h 849200"/>
              <a:gd name="connisteX81" fmla="*/ 2182001 w 2221371"/>
              <a:gd name="connsiteY81" fmla="*/ 323420 h 849200"/>
              <a:gd name="connisteX82" fmla="*/ 2206766 w 2221371"/>
              <a:gd name="connsiteY82" fmla="*/ 343105 h 849200"/>
              <a:gd name="connisteX83" fmla="*/ 2221371 w 2221371"/>
              <a:gd name="connsiteY83" fmla="*/ 378030 h 849200"/>
              <a:gd name="connisteX84" fmla="*/ 2206766 w 2221371"/>
              <a:gd name="connsiteY84" fmla="*/ 427560 h 849200"/>
              <a:gd name="connisteX85" fmla="*/ 2191526 w 2221371"/>
              <a:gd name="connsiteY85" fmla="*/ 472010 h 849200"/>
              <a:gd name="connisteX86" fmla="*/ 2166761 w 2221371"/>
              <a:gd name="connsiteY86" fmla="*/ 487250 h 849200"/>
              <a:gd name="connisteX87" fmla="*/ 2127391 w 2221371"/>
              <a:gd name="connsiteY87" fmla="*/ 491695 h 849200"/>
              <a:gd name="connisteX88" fmla="*/ 2102626 w 2221371"/>
              <a:gd name="connsiteY88" fmla="*/ 487250 h 849200"/>
              <a:gd name="connisteX89" fmla="*/ 2062621 w 2221371"/>
              <a:gd name="connsiteY89" fmla="*/ 487250 h 849200"/>
              <a:gd name="connisteX90" fmla="*/ 2032776 w 2221371"/>
              <a:gd name="connsiteY90" fmla="*/ 491695 h 849200"/>
              <a:gd name="connisteX91" fmla="*/ 2008011 w 2221371"/>
              <a:gd name="connsiteY91" fmla="*/ 516460 h 849200"/>
              <a:gd name="connisteX92" fmla="*/ 1988326 w 2221371"/>
              <a:gd name="connsiteY92" fmla="*/ 531700 h 849200"/>
              <a:gd name="connisteX93" fmla="*/ 1968641 w 2221371"/>
              <a:gd name="connsiteY93" fmla="*/ 541225 h 849200"/>
              <a:gd name="connisteX94" fmla="*/ 1933716 w 2221371"/>
              <a:gd name="connsiteY94" fmla="*/ 561545 h 849200"/>
              <a:gd name="connisteX95" fmla="*/ 1894346 w 2221371"/>
              <a:gd name="connsiteY95" fmla="*/ 561545 h 849200"/>
              <a:gd name="connisteX96" fmla="*/ 1859421 w 2221371"/>
              <a:gd name="connsiteY96" fmla="*/ 581230 h 849200"/>
              <a:gd name="connisteX97" fmla="*/ 1790206 w 2221371"/>
              <a:gd name="connsiteY97" fmla="*/ 591390 h 849200"/>
              <a:gd name="connisteX98" fmla="*/ 1720356 w 2221371"/>
              <a:gd name="connsiteY98" fmla="*/ 611075 h 849200"/>
              <a:gd name="connisteX99" fmla="*/ 1680986 w 2221371"/>
              <a:gd name="connsiteY99" fmla="*/ 625680 h 849200"/>
              <a:gd name="connisteX100" fmla="*/ 1665746 w 2221371"/>
              <a:gd name="connsiteY100" fmla="*/ 675210 h 849200"/>
              <a:gd name="connisteX101" fmla="*/ 1675906 w 2221371"/>
              <a:gd name="connsiteY101" fmla="*/ 725375 h 849200"/>
              <a:gd name="connisteX102" fmla="*/ 1675906 w 2221371"/>
              <a:gd name="connsiteY102" fmla="*/ 745060 h 849200"/>
              <a:gd name="connisteX103" fmla="*/ 1675906 w 2221371"/>
              <a:gd name="connsiteY103" fmla="*/ 769825 h 849200"/>
              <a:gd name="connisteX104" fmla="*/ 1675906 w 2221371"/>
              <a:gd name="connsiteY104" fmla="*/ 774905 h 849200"/>
              <a:gd name="connisteX105" fmla="*/ 1675906 w 2221371"/>
              <a:gd name="connsiteY105" fmla="*/ 779350 h 849200"/>
              <a:gd name="connisteX106" fmla="*/ 1675906 w 2221371"/>
              <a:gd name="connsiteY106" fmla="*/ 794590 h 84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Lst>
            <a:rect l="l" t="t" r="r" b="b"/>
            <a:pathLst>
              <a:path w="2221371" h="849201">
                <a:moveTo>
                  <a:pt x="212231" y="849201"/>
                </a:moveTo>
                <a:cubicBezTo>
                  <a:pt x="210326" y="842216"/>
                  <a:pt x="202706" y="826976"/>
                  <a:pt x="202706" y="809196"/>
                </a:cubicBezTo>
                <a:cubicBezTo>
                  <a:pt x="202706" y="791416"/>
                  <a:pt x="210326" y="772366"/>
                  <a:pt x="212231" y="759666"/>
                </a:cubicBezTo>
                <a:cubicBezTo>
                  <a:pt x="214136" y="746966"/>
                  <a:pt x="213501" y="753951"/>
                  <a:pt x="212231" y="745061"/>
                </a:cubicBezTo>
                <a:cubicBezTo>
                  <a:pt x="210961" y="736171"/>
                  <a:pt x="214136" y="724106"/>
                  <a:pt x="207151" y="715216"/>
                </a:cubicBezTo>
                <a:cubicBezTo>
                  <a:pt x="200166" y="706326"/>
                  <a:pt x="191911" y="703151"/>
                  <a:pt x="177941" y="699976"/>
                </a:cubicBezTo>
                <a:cubicBezTo>
                  <a:pt x="163971" y="696801"/>
                  <a:pt x="155081" y="703151"/>
                  <a:pt x="137936" y="699976"/>
                </a:cubicBezTo>
                <a:cubicBezTo>
                  <a:pt x="120791" y="696801"/>
                  <a:pt x="105551" y="687276"/>
                  <a:pt x="93486" y="685371"/>
                </a:cubicBezTo>
                <a:cubicBezTo>
                  <a:pt x="81421" y="683466"/>
                  <a:pt x="85231" y="693626"/>
                  <a:pt x="78246" y="690451"/>
                </a:cubicBezTo>
                <a:cubicBezTo>
                  <a:pt x="71261" y="687276"/>
                  <a:pt x="68721" y="681561"/>
                  <a:pt x="58561" y="670766"/>
                </a:cubicBezTo>
                <a:cubicBezTo>
                  <a:pt x="48401" y="659971"/>
                  <a:pt x="36336" y="647906"/>
                  <a:pt x="28716" y="635841"/>
                </a:cubicBezTo>
                <a:cubicBezTo>
                  <a:pt x="21096" y="623776"/>
                  <a:pt x="24271" y="623776"/>
                  <a:pt x="19191" y="611076"/>
                </a:cubicBezTo>
                <a:cubicBezTo>
                  <a:pt x="14111" y="598376"/>
                  <a:pt x="7126" y="593931"/>
                  <a:pt x="3951" y="571071"/>
                </a:cubicBezTo>
                <a:cubicBezTo>
                  <a:pt x="776" y="548211"/>
                  <a:pt x="3951" y="514556"/>
                  <a:pt x="3951" y="496776"/>
                </a:cubicBezTo>
                <a:cubicBezTo>
                  <a:pt x="3951" y="478996"/>
                  <a:pt x="3951" y="487886"/>
                  <a:pt x="3951" y="482171"/>
                </a:cubicBezTo>
                <a:cubicBezTo>
                  <a:pt x="3951" y="476456"/>
                  <a:pt x="-4939" y="470106"/>
                  <a:pt x="3951" y="466931"/>
                </a:cubicBezTo>
                <a:cubicBezTo>
                  <a:pt x="12841" y="463756"/>
                  <a:pt x="36336" y="468201"/>
                  <a:pt x="48401" y="466931"/>
                </a:cubicBezTo>
                <a:cubicBezTo>
                  <a:pt x="60466" y="465661"/>
                  <a:pt x="60466" y="467566"/>
                  <a:pt x="63641" y="461851"/>
                </a:cubicBezTo>
                <a:cubicBezTo>
                  <a:pt x="66816" y="456136"/>
                  <a:pt x="60466" y="449786"/>
                  <a:pt x="63641" y="437086"/>
                </a:cubicBezTo>
                <a:cubicBezTo>
                  <a:pt x="66816" y="424386"/>
                  <a:pt x="70626" y="414226"/>
                  <a:pt x="78246" y="397716"/>
                </a:cubicBezTo>
                <a:cubicBezTo>
                  <a:pt x="85866" y="381206"/>
                  <a:pt x="90946" y="363426"/>
                  <a:pt x="103011" y="353266"/>
                </a:cubicBezTo>
                <a:cubicBezTo>
                  <a:pt x="115076" y="343106"/>
                  <a:pt x="123966" y="343106"/>
                  <a:pt x="137936" y="348186"/>
                </a:cubicBezTo>
                <a:cubicBezTo>
                  <a:pt x="151906" y="353266"/>
                  <a:pt x="163971" y="369141"/>
                  <a:pt x="172861" y="378031"/>
                </a:cubicBezTo>
                <a:cubicBezTo>
                  <a:pt x="181751" y="386921"/>
                  <a:pt x="174766" y="392001"/>
                  <a:pt x="182386" y="392636"/>
                </a:cubicBezTo>
                <a:cubicBezTo>
                  <a:pt x="190006" y="393271"/>
                  <a:pt x="201436" y="389461"/>
                  <a:pt x="212231" y="382476"/>
                </a:cubicBezTo>
                <a:cubicBezTo>
                  <a:pt x="223026" y="375491"/>
                  <a:pt x="228741" y="366601"/>
                  <a:pt x="236996" y="357711"/>
                </a:cubicBezTo>
                <a:cubicBezTo>
                  <a:pt x="245251" y="348821"/>
                  <a:pt x="245251" y="341201"/>
                  <a:pt x="252236" y="338026"/>
                </a:cubicBezTo>
                <a:cubicBezTo>
                  <a:pt x="259221" y="334851"/>
                  <a:pt x="264936" y="344376"/>
                  <a:pt x="271921" y="343106"/>
                </a:cubicBezTo>
                <a:cubicBezTo>
                  <a:pt x="278906" y="341836"/>
                  <a:pt x="278271" y="334851"/>
                  <a:pt x="286526" y="332946"/>
                </a:cubicBezTo>
                <a:cubicBezTo>
                  <a:pt x="294781" y="331041"/>
                  <a:pt x="306211" y="338026"/>
                  <a:pt x="311926" y="332946"/>
                </a:cubicBezTo>
                <a:cubicBezTo>
                  <a:pt x="317641" y="327866"/>
                  <a:pt x="313196" y="320881"/>
                  <a:pt x="316371" y="308181"/>
                </a:cubicBezTo>
                <a:cubicBezTo>
                  <a:pt x="319546" y="295481"/>
                  <a:pt x="320816" y="280876"/>
                  <a:pt x="326531" y="268811"/>
                </a:cubicBezTo>
                <a:cubicBezTo>
                  <a:pt x="332246" y="256746"/>
                  <a:pt x="336056" y="258016"/>
                  <a:pt x="346216" y="249126"/>
                </a:cubicBezTo>
                <a:cubicBezTo>
                  <a:pt x="356376" y="240236"/>
                  <a:pt x="363996" y="232616"/>
                  <a:pt x="376061" y="223726"/>
                </a:cubicBezTo>
                <a:cubicBezTo>
                  <a:pt x="388126" y="214836"/>
                  <a:pt x="391301" y="214836"/>
                  <a:pt x="405906" y="204041"/>
                </a:cubicBezTo>
                <a:cubicBezTo>
                  <a:pt x="420511" y="193246"/>
                  <a:pt x="424321" y="176736"/>
                  <a:pt x="450356" y="169751"/>
                </a:cubicBezTo>
                <a:cubicBezTo>
                  <a:pt x="476391" y="162766"/>
                  <a:pt x="501791" y="171656"/>
                  <a:pt x="534811" y="169751"/>
                </a:cubicBezTo>
                <a:cubicBezTo>
                  <a:pt x="567831" y="167846"/>
                  <a:pt x="588151" y="161496"/>
                  <a:pt x="614186" y="159591"/>
                </a:cubicBezTo>
                <a:cubicBezTo>
                  <a:pt x="640221" y="157686"/>
                  <a:pt x="646571" y="160861"/>
                  <a:pt x="663716" y="159591"/>
                </a:cubicBezTo>
                <a:cubicBezTo>
                  <a:pt x="680861" y="158321"/>
                  <a:pt x="684036" y="157686"/>
                  <a:pt x="698641" y="154511"/>
                </a:cubicBezTo>
                <a:cubicBezTo>
                  <a:pt x="713246" y="151336"/>
                  <a:pt x="727216" y="149431"/>
                  <a:pt x="738011" y="144351"/>
                </a:cubicBezTo>
                <a:cubicBezTo>
                  <a:pt x="748806" y="139271"/>
                  <a:pt x="741186" y="136731"/>
                  <a:pt x="753251" y="129746"/>
                </a:cubicBezTo>
                <a:cubicBezTo>
                  <a:pt x="765316" y="122761"/>
                  <a:pt x="781826" y="118951"/>
                  <a:pt x="797701" y="110061"/>
                </a:cubicBezTo>
                <a:cubicBezTo>
                  <a:pt x="813576" y="101171"/>
                  <a:pt x="818021" y="92281"/>
                  <a:pt x="832626" y="85296"/>
                </a:cubicBezTo>
                <a:cubicBezTo>
                  <a:pt x="847231" y="78311"/>
                  <a:pt x="854216" y="82121"/>
                  <a:pt x="871996" y="75136"/>
                </a:cubicBezTo>
                <a:cubicBezTo>
                  <a:pt x="889776" y="68151"/>
                  <a:pt x="901841" y="55451"/>
                  <a:pt x="921526" y="50371"/>
                </a:cubicBezTo>
                <a:cubicBezTo>
                  <a:pt x="941211" y="45291"/>
                  <a:pt x="952006" y="52276"/>
                  <a:pt x="971691" y="50371"/>
                </a:cubicBezTo>
                <a:cubicBezTo>
                  <a:pt x="991376" y="48466"/>
                  <a:pt x="1001536" y="41481"/>
                  <a:pt x="1021221" y="40211"/>
                </a:cubicBezTo>
                <a:cubicBezTo>
                  <a:pt x="1040906" y="38941"/>
                  <a:pt x="1056146" y="45926"/>
                  <a:pt x="1070751" y="45291"/>
                </a:cubicBezTo>
                <a:cubicBezTo>
                  <a:pt x="1085356" y="44656"/>
                  <a:pt x="1083451" y="39576"/>
                  <a:pt x="1095516" y="35766"/>
                </a:cubicBezTo>
                <a:cubicBezTo>
                  <a:pt x="1107581" y="31956"/>
                  <a:pt x="1115836" y="27511"/>
                  <a:pt x="1130441" y="25606"/>
                </a:cubicBezTo>
                <a:cubicBezTo>
                  <a:pt x="1145046" y="23701"/>
                  <a:pt x="1159016" y="26876"/>
                  <a:pt x="1169811" y="25606"/>
                </a:cubicBezTo>
                <a:cubicBezTo>
                  <a:pt x="1180606" y="24336"/>
                  <a:pt x="1172351" y="21796"/>
                  <a:pt x="1185051" y="20526"/>
                </a:cubicBezTo>
                <a:cubicBezTo>
                  <a:pt x="1197751" y="19256"/>
                  <a:pt x="1218071" y="22431"/>
                  <a:pt x="1234581" y="20526"/>
                </a:cubicBezTo>
                <a:cubicBezTo>
                  <a:pt x="1251091" y="18621"/>
                  <a:pt x="1249186" y="14811"/>
                  <a:pt x="1268871" y="11001"/>
                </a:cubicBezTo>
                <a:cubicBezTo>
                  <a:pt x="1288556" y="7191"/>
                  <a:pt x="1315861" y="-2969"/>
                  <a:pt x="1333641" y="841"/>
                </a:cubicBezTo>
                <a:cubicBezTo>
                  <a:pt x="1351421" y="4651"/>
                  <a:pt x="1337451" y="24971"/>
                  <a:pt x="1358406" y="30686"/>
                </a:cubicBezTo>
                <a:cubicBezTo>
                  <a:pt x="1379361" y="36401"/>
                  <a:pt x="1421906" y="30686"/>
                  <a:pt x="1437781" y="30686"/>
                </a:cubicBezTo>
                <a:cubicBezTo>
                  <a:pt x="1453656" y="30686"/>
                  <a:pt x="1432701" y="28781"/>
                  <a:pt x="1437781" y="30686"/>
                </a:cubicBezTo>
                <a:cubicBezTo>
                  <a:pt x="1442861" y="32591"/>
                  <a:pt x="1453656" y="38306"/>
                  <a:pt x="1462546" y="40211"/>
                </a:cubicBezTo>
                <a:cubicBezTo>
                  <a:pt x="1471436" y="42116"/>
                  <a:pt x="1467626" y="43386"/>
                  <a:pt x="1482231" y="40211"/>
                </a:cubicBezTo>
                <a:cubicBezTo>
                  <a:pt x="1496836" y="37036"/>
                  <a:pt x="1520966" y="30686"/>
                  <a:pt x="1536841" y="25606"/>
                </a:cubicBezTo>
                <a:cubicBezTo>
                  <a:pt x="1552716" y="20526"/>
                  <a:pt x="1554621" y="17351"/>
                  <a:pt x="1561606" y="15446"/>
                </a:cubicBezTo>
                <a:cubicBezTo>
                  <a:pt x="1568591" y="13541"/>
                  <a:pt x="1563511" y="16081"/>
                  <a:pt x="1571766" y="15446"/>
                </a:cubicBezTo>
                <a:cubicBezTo>
                  <a:pt x="1580021" y="14811"/>
                  <a:pt x="1591451" y="11636"/>
                  <a:pt x="1601611" y="11001"/>
                </a:cubicBezTo>
                <a:cubicBezTo>
                  <a:pt x="1611771" y="10366"/>
                  <a:pt x="1615581" y="10366"/>
                  <a:pt x="1621296" y="11001"/>
                </a:cubicBezTo>
                <a:cubicBezTo>
                  <a:pt x="1627011" y="11636"/>
                  <a:pt x="1614311" y="2746"/>
                  <a:pt x="1631456" y="15446"/>
                </a:cubicBezTo>
                <a:cubicBezTo>
                  <a:pt x="1648601" y="28146"/>
                  <a:pt x="1679716" y="59896"/>
                  <a:pt x="1705751" y="75136"/>
                </a:cubicBezTo>
                <a:cubicBezTo>
                  <a:pt x="1731786" y="90376"/>
                  <a:pt x="1728611" y="89106"/>
                  <a:pt x="1760361" y="90376"/>
                </a:cubicBezTo>
                <a:cubicBezTo>
                  <a:pt x="1792111" y="91646"/>
                  <a:pt x="1831481" y="79581"/>
                  <a:pt x="1864501" y="80216"/>
                </a:cubicBezTo>
                <a:cubicBezTo>
                  <a:pt x="1897521" y="80851"/>
                  <a:pt x="1905141" y="87201"/>
                  <a:pt x="1924191" y="94821"/>
                </a:cubicBezTo>
                <a:cubicBezTo>
                  <a:pt x="1943241" y="102441"/>
                  <a:pt x="1946416" y="108791"/>
                  <a:pt x="1958481" y="119586"/>
                </a:cubicBezTo>
                <a:cubicBezTo>
                  <a:pt x="1970546" y="130381"/>
                  <a:pt x="1974356" y="140541"/>
                  <a:pt x="1983246" y="149431"/>
                </a:cubicBezTo>
                <a:cubicBezTo>
                  <a:pt x="1992136" y="158321"/>
                  <a:pt x="1994676" y="159591"/>
                  <a:pt x="2003566" y="164671"/>
                </a:cubicBezTo>
                <a:cubicBezTo>
                  <a:pt x="2012456" y="169751"/>
                  <a:pt x="2019441" y="164036"/>
                  <a:pt x="2028331" y="174196"/>
                </a:cubicBezTo>
                <a:cubicBezTo>
                  <a:pt x="2037221" y="184356"/>
                  <a:pt x="2035316" y="203406"/>
                  <a:pt x="2048016" y="214201"/>
                </a:cubicBezTo>
                <a:cubicBezTo>
                  <a:pt x="2060716" y="224996"/>
                  <a:pt x="2077861" y="219916"/>
                  <a:pt x="2092466" y="228806"/>
                </a:cubicBezTo>
                <a:cubicBezTo>
                  <a:pt x="2107071" y="237696"/>
                  <a:pt x="2116596" y="248491"/>
                  <a:pt x="2122311" y="258651"/>
                </a:cubicBezTo>
                <a:cubicBezTo>
                  <a:pt x="2128026" y="268811"/>
                  <a:pt x="2113421" y="270081"/>
                  <a:pt x="2122311" y="278336"/>
                </a:cubicBezTo>
                <a:cubicBezTo>
                  <a:pt x="2131201" y="286591"/>
                  <a:pt x="2157871" y="295481"/>
                  <a:pt x="2166761" y="298656"/>
                </a:cubicBezTo>
                <a:cubicBezTo>
                  <a:pt x="2175651" y="301831"/>
                  <a:pt x="2163586" y="288496"/>
                  <a:pt x="2166761" y="293576"/>
                </a:cubicBezTo>
                <a:cubicBezTo>
                  <a:pt x="2169936" y="298656"/>
                  <a:pt x="2173746" y="313261"/>
                  <a:pt x="2182001" y="323421"/>
                </a:cubicBezTo>
                <a:cubicBezTo>
                  <a:pt x="2190256" y="333581"/>
                  <a:pt x="2199146" y="332311"/>
                  <a:pt x="2206766" y="343106"/>
                </a:cubicBezTo>
                <a:cubicBezTo>
                  <a:pt x="2214386" y="353901"/>
                  <a:pt x="2221371" y="360886"/>
                  <a:pt x="2221371" y="378031"/>
                </a:cubicBezTo>
                <a:cubicBezTo>
                  <a:pt x="2221371" y="395176"/>
                  <a:pt x="2212481" y="408511"/>
                  <a:pt x="2206766" y="427561"/>
                </a:cubicBezTo>
                <a:cubicBezTo>
                  <a:pt x="2201051" y="446611"/>
                  <a:pt x="2199781" y="459946"/>
                  <a:pt x="2191526" y="472011"/>
                </a:cubicBezTo>
                <a:cubicBezTo>
                  <a:pt x="2183271" y="484076"/>
                  <a:pt x="2179461" y="483441"/>
                  <a:pt x="2166761" y="487251"/>
                </a:cubicBezTo>
                <a:cubicBezTo>
                  <a:pt x="2154061" y="491061"/>
                  <a:pt x="2140091" y="491696"/>
                  <a:pt x="2127391" y="491696"/>
                </a:cubicBezTo>
                <a:cubicBezTo>
                  <a:pt x="2114691" y="491696"/>
                  <a:pt x="2115326" y="487886"/>
                  <a:pt x="2102626" y="487251"/>
                </a:cubicBezTo>
                <a:cubicBezTo>
                  <a:pt x="2089926" y="486616"/>
                  <a:pt x="2076591" y="486616"/>
                  <a:pt x="2062621" y="487251"/>
                </a:cubicBezTo>
                <a:cubicBezTo>
                  <a:pt x="2048651" y="487886"/>
                  <a:pt x="2043571" y="485981"/>
                  <a:pt x="2032776" y="491696"/>
                </a:cubicBezTo>
                <a:cubicBezTo>
                  <a:pt x="2021981" y="497411"/>
                  <a:pt x="2016901" y="508206"/>
                  <a:pt x="2008011" y="516461"/>
                </a:cubicBezTo>
                <a:cubicBezTo>
                  <a:pt x="1999121" y="524716"/>
                  <a:pt x="1995946" y="526621"/>
                  <a:pt x="1988326" y="531701"/>
                </a:cubicBezTo>
                <a:cubicBezTo>
                  <a:pt x="1980706" y="536781"/>
                  <a:pt x="1979436" y="535511"/>
                  <a:pt x="1968641" y="541226"/>
                </a:cubicBezTo>
                <a:cubicBezTo>
                  <a:pt x="1957846" y="546941"/>
                  <a:pt x="1948321" y="557736"/>
                  <a:pt x="1933716" y="561546"/>
                </a:cubicBezTo>
                <a:cubicBezTo>
                  <a:pt x="1919111" y="565356"/>
                  <a:pt x="1908951" y="557736"/>
                  <a:pt x="1894346" y="561546"/>
                </a:cubicBezTo>
                <a:cubicBezTo>
                  <a:pt x="1879741" y="565356"/>
                  <a:pt x="1880376" y="575516"/>
                  <a:pt x="1859421" y="581231"/>
                </a:cubicBezTo>
                <a:cubicBezTo>
                  <a:pt x="1838466" y="586946"/>
                  <a:pt x="1818146" y="585676"/>
                  <a:pt x="1790206" y="591391"/>
                </a:cubicBezTo>
                <a:cubicBezTo>
                  <a:pt x="1762266" y="597106"/>
                  <a:pt x="1741946" y="604091"/>
                  <a:pt x="1720356" y="611076"/>
                </a:cubicBezTo>
                <a:cubicBezTo>
                  <a:pt x="1698766" y="618061"/>
                  <a:pt x="1691781" y="612981"/>
                  <a:pt x="1680986" y="625681"/>
                </a:cubicBezTo>
                <a:cubicBezTo>
                  <a:pt x="1670191" y="638381"/>
                  <a:pt x="1667016" y="655526"/>
                  <a:pt x="1665746" y="675211"/>
                </a:cubicBezTo>
                <a:cubicBezTo>
                  <a:pt x="1664476" y="694896"/>
                  <a:pt x="1674001" y="711406"/>
                  <a:pt x="1675906" y="725376"/>
                </a:cubicBezTo>
                <a:cubicBezTo>
                  <a:pt x="1677811" y="739346"/>
                  <a:pt x="1675906" y="736171"/>
                  <a:pt x="1675906" y="745061"/>
                </a:cubicBezTo>
                <a:cubicBezTo>
                  <a:pt x="1675906" y="753951"/>
                  <a:pt x="1675906" y="764111"/>
                  <a:pt x="1675906" y="769826"/>
                </a:cubicBezTo>
                <a:cubicBezTo>
                  <a:pt x="1675906" y="775541"/>
                  <a:pt x="1675906" y="773001"/>
                  <a:pt x="1675906" y="774906"/>
                </a:cubicBezTo>
                <a:cubicBezTo>
                  <a:pt x="1675906" y="776811"/>
                  <a:pt x="1675906" y="775541"/>
                  <a:pt x="1675906" y="779351"/>
                </a:cubicBezTo>
                <a:cubicBezTo>
                  <a:pt x="1675906" y="783161"/>
                  <a:pt x="1675906" y="791416"/>
                  <a:pt x="1675906" y="794591"/>
                </a:cubicBezTo>
              </a:path>
            </a:pathLst>
          </a:custGeom>
          <a:ln w="1905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wrap="square">
            <a:spAutoFit/>
          </a:bodyPr>
          <a:lstStyle>
            <a:defPPr/>
          </a:lstStyle>
          <a:p>
            <a:pPr algn="ctr">
              <a:buFontTx/>
              <a:buNone/>
              <a:defRPr/>
            </a:pPr>
            <a:endParaRPr lang="en-US" altLang="en-US" sz="2400" noProof="1">
              <a:solidFill>
                <a:srgbClr val="FF3300"/>
              </a:solidFill>
              <a:effectLst>
                <a:outerShdw blurRad="38100" dist="38100" dir="2700000" algn="tl">
                  <a:srgbClr val="000000">
                    <a:alpha val="43137"/>
                  </a:srgbClr>
                </a:outerShdw>
              </a:effectLst>
              <a:latin typeface="Arial" pitchFamily="34" charset="0"/>
              <a:ea typeface="黑体" panose="02010609060101010101" charset="-122"/>
            </a:endParaRPr>
          </a:p>
        </p:txBody>
      </p:sp>
      <p:sp>
        <p:nvSpPr>
          <p:cNvPr id="8" name="文本框 9"/>
          <p:cNvSpPr txBox="1"/>
          <p:nvPr/>
        </p:nvSpPr>
        <p:spPr>
          <a:xfrm>
            <a:off x="8573148" y="489776"/>
            <a:ext cx="3407765" cy="2677656"/>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lstStyle>
            <a:defPPr/>
          </a:lstStyle>
          <a:p>
            <a:pPr>
              <a:spcBef>
                <a:spcPct val="0"/>
              </a:spcBef>
            </a:pPr>
            <a:r>
              <a:rPr lang="zh-CN" altLang="en-US" sz="2400" b="1" dirty="0">
                <a:solidFill>
                  <a:srgbClr val="C00000"/>
                </a:solidFill>
                <a:latin typeface="微软雅黑"/>
                <a:ea typeface="微软雅黑"/>
                <a:cs typeface="微软雅黑" panose="020B0503020204020204" charset="-122"/>
                <a:sym typeface="+mn-ea"/>
              </a:rPr>
              <a:t>水文特征：</a:t>
            </a:r>
            <a:endParaRPr lang="en-US" altLang="zh-CN" sz="2400" b="1" dirty="0">
              <a:solidFill>
                <a:srgbClr val="C00000"/>
              </a:solidFill>
              <a:latin typeface="微软雅黑"/>
              <a:ea typeface="微软雅黑"/>
              <a:cs typeface="微软雅黑" panose="020B0503020204020204" charset="-122"/>
              <a:sym typeface="+mn-ea"/>
            </a:endParaRPr>
          </a:p>
          <a:p>
            <a:pPr>
              <a:spcBef>
                <a:spcPct val="0"/>
              </a:spcBef>
            </a:pPr>
            <a:r>
              <a:rPr lang="zh-CN" altLang="en-US" sz="2400" b="1" dirty="0">
                <a:solidFill>
                  <a:srgbClr val="0070C0"/>
                </a:solidFill>
                <a:latin typeface="微软雅黑"/>
                <a:ea typeface="微软雅黑"/>
                <a:cs typeface="微软雅黑" panose="020B0503020204020204" charset="-122"/>
                <a:sym typeface="+mn-ea"/>
              </a:rPr>
              <a:t>多内流河，流量小，</a:t>
            </a:r>
            <a:endParaRPr lang="en-US" altLang="zh-CN" sz="2400" b="1" dirty="0">
              <a:solidFill>
                <a:srgbClr val="0070C0"/>
              </a:solidFill>
              <a:latin typeface="微软雅黑"/>
              <a:ea typeface="微软雅黑"/>
              <a:cs typeface="微软雅黑" panose="020B0503020204020204" charset="-122"/>
              <a:sym typeface="+mn-ea"/>
            </a:endParaRPr>
          </a:p>
          <a:p>
            <a:pPr>
              <a:spcBef>
                <a:spcPct val="0"/>
              </a:spcBef>
            </a:pPr>
            <a:r>
              <a:rPr lang="zh-CN" altLang="en-US" sz="2400" b="1" dirty="0">
                <a:solidFill>
                  <a:srgbClr val="0070C0"/>
                </a:solidFill>
                <a:latin typeface="微软雅黑"/>
                <a:ea typeface="微软雅黑"/>
                <a:cs typeface="微软雅黑" panose="020B0503020204020204" charset="-122"/>
                <a:sym typeface="+mn-ea"/>
              </a:rPr>
              <a:t>水位季节变化大，</a:t>
            </a:r>
            <a:endParaRPr lang="en-US" altLang="zh-CN" sz="2400" b="1" dirty="0">
              <a:solidFill>
                <a:srgbClr val="0070C0"/>
              </a:solidFill>
              <a:latin typeface="微软雅黑"/>
              <a:ea typeface="微软雅黑"/>
              <a:cs typeface="微软雅黑" panose="020B0503020204020204" charset="-122"/>
              <a:sym typeface="+mn-ea"/>
            </a:endParaRPr>
          </a:p>
          <a:p>
            <a:pPr>
              <a:spcBef>
                <a:spcPct val="0"/>
              </a:spcBef>
            </a:pPr>
            <a:r>
              <a:rPr lang="zh-CN" altLang="en-US" sz="2400" b="1" dirty="0">
                <a:solidFill>
                  <a:srgbClr val="0070C0"/>
                </a:solidFill>
                <a:latin typeface="微软雅黑"/>
                <a:ea typeface="微软雅黑"/>
                <a:cs typeface="微软雅黑" panose="020B0503020204020204" charset="-122"/>
                <a:sym typeface="+mn-ea"/>
              </a:rPr>
              <a:t>有夏汛，以高山冰雪融水补给为主，</a:t>
            </a:r>
            <a:endParaRPr lang="en-US" altLang="zh-CN" sz="2400" b="1" dirty="0">
              <a:solidFill>
                <a:srgbClr val="0070C0"/>
              </a:solidFill>
              <a:latin typeface="微软雅黑"/>
              <a:ea typeface="微软雅黑"/>
              <a:cs typeface="微软雅黑" panose="020B0503020204020204" charset="-122"/>
              <a:sym typeface="+mn-ea"/>
            </a:endParaRPr>
          </a:p>
          <a:p>
            <a:pPr>
              <a:spcBef>
                <a:spcPct val="0"/>
              </a:spcBef>
            </a:pPr>
            <a:r>
              <a:rPr lang="zh-CN" altLang="en-US" sz="2400" b="1" dirty="0">
                <a:solidFill>
                  <a:srgbClr val="0070C0"/>
                </a:solidFill>
                <a:latin typeface="微软雅黑"/>
                <a:ea typeface="微软雅黑"/>
                <a:cs typeface="微软雅黑" panose="020B0503020204020204" charset="-122"/>
                <a:sym typeface="+mn-ea"/>
              </a:rPr>
              <a:t>含沙量大，</a:t>
            </a:r>
            <a:endParaRPr lang="en-US" altLang="zh-CN" sz="2400" b="1" dirty="0">
              <a:solidFill>
                <a:srgbClr val="0070C0"/>
              </a:solidFill>
              <a:latin typeface="微软雅黑"/>
              <a:ea typeface="微软雅黑"/>
              <a:cs typeface="微软雅黑" panose="020B0503020204020204" charset="-122"/>
              <a:sym typeface="+mn-ea"/>
            </a:endParaRPr>
          </a:p>
          <a:p>
            <a:pPr>
              <a:spcBef>
                <a:spcPct val="0"/>
              </a:spcBef>
            </a:pPr>
            <a:r>
              <a:rPr lang="zh-CN" altLang="en-US" sz="2400" b="1" dirty="0">
                <a:solidFill>
                  <a:srgbClr val="0070C0"/>
                </a:solidFill>
                <a:latin typeface="微软雅黑"/>
                <a:ea typeface="微软雅黑"/>
                <a:cs typeface="微软雅黑" panose="020B0503020204020204" charset="-122"/>
                <a:sym typeface="+mn-ea"/>
              </a:rPr>
              <a:t>有结冰期，冬季有</a:t>
            </a:r>
            <a:r>
              <a:rPr lang="zh-CN" altLang="en-US" sz="2400" b="1" dirty="0" smtClean="0">
                <a:solidFill>
                  <a:srgbClr val="0070C0"/>
                </a:solidFill>
                <a:latin typeface="微软雅黑"/>
                <a:ea typeface="微软雅黑"/>
                <a:cs typeface="微软雅黑" panose="020B0503020204020204" charset="-122"/>
                <a:sym typeface="+mn-ea"/>
              </a:rPr>
              <a:t>断流</a:t>
            </a:r>
            <a:endParaRPr lang="en-US" altLang="zh-CN" sz="2400" b="1" dirty="0">
              <a:solidFill>
                <a:srgbClr val="0070C0"/>
              </a:solidFill>
              <a:latin typeface="微软雅黑"/>
              <a:ea typeface="微软雅黑"/>
              <a:cs typeface="微软雅黑" panose="020B0503020204020204" charset="-122"/>
              <a:sym typeface="+mn-ea"/>
            </a:endParaRPr>
          </a:p>
        </p:txBody>
      </p:sp>
      <p:sp>
        <p:nvSpPr>
          <p:cNvPr id="9" name="矩形 8"/>
          <p:cNvSpPr/>
          <p:nvPr/>
        </p:nvSpPr>
        <p:spPr>
          <a:xfrm rot="19117056">
            <a:off x="2752696" y="1292238"/>
            <a:ext cx="458780" cy="1733488"/>
          </a:xfrm>
          <a:prstGeom prst="rect">
            <a:avLst/>
          </a:prstGeom>
        </p:spPr>
        <p:txBody>
          <a:bodyPr wrap="none">
            <a:spAutoFit/>
          </a:bodyPr>
          <a:lstStyle>
            <a:defPPr/>
          </a:lstStyle>
          <a:p>
            <a:r>
              <a:rPr lang="zh-CN" altLang="en-US" sz="2133" b="1">
                <a:solidFill>
                  <a:srgbClr val="0070C0"/>
                </a:solidFill>
                <a:latin typeface="宋体" pitchFamily="2" charset="-122"/>
                <a:ea typeface="宋体" pitchFamily="2" charset="-122"/>
                <a:cs typeface="宋体" pitchFamily="2" charset="-122"/>
                <a:sym typeface="宋体" pitchFamily="2" charset="-122"/>
              </a:rPr>
              <a:t>额</a:t>
            </a:r>
            <a:endParaRPr lang="en-US" altLang="zh-CN" sz="2133" b="1">
              <a:solidFill>
                <a:srgbClr val="0070C0"/>
              </a:solidFill>
              <a:latin typeface="宋体" pitchFamily="2" charset="-122"/>
              <a:ea typeface="宋体" pitchFamily="2" charset="-122"/>
              <a:cs typeface="宋体" pitchFamily="2" charset="-122"/>
              <a:sym typeface="宋体" pitchFamily="2" charset="-122"/>
            </a:endParaRPr>
          </a:p>
          <a:p>
            <a:r>
              <a:rPr lang="zh-CN" altLang="en-US" sz="2133" b="1">
                <a:solidFill>
                  <a:srgbClr val="0070C0"/>
                </a:solidFill>
                <a:latin typeface="宋体" pitchFamily="2" charset="-122"/>
                <a:ea typeface="宋体" pitchFamily="2" charset="-122"/>
                <a:cs typeface="宋体" pitchFamily="2" charset="-122"/>
                <a:sym typeface="宋体" pitchFamily="2" charset="-122"/>
              </a:rPr>
              <a:t>尔</a:t>
            </a:r>
            <a:endParaRPr lang="en-US" altLang="zh-CN" sz="2133" b="1">
              <a:solidFill>
                <a:srgbClr val="0070C0"/>
              </a:solidFill>
              <a:latin typeface="宋体" pitchFamily="2" charset="-122"/>
              <a:ea typeface="宋体" pitchFamily="2" charset="-122"/>
              <a:cs typeface="宋体" pitchFamily="2" charset="-122"/>
              <a:sym typeface="宋体" pitchFamily="2" charset="-122"/>
            </a:endParaRPr>
          </a:p>
          <a:p>
            <a:r>
              <a:rPr lang="zh-CN" altLang="en-US" sz="2133" b="1">
                <a:solidFill>
                  <a:srgbClr val="0070C0"/>
                </a:solidFill>
                <a:latin typeface="宋体" pitchFamily="2" charset="-122"/>
                <a:ea typeface="宋体" pitchFamily="2" charset="-122"/>
                <a:cs typeface="宋体" pitchFamily="2" charset="-122"/>
                <a:sym typeface="宋体" pitchFamily="2" charset="-122"/>
              </a:rPr>
              <a:t>齐</a:t>
            </a:r>
            <a:endParaRPr lang="en-US" altLang="zh-CN" sz="2133" b="1">
              <a:solidFill>
                <a:srgbClr val="0070C0"/>
              </a:solidFill>
              <a:latin typeface="宋体" pitchFamily="2" charset="-122"/>
              <a:ea typeface="宋体" pitchFamily="2" charset="-122"/>
              <a:cs typeface="宋体" pitchFamily="2" charset="-122"/>
              <a:sym typeface="宋体" pitchFamily="2" charset="-122"/>
            </a:endParaRPr>
          </a:p>
          <a:p>
            <a:r>
              <a:rPr lang="zh-CN" altLang="en-US" sz="2133" b="1">
                <a:solidFill>
                  <a:srgbClr val="0070C0"/>
                </a:solidFill>
                <a:latin typeface="宋体" pitchFamily="2" charset="-122"/>
                <a:ea typeface="宋体" pitchFamily="2" charset="-122"/>
                <a:cs typeface="宋体" pitchFamily="2" charset="-122"/>
                <a:sym typeface="宋体" pitchFamily="2" charset="-122"/>
              </a:rPr>
              <a:t>斯</a:t>
            </a:r>
            <a:endParaRPr lang="en-US" altLang="zh-CN" sz="2133" b="1">
              <a:solidFill>
                <a:srgbClr val="0070C0"/>
              </a:solidFill>
              <a:latin typeface="宋体" pitchFamily="2" charset="-122"/>
              <a:ea typeface="宋体" pitchFamily="2" charset="-122"/>
              <a:cs typeface="宋体" pitchFamily="2" charset="-122"/>
              <a:sym typeface="宋体" pitchFamily="2" charset="-122"/>
            </a:endParaRPr>
          </a:p>
          <a:p>
            <a:r>
              <a:rPr lang="zh-CN" altLang="en-US" sz="2133" b="1">
                <a:solidFill>
                  <a:srgbClr val="0070C0"/>
                </a:solidFill>
                <a:latin typeface="宋体" pitchFamily="2" charset="-122"/>
                <a:ea typeface="宋体" pitchFamily="2" charset="-122"/>
                <a:cs typeface="宋体" pitchFamily="2" charset="-122"/>
                <a:sym typeface="宋体" pitchFamily="2" charset="-122"/>
              </a:rPr>
              <a:t>河</a:t>
            </a:r>
            <a:endParaRPr lang="zh-CN" altLang="en-US" sz="2133" b="1"/>
          </a:p>
        </p:txBody>
      </p:sp>
      <p:sp>
        <p:nvSpPr>
          <p:cNvPr id="10" name="矩形 9"/>
          <p:cNvSpPr/>
          <p:nvPr/>
        </p:nvSpPr>
        <p:spPr>
          <a:xfrm>
            <a:off x="1609795" y="3322688"/>
            <a:ext cx="1281120" cy="420564"/>
          </a:xfrm>
          <a:prstGeom prst="rect">
            <a:avLst/>
          </a:prstGeom>
        </p:spPr>
        <p:txBody>
          <a:bodyPr wrap="none">
            <a:spAutoFit/>
          </a:bodyPr>
          <a:lstStyle>
            <a:defPPr/>
          </a:lstStyle>
          <a:p>
            <a:r>
              <a:rPr lang="zh-CN" altLang="en-US" sz="2133" b="1">
                <a:solidFill>
                  <a:srgbClr val="0070C0"/>
                </a:solidFill>
                <a:latin typeface="宋体" pitchFamily="2" charset="-122"/>
                <a:ea typeface="宋体" pitchFamily="2" charset="-122"/>
                <a:cs typeface="宋体" pitchFamily="2" charset="-122"/>
                <a:sym typeface="Arial" pitchFamily="34" charset="0"/>
              </a:rPr>
              <a:t>塔里木河</a:t>
            </a:r>
            <a:endParaRPr lang="zh-CN" altLang="en-US" sz="2133" b="1"/>
          </a:p>
        </p:txBody>
      </p:sp>
      <p:sp>
        <p:nvSpPr>
          <p:cNvPr id="11" name="矩形 10"/>
          <p:cNvSpPr/>
          <p:nvPr/>
        </p:nvSpPr>
        <p:spPr>
          <a:xfrm>
            <a:off x="5808783" y="3983435"/>
            <a:ext cx="732893" cy="420564"/>
          </a:xfrm>
          <a:prstGeom prst="rect">
            <a:avLst/>
          </a:prstGeom>
        </p:spPr>
        <p:txBody>
          <a:bodyPr wrap="none">
            <a:spAutoFit/>
          </a:bodyPr>
          <a:lstStyle>
            <a:defPPr/>
          </a:lstStyle>
          <a:p>
            <a:r>
              <a:rPr lang="zh-CN" altLang="en-US" sz="2133" b="1">
                <a:solidFill>
                  <a:srgbClr val="0070C0"/>
                </a:solidFill>
                <a:latin typeface="宋体" pitchFamily="2" charset="-122"/>
                <a:ea typeface="宋体" pitchFamily="2" charset="-122"/>
                <a:cs typeface="宋体" pitchFamily="2" charset="-122"/>
                <a:sym typeface="Arial" pitchFamily="34" charset="0"/>
              </a:rPr>
              <a:t>黄河</a:t>
            </a:r>
            <a:endParaRPr lang="zh-CN" altLang="en-US" sz="2133" b="1"/>
          </a:p>
        </p:txBody>
      </p:sp>
      <p:sp>
        <p:nvSpPr>
          <p:cNvPr id="12" name="矩形 11"/>
          <p:cNvSpPr/>
          <p:nvPr/>
        </p:nvSpPr>
        <p:spPr>
          <a:xfrm rot="974704">
            <a:off x="2769083" y="3422286"/>
            <a:ext cx="1244487" cy="379656"/>
          </a:xfrm>
          <a:prstGeom prst="rect">
            <a:avLst/>
          </a:prstGeom>
        </p:spPr>
        <p:txBody>
          <a:bodyPr wrap="square">
            <a:spAutoFit/>
          </a:bodyPr>
          <a:lstStyle>
            <a:defPPr/>
          </a:lstStyle>
          <a:p>
            <a:r>
              <a:rPr lang="zh-CN" altLang="en-US" sz="1867" b="1" dirty="0">
                <a:solidFill>
                  <a:srgbClr val="FF0000"/>
                </a:solidFill>
                <a:latin typeface="宋体" pitchFamily="2" charset="-122"/>
                <a:ea typeface="宋体" pitchFamily="2" charset="-122"/>
              </a:rPr>
              <a:t>博斯腾湖</a:t>
            </a:r>
          </a:p>
        </p:txBody>
      </p:sp>
      <p:sp>
        <p:nvSpPr>
          <p:cNvPr id="13" name="文本框 12"/>
          <p:cNvSpPr txBox="1"/>
          <p:nvPr/>
        </p:nvSpPr>
        <p:spPr>
          <a:xfrm>
            <a:off x="515155" y="270456"/>
            <a:ext cx="3902299" cy="523220"/>
          </a:xfrm>
          <a:prstGeom prst="rect">
            <a:avLst/>
          </a:prstGeom>
          <a:noFill/>
        </p:spPr>
        <p:txBody>
          <a:bodyPr wrap="square" rtlCol="0">
            <a:spAutoFit/>
          </a:bodyPr>
          <a:lstStyle/>
          <a:p>
            <a:r>
              <a:rPr lang="en-US" altLang="zh-CN" sz="2800" b="1" dirty="0" smtClean="0"/>
              <a:t>4</a:t>
            </a:r>
            <a:r>
              <a:rPr lang="zh-CN" altLang="en-US" sz="2800" b="1" dirty="0" smtClean="0"/>
              <a:t>、河流湖泊</a:t>
            </a:r>
            <a:endParaRPr lang="zh-CN" altLang="en-US" sz="2800" b="1" dirty="0"/>
          </a:p>
        </p:txBody>
      </p:sp>
      <p:sp>
        <p:nvSpPr>
          <p:cNvPr id="14" name="椭圆 13"/>
          <p:cNvSpPr/>
          <p:nvPr/>
        </p:nvSpPr>
        <p:spPr>
          <a:xfrm>
            <a:off x="3547962" y="3191601"/>
            <a:ext cx="198713" cy="1882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4"/>
          <a:stretch>
            <a:fillRect/>
          </a:stretch>
        </p:blipFill>
        <p:spPr>
          <a:xfrm>
            <a:off x="97479" y="5012113"/>
            <a:ext cx="5586871" cy="1674018"/>
          </a:xfrm>
          <a:prstGeom prst="rect">
            <a:avLst/>
          </a:prstGeom>
        </p:spPr>
      </p:pic>
      <p:sp>
        <p:nvSpPr>
          <p:cNvPr id="17" name="文本框 16"/>
          <p:cNvSpPr txBox="1"/>
          <p:nvPr/>
        </p:nvSpPr>
        <p:spPr>
          <a:xfrm>
            <a:off x="8554610" y="3532970"/>
            <a:ext cx="3535049" cy="1197123"/>
          </a:xfrm>
          <a:prstGeom prst="rect">
            <a:avLst/>
          </a:prstGeom>
          <a:noFill/>
        </p:spPr>
        <p:txBody>
          <a:bodyPr wrap="square" rtlCol="0">
            <a:spAutoFit/>
            <a:scene3d>
              <a:camera prst="orthographicFront"/>
              <a:lightRig rig="threePt" dir="t"/>
            </a:scene3d>
          </a:bodyPr>
          <a:lstStyle>
            <a:defPPr/>
          </a:lstStyle>
          <a:p>
            <a:pPr>
              <a:lnSpc>
                <a:spcPct val="150000"/>
              </a:lnSpc>
            </a:pPr>
            <a:r>
              <a:rPr lang="zh-CN" altLang="en-US" sz="2393" b="1" dirty="0">
                <a:solidFill>
                  <a:schemeClr val="tx1">
                    <a:lumMod val="95000"/>
                    <a:lumOff val="5000"/>
                  </a:schemeClr>
                </a:solidFill>
                <a:latin typeface="微软雅黑"/>
                <a:ea typeface="微软雅黑"/>
                <a:cs typeface="微软雅黑" panose="020B0503020204020204" charset="-122"/>
              </a:rPr>
              <a:t>暖热季节，冰雪融化，有</a:t>
            </a:r>
            <a:r>
              <a:rPr lang="en-US" altLang="zh-CN" sz="2393" b="1" dirty="0">
                <a:solidFill>
                  <a:schemeClr val="tx1">
                    <a:lumMod val="95000"/>
                    <a:lumOff val="5000"/>
                  </a:schemeClr>
                </a:solidFill>
                <a:latin typeface="微软雅黑"/>
                <a:ea typeface="微软雅黑"/>
                <a:cs typeface="微软雅黑" panose="020B0503020204020204" charset="-122"/>
              </a:rPr>
              <a:t>“</a:t>
            </a:r>
            <a:r>
              <a:rPr lang="zh-CN" altLang="en-US" sz="2393" b="1" dirty="0">
                <a:solidFill>
                  <a:schemeClr val="tx1">
                    <a:lumMod val="95000"/>
                    <a:lumOff val="5000"/>
                  </a:schemeClr>
                </a:solidFill>
                <a:latin typeface="微软雅黑"/>
                <a:ea typeface="微软雅黑"/>
                <a:cs typeface="微软雅黑" panose="020B0503020204020204" charset="-122"/>
              </a:rPr>
              <a:t>一日一峰</a:t>
            </a:r>
            <a:r>
              <a:rPr lang="en-US" altLang="zh-CN" sz="2393" b="1" dirty="0">
                <a:solidFill>
                  <a:schemeClr val="tx1">
                    <a:lumMod val="95000"/>
                    <a:lumOff val="5000"/>
                  </a:schemeClr>
                </a:solidFill>
                <a:latin typeface="微软雅黑"/>
                <a:ea typeface="微软雅黑"/>
                <a:cs typeface="微软雅黑" panose="020B0503020204020204" charset="-122"/>
              </a:rPr>
              <a:t>”</a:t>
            </a:r>
            <a:r>
              <a:rPr lang="zh-CN" altLang="en-US" sz="2393" b="1" dirty="0">
                <a:solidFill>
                  <a:schemeClr val="tx1">
                    <a:lumMod val="95000"/>
                    <a:lumOff val="5000"/>
                  </a:schemeClr>
                </a:solidFill>
                <a:latin typeface="微软雅黑"/>
                <a:ea typeface="微软雅黑"/>
                <a:cs typeface="微软雅黑" panose="020B0503020204020204" charset="-122"/>
              </a:rPr>
              <a:t>的现象。</a:t>
            </a:r>
          </a:p>
        </p:txBody>
      </p:sp>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1863" y="4730093"/>
            <a:ext cx="3219050" cy="1922488"/>
          </a:xfrm>
          <a:prstGeom prst="rect">
            <a:avLst/>
          </a:prstGeom>
        </p:spPr>
      </p:pic>
    </p:spTree>
    <p:extLst>
      <p:ext uri="{BB962C8B-B14F-4D97-AF65-F5344CB8AC3E}">
        <p14:creationId xmlns:p14="http://schemas.microsoft.com/office/powerpoint/2010/main" val="4124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 calcmode="lin" valueType="num">
                                      <p:cBhvr additive="base">
                                        <p:cTn id="2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 calcmode="lin" valueType="num">
                                      <p:cBhvr additive="base">
                                        <p:cTn id="2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000"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ppt_x"/>
                                          </p:val>
                                        </p:tav>
                                        <p:tav tm="100000">
                                          <p:val>
                                            <p:strVal val="#ppt_x"/>
                                          </p:val>
                                        </p:tav>
                                      </p:tavLst>
                                    </p:anim>
                                    <p:anim calcmode="lin" valueType="num">
                                      <p:cBhvr additive="base">
                                        <p:cTn id="36" dur="10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
          <p:cNvSpPr txBox="1"/>
          <p:nvPr/>
        </p:nvSpPr>
        <p:spPr>
          <a:xfrm>
            <a:off x="854440" y="5178563"/>
            <a:ext cx="10254838" cy="156966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lstStyle>
            <a:defPPr/>
          </a:lstStyle>
          <a:p>
            <a:pPr>
              <a:spcBef>
                <a:spcPct val="0"/>
              </a:spcBef>
            </a:pPr>
            <a:r>
              <a:rPr lang="zh-CN" altLang="zh-CN" sz="2400" b="1" dirty="0" smtClean="0">
                <a:solidFill>
                  <a:srgbClr val="C00000"/>
                </a:solidFill>
                <a:latin typeface="微软雅黑"/>
                <a:ea typeface="微软雅黑"/>
                <a:cs typeface="微软雅黑" panose="020B0503020204020204" charset="-122"/>
                <a:sym typeface="+mn-ea"/>
              </a:rPr>
              <a:t>河流</a:t>
            </a:r>
            <a:r>
              <a:rPr lang="zh-CN" altLang="zh-CN" sz="2400" b="1" dirty="0">
                <a:solidFill>
                  <a:srgbClr val="C00000"/>
                </a:solidFill>
                <a:latin typeface="微软雅黑"/>
                <a:ea typeface="微软雅黑"/>
                <a:cs typeface="微软雅黑" panose="020B0503020204020204" charset="-122"/>
                <a:sym typeface="+mn-ea"/>
              </a:rPr>
              <a:t>下游断流的原因</a:t>
            </a:r>
            <a:r>
              <a:rPr lang="zh-CN" altLang="en-US" sz="2400" b="1" dirty="0">
                <a:solidFill>
                  <a:srgbClr val="C00000"/>
                </a:solidFill>
                <a:latin typeface="微软雅黑"/>
                <a:ea typeface="微软雅黑"/>
                <a:cs typeface="微软雅黑" panose="020B0503020204020204" charset="-122"/>
                <a:sym typeface="+mn-ea"/>
              </a:rPr>
              <a:t>：</a:t>
            </a:r>
            <a:endParaRPr lang="en-US" altLang="zh-CN" sz="2400" b="1" dirty="0">
              <a:solidFill>
                <a:srgbClr val="C00000"/>
              </a:solidFill>
              <a:latin typeface="微软雅黑"/>
              <a:ea typeface="微软雅黑"/>
              <a:cs typeface="微软雅黑" panose="020B0503020204020204" charset="-122"/>
              <a:sym typeface="+mn-ea"/>
            </a:endParaRPr>
          </a:p>
          <a:p>
            <a:pPr>
              <a:spcBef>
                <a:spcPct val="0"/>
              </a:spcBef>
            </a:pPr>
            <a:r>
              <a:rPr lang="zh-CN" altLang="zh-CN" sz="2400" b="1" dirty="0">
                <a:solidFill>
                  <a:srgbClr val="0070C0"/>
                </a:solidFill>
                <a:latin typeface="微软雅黑"/>
                <a:ea typeface="微软雅黑"/>
                <a:cs typeface="微软雅黑" panose="020B0503020204020204" charset="-122"/>
                <a:sym typeface="+mn-ea"/>
              </a:rPr>
              <a:t>自然：深居内陆，</a:t>
            </a:r>
            <a:r>
              <a:rPr lang="zh-CN" altLang="en-US" sz="2400" b="1" dirty="0">
                <a:solidFill>
                  <a:srgbClr val="0070C0"/>
                </a:solidFill>
                <a:latin typeface="微软雅黑"/>
                <a:ea typeface="微软雅黑"/>
                <a:cs typeface="微软雅黑" panose="020B0503020204020204" charset="-122"/>
                <a:sym typeface="+mn-ea"/>
              </a:rPr>
              <a:t>距离</a:t>
            </a:r>
            <a:r>
              <a:rPr lang="zh-CN" altLang="zh-CN" sz="2400" b="1" dirty="0">
                <a:solidFill>
                  <a:srgbClr val="0070C0"/>
                </a:solidFill>
                <a:latin typeface="微软雅黑"/>
                <a:ea typeface="微软雅黑"/>
                <a:cs typeface="微软雅黑" panose="020B0503020204020204" charset="-122"/>
                <a:sym typeface="+mn-ea"/>
              </a:rPr>
              <a:t>海</a:t>
            </a:r>
            <a:r>
              <a:rPr lang="zh-CN" altLang="en-US" sz="2400" b="1" dirty="0">
                <a:solidFill>
                  <a:srgbClr val="0070C0"/>
                </a:solidFill>
                <a:latin typeface="微软雅黑"/>
                <a:ea typeface="微软雅黑"/>
                <a:cs typeface="微软雅黑" panose="020B0503020204020204" charset="-122"/>
                <a:sym typeface="+mn-ea"/>
              </a:rPr>
              <a:t>洋</a:t>
            </a:r>
            <a:r>
              <a:rPr lang="zh-CN" altLang="zh-CN" sz="2400" b="1" dirty="0">
                <a:solidFill>
                  <a:srgbClr val="0070C0"/>
                </a:solidFill>
                <a:latin typeface="微软雅黑"/>
                <a:ea typeface="微软雅黑"/>
                <a:cs typeface="微软雅黑" panose="020B0503020204020204" charset="-122"/>
                <a:sym typeface="+mn-ea"/>
              </a:rPr>
              <a:t>远，降水</a:t>
            </a:r>
            <a:r>
              <a:rPr lang="zh-CN" altLang="zh-CN" sz="2400" b="1" dirty="0" smtClean="0">
                <a:solidFill>
                  <a:srgbClr val="0070C0"/>
                </a:solidFill>
                <a:latin typeface="微软雅黑"/>
                <a:ea typeface="微软雅黑"/>
                <a:cs typeface="微软雅黑" panose="020B0503020204020204" charset="-122"/>
                <a:sym typeface="+mn-ea"/>
              </a:rPr>
              <a:t>少</a:t>
            </a:r>
            <a:r>
              <a:rPr lang="zh-CN" altLang="en-US" sz="2400" b="1" dirty="0">
                <a:solidFill>
                  <a:srgbClr val="0070C0"/>
                </a:solidFill>
                <a:latin typeface="微软雅黑"/>
                <a:ea typeface="微软雅黑"/>
                <a:cs typeface="微软雅黑" panose="020B0503020204020204" charset="-122"/>
                <a:sym typeface="+mn-ea"/>
              </a:rPr>
              <a:t>；</a:t>
            </a:r>
            <a:r>
              <a:rPr lang="zh-CN" altLang="en-US" sz="2400" b="1" dirty="0" smtClean="0">
                <a:solidFill>
                  <a:srgbClr val="0070C0"/>
                </a:solidFill>
                <a:latin typeface="微软雅黑"/>
                <a:ea typeface="微软雅黑"/>
                <a:cs typeface="微软雅黑" panose="020B0503020204020204" charset="-122"/>
                <a:sym typeface="+mn-ea"/>
              </a:rPr>
              <a:t>下渗严重</a:t>
            </a:r>
            <a:endParaRPr lang="zh-CN" altLang="zh-CN" sz="2400" b="1" dirty="0">
              <a:solidFill>
                <a:srgbClr val="0070C0"/>
              </a:solidFill>
              <a:latin typeface="微软雅黑"/>
              <a:ea typeface="微软雅黑"/>
              <a:cs typeface="微软雅黑" panose="020B0503020204020204" charset="-122"/>
              <a:sym typeface="+mn-ea"/>
            </a:endParaRPr>
          </a:p>
          <a:p>
            <a:pPr>
              <a:spcBef>
                <a:spcPct val="0"/>
              </a:spcBef>
            </a:pPr>
            <a:r>
              <a:rPr lang="zh-CN" altLang="zh-CN" sz="2400" b="1" dirty="0">
                <a:solidFill>
                  <a:srgbClr val="0070C0"/>
                </a:solidFill>
                <a:latin typeface="微软雅黑"/>
                <a:ea typeface="微软雅黑"/>
                <a:cs typeface="微软雅黑" panose="020B0503020204020204" charset="-122"/>
                <a:sym typeface="+mn-ea"/>
              </a:rPr>
              <a:t>全球变暖，蒸发旺盛</a:t>
            </a:r>
            <a:r>
              <a:rPr lang="zh-CN" altLang="en-US" sz="2400" b="1" dirty="0">
                <a:solidFill>
                  <a:srgbClr val="0070C0"/>
                </a:solidFill>
                <a:latin typeface="微软雅黑"/>
                <a:ea typeface="微软雅黑"/>
                <a:cs typeface="微软雅黑" panose="020B0503020204020204" charset="-122"/>
                <a:sym typeface="+mn-ea"/>
              </a:rPr>
              <a:t>。</a:t>
            </a:r>
            <a:endParaRPr lang="zh-CN" altLang="zh-CN" sz="2400" b="1" dirty="0">
              <a:solidFill>
                <a:srgbClr val="0070C0"/>
              </a:solidFill>
              <a:latin typeface="微软雅黑"/>
              <a:ea typeface="微软雅黑"/>
              <a:cs typeface="微软雅黑" panose="020B0503020204020204" charset="-122"/>
              <a:sym typeface="+mn-ea"/>
            </a:endParaRPr>
          </a:p>
          <a:p>
            <a:pPr>
              <a:spcBef>
                <a:spcPct val="0"/>
              </a:spcBef>
            </a:pPr>
            <a:r>
              <a:rPr lang="zh-CN" altLang="zh-CN" sz="2400" b="1" dirty="0">
                <a:solidFill>
                  <a:srgbClr val="0070C0"/>
                </a:solidFill>
                <a:latin typeface="微软雅黑"/>
                <a:ea typeface="微软雅黑"/>
                <a:cs typeface="微软雅黑" panose="020B0503020204020204" charset="-122"/>
                <a:sym typeface="+mn-ea"/>
              </a:rPr>
              <a:t>人为：沿岸工农业、生活用水量大</a:t>
            </a:r>
            <a:r>
              <a:rPr lang="zh-CN" altLang="en-US" sz="2400" b="1" dirty="0" smtClean="0">
                <a:solidFill>
                  <a:srgbClr val="0070C0"/>
                </a:solidFill>
                <a:latin typeface="微软雅黑"/>
                <a:ea typeface="微软雅黑"/>
                <a:cs typeface="微软雅黑" panose="020B0503020204020204" charset="-122"/>
                <a:sym typeface="+mn-ea"/>
              </a:rPr>
              <a:t>；</a:t>
            </a:r>
            <a:r>
              <a:rPr lang="zh-CN" altLang="zh-CN" sz="2400" b="1" dirty="0" smtClean="0">
                <a:solidFill>
                  <a:srgbClr val="0070C0"/>
                </a:solidFill>
                <a:latin typeface="微软雅黑"/>
                <a:ea typeface="微软雅黑"/>
                <a:cs typeface="微软雅黑" panose="020B0503020204020204" charset="-122"/>
                <a:sym typeface="+mn-ea"/>
              </a:rPr>
              <a:t>植被</a:t>
            </a:r>
            <a:r>
              <a:rPr lang="zh-CN" altLang="zh-CN" sz="2400" b="1" dirty="0">
                <a:solidFill>
                  <a:srgbClr val="0070C0"/>
                </a:solidFill>
                <a:latin typeface="微软雅黑"/>
                <a:ea typeface="微软雅黑"/>
                <a:cs typeface="微软雅黑" panose="020B0503020204020204" charset="-122"/>
                <a:sym typeface="+mn-ea"/>
              </a:rPr>
              <a:t>破坏，涵养水源能力下降</a:t>
            </a:r>
            <a:r>
              <a:rPr lang="zh-CN" altLang="en-US" sz="2400" b="1" dirty="0">
                <a:solidFill>
                  <a:srgbClr val="0070C0"/>
                </a:solidFill>
                <a:latin typeface="微软雅黑"/>
                <a:ea typeface="微软雅黑"/>
                <a:cs typeface="微软雅黑" panose="020B0503020204020204" charset="-122"/>
                <a:sym typeface="+mn-ea"/>
              </a:rPr>
              <a:t>。</a:t>
            </a:r>
            <a:r>
              <a:rPr lang="zh-CN" altLang="zh-CN" sz="2400" b="1" dirty="0">
                <a:solidFill>
                  <a:srgbClr val="0070C0"/>
                </a:solidFill>
                <a:latin typeface="微软雅黑"/>
                <a:ea typeface="微软雅黑"/>
                <a:cs typeface="微软雅黑" panose="020B0503020204020204" charset="-122"/>
                <a:sym typeface="+mn-ea"/>
              </a:rPr>
              <a:t>   </a:t>
            </a:r>
          </a:p>
        </p:txBody>
      </p:sp>
      <p:sp>
        <p:nvSpPr>
          <p:cNvPr id="13" name="文本框 12"/>
          <p:cNvSpPr txBox="1"/>
          <p:nvPr/>
        </p:nvSpPr>
        <p:spPr>
          <a:xfrm>
            <a:off x="515155" y="270456"/>
            <a:ext cx="3902299" cy="523220"/>
          </a:xfrm>
          <a:prstGeom prst="rect">
            <a:avLst/>
          </a:prstGeom>
          <a:noFill/>
        </p:spPr>
        <p:txBody>
          <a:bodyPr wrap="square" rtlCol="0">
            <a:spAutoFit/>
          </a:bodyPr>
          <a:lstStyle/>
          <a:p>
            <a:r>
              <a:rPr lang="en-US" altLang="zh-CN" sz="2800" b="1" dirty="0" smtClean="0"/>
              <a:t>4</a:t>
            </a:r>
            <a:r>
              <a:rPr lang="zh-CN" altLang="en-US" sz="2800" b="1" dirty="0" smtClean="0"/>
              <a:t>、河流湖泊</a:t>
            </a:r>
            <a:endParaRPr lang="zh-CN" altLang="en-US" sz="2800" b="1" dirty="0"/>
          </a:p>
        </p:txBody>
      </p:sp>
      <p:pic>
        <p:nvPicPr>
          <p:cNvPr id="17" name="图片 16" descr="C:\Users\kingsoft\Pictures\风景\fog-foggy-forest-4827.jpgfog-foggy-forest-4827"/>
          <p:cNvPicPr>
            <a:picLocks noChangeAspect="1"/>
          </p:cNvPicPr>
          <p:nvPr>
            <p:custDataLst>
              <p:tags r:id="rId1"/>
            </p:custDataLst>
          </p:nvPr>
        </p:nvPicPr>
        <p:blipFill rotWithShape="1">
          <a:blip r:embed="rId4"/>
          <a:srcRect t="4824" b="4824"/>
          <a:stretch>
            <a:fillRect/>
          </a:stretch>
        </p:blipFill>
        <p:spPr>
          <a:xfrm>
            <a:off x="675870" y="793676"/>
            <a:ext cx="10972710" cy="4316400"/>
          </a:xfrm>
          <a:prstGeom prst="rect">
            <a:avLst/>
          </a:prstGeom>
        </p:spPr>
      </p:pic>
      <p:sp>
        <p:nvSpPr>
          <p:cNvPr id="18" name="文本框 17"/>
          <p:cNvSpPr txBox="1"/>
          <p:nvPr/>
        </p:nvSpPr>
        <p:spPr>
          <a:xfrm>
            <a:off x="2590146" y="1495726"/>
            <a:ext cx="1358265" cy="368300"/>
          </a:xfrm>
          <a:prstGeom prst="rect">
            <a:avLst/>
          </a:prstGeom>
          <a:noFill/>
        </p:spPr>
        <p:txBody>
          <a:bodyPr wrap="square" rtlCol="0">
            <a:spAutoFit/>
          </a:bodyPr>
          <a:lstStyle/>
          <a:p>
            <a:r>
              <a:rPr lang="zh-CN" altLang="en-US" b="1"/>
              <a:t>额尔齐斯河</a:t>
            </a:r>
          </a:p>
        </p:txBody>
      </p:sp>
      <p:sp>
        <p:nvSpPr>
          <p:cNvPr id="19" name="文本框 18"/>
          <p:cNvSpPr txBox="1"/>
          <p:nvPr/>
        </p:nvSpPr>
        <p:spPr>
          <a:xfrm>
            <a:off x="2467591" y="3909361"/>
            <a:ext cx="1358265" cy="368300"/>
          </a:xfrm>
          <a:prstGeom prst="rect">
            <a:avLst/>
          </a:prstGeom>
          <a:noFill/>
        </p:spPr>
        <p:txBody>
          <a:bodyPr wrap="square" rtlCol="0">
            <a:spAutoFit/>
          </a:bodyPr>
          <a:lstStyle/>
          <a:p>
            <a:r>
              <a:rPr lang="zh-CN" altLang="en-US" b="1"/>
              <a:t>塔里木河</a:t>
            </a:r>
          </a:p>
        </p:txBody>
      </p:sp>
      <p:grpSp>
        <p:nvGrpSpPr>
          <p:cNvPr id="20" name="组合 19"/>
          <p:cNvGrpSpPr/>
          <p:nvPr/>
        </p:nvGrpSpPr>
        <p:grpSpPr>
          <a:xfrm>
            <a:off x="5053946" y="3799506"/>
            <a:ext cx="3224530" cy="478155"/>
            <a:chOff x="7873" y="7297"/>
            <a:chExt cx="5078" cy="753"/>
          </a:xfrm>
        </p:grpSpPr>
        <p:sp>
          <p:nvSpPr>
            <p:cNvPr id="21" name="文本框 20"/>
            <p:cNvSpPr txBox="1"/>
            <p:nvPr/>
          </p:nvSpPr>
          <p:spPr>
            <a:xfrm>
              <a:off x="10813" y="7470"/>
              <a:ext cx="2139" cy="580"/>
            </a:xfrm>
            <a:prstGeom prst="rect">
              <a:avLst/>
            </a:prstGeom>
            <a:noFill/>
          </p:spPr>
          <p:txBody>
            <a:bodyPr wrap="square" rtlCol="0">
              <a:spAutoFit/>
            </a:bodyPr>
            <a:lstStyle/>
            <a:p>
              <a:r>
                <a:rPr lang="zh-CN" altLang="en-US" b="1"/>
                <a:t>弱水</a:t>
              </a:r>
            </a:p>
          </p:txBody>
        </p:sp>
        <p:sp>
          <p:nvSpPr>
            <p:cNvPr id="22" name="文本框 21"/>
            <p:cNvSpPr txBox="1"/>
            <p:nvPr/>
          </p:nvSpPr>
          <p:spPr>
            <a:xfrm>
              <a:off x="7873" y="7297"/>
              <a:ext cx="2139" cy="580"/>
            </a:xfrm>
            <a:prstGeom prst="rect">
              <a:avLst/>
            </a:prstGeom>
            <a:noFill/>
          </p:spPr>
          <p:txBody>
            <a:bodyPr wrap="square" rtlCol="0">
              <a:spAutoFit/>
            </a:bodyPr>
            <a:lstStyle/>
            <a:p>
              <a:r>
                <a:rPr lang="zh-CN" altLang="en-US" b="1"/>
                <a:t>疏勒河</a:t>
              </a:r>
            </a:p>
          </p:txBody>
        </p:sp>
      </p:grpSp>
      <p:grpSp>
        <p:nvGrpSpPr>
          <p:cNvPr id="23" name="组合 22"/>
          <p:cNvGrpSpPr/>
          <p:nvPr/>
        </p:nvGrpSpPr>
        <p:grpSpPr>
          <a:xfrm>
            <a:off x="4055091" y="1063291"/>
            <a:ext cx="6071235" cy="2846070"/>
            <a:chOff x="6300" y="2988"/>
            <a:chExt cx="9561" cy="4482"/>
          </a:xfrm>
        </p:grpSpPr>
        <p:sp>
          <p:nvSpPr>
            <p:cNvPr id="24" name="文本框 23"/>
            <p:cNvSpPr txBox="1"/>
            <p:nvPr/>
          </p:nvSpPr>
          <p:spPr>
            <a:xfrm>
              <a:off x="14445" y="2988"/>
              <a:ext cx="1416" cy="580"/>
            </a:xfrm>
            <a:prstGeom prst="rect">
              <a:avLst/>
            </a:prstGeom>
            <a:noFill/>
          </p:spPr>
          <p:txBody>
            <a:bodyPr wrap="square" rtlCol="0">
              <a:spAutoFit/>
            </a:bodyPr>
            <a:lstStyle/>
            <a:p>
              <a:r>
                <a:rPr lang="zh-CN" altLang="en-US" b="1"/>
                <a:t>呼伦湖</a:t>
              </a:r>
            </a:p>
          </p:txBody>
        </p:sp>
        <p:sp>
          <p:nvSpPr>
            <p:cNvPr id="25" name="文本框 24"/>
            <p:cNvSpPr txBox="1"/>
            <p:nvPr/>
          </p:nvSpPr>
          <p:spPr>
            <a:xfrm>
              <a:off x="6300" y="6890"/>
              <a:ext cx="2139" cy="580"/>
            </a:xfrm>
            <a:prstGeom prst="rect">
              <a:avLst/>
            </a:prstGeom>
            <a:noFill/>
          </p:spPr>
          <p:txBody>
            <a:bodyPr wrap="square" rtlCol="0">
              <a:spAutoFit/>
            </a:bodyPr>
            <a:lstStyle/>
            <a:p>
              <a:r>
                <a:rPr lang="zh-CN" altLang="en-US" b="1"/>
                <a:t>博斯腾湖</a:t>
              </a:r>
            </a:p>
          </p:txBody>
        </p:sp>
      </p:grpSp>
    </p:spTree>
    <p:extLst>
      <p:ext uri="{BB962C8B-B14F-4D97-AF65-F5344CB8AC3E}">
        <p14:creationId xmlns:p14="http://schemas.microsoft.com/office/powerpoint/2010/main" val="111408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 calcmode="lin" valueType="num">
                                      <p:cBhvr additive="base">
                                        <p:cTn id="2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inVertical)">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charset="-122"/>
            </a:endParaRPr>
          </a:p>
        </p:txBody>
      </p:sp>
      <p:pic>
        <p:nvPicPr>
          <p:cNvPr id="7" name="图片 6"/>
          <p:cNvPicPr/>
          <p:nvPr>
            <p:custDataLst>
              <p:tags r:id="rId3"/>
            </p:custDataLst>
          </p:nvPr>
        </p:nvPicPr>
        <p:blipFill>
          <a:blip r:embed="rId7" r:link="rId8" cstate="screen"/>
          <a:stretch>
            <a:fillRect/>
          </a:stretch>
        </p:blipFill>
        <p:spPr>
          <a:xfrm>
            <a:off x="0" y="0"/>
            <a:ext cx="720090" cy="481198"/>
          </a:xfrm>
          <a:prstGeom prst="rect">
            <a:avLst/>
          </a:prstGeom>
        </p:spPr>
      </p:pic>
      <p:pic>
        <p:nvPicPr>
          <p:cNvPr id="8" name="图片 7"/>
          <p:cNvPicPr/>
          <p:nvPr>
            <p:custDataLst>
              <p:tags r:id="rId4"/>
            </p:custDataLst>
          </p:nvPr>
        </p:nvPicPr>
        <p:blipFill>
          <a:blip r:embed="rId9" r:link="rId10" cstate="screen"/>
          <a:stretch>
            <a:fillRect/>
          </a:stretch>
        </p:blipFill>
        <p:spPr>
          <a:xfrm>
            <a:off x="11471910" y="6381369"/>
            <a:ext cx="720090" cy="476631"/>
          </a:xfrm>
          <a:prstGeom prst="rect">
            <a:avLst/>
          </a:prstGeom>
        </p:spPr>
      </p:pic>
      <p:pic>
        <p:nvPicPr>
          <p:cNvPr id="14" name="图片 13" descr="img_1"/>
          <p:cNvPicPr>
            <a:picLocks noChangeAspect="1"/>
          </p:cNvPicPr>
          <p:nvPr/>
        </p:nvPicPr>
        <p:blipFill>
          <a:blip r:embed="rId11"/>
          <a:stretch>
            <a:fillRect/>
          </a:stretch>
        </p:blipFill>
        <p:spPr>
          <a:xfrm>
            <a:off x="292100" y="1572260"/>
            <a:ext cx="6562725" cy="4531995"/>
          </a:xfrm>
          <a:prstGeom prst="rect">
            <a:avLst/>
          </a:prstGeom>
        </p:spPr>
      </p:pic>
      <p:sp>
        <p:nvSpPr>
          <p:cNvPr id="9" name="文本框 8"/>
          <p:cNvSpPr txBox="1"/>
          <p:nvPr/>
        </p:nvSpPr>
        <p:spPr>
          <a:xfrm>
            <a:off x="4902200" y="2319020"/>
            <a:ext cx="1297940" cy="368300"/>
          </a:xfrm>
          <a:prstGeom prst="rect">
            <a:avLst/>
          </a:prstGeom>
          <a:noFill/>
        </p:spPr>
        <p:txBody>
          <a:bodyPr wrap="square" rtlCol="0">
            <a:spAutoFit/>
          </a:bodyPr>
          <a:lstStyle/>
          <a:p>
            <a:r>
              <a:rPr lang="zh-CN" altLang="en-US" b="1"/>
              <a:t>博斯腾湖</a:t>
            </a:r>
          </a:p>
        </p:txBody>
      </p:sp>
      <p:sp>
        <p:nvSpPr>
          <p:cNvPr id="11" name="Title 6"/>
          <p:cNvSpPr txBox="1"/>
          <p:nvPr>
            <p:custDataLst>
              <p:tags r:id="rId5"/>
            </p:custDataLst>
          </p:nvPr>
        </p:nvSpPr>
        <p:spPr>
          <a:xfrm>
            <a:off x="7296150" y="768350"/>
            <a:ext cx="4175760" cy="65849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a:lnSpc>
                <a:spcPct val="100000"/>
              </a:lnSpc>
              <a:spcBef>
                <a:spcPts val="0"/>
              </a:spcBef>
              <a:spcAft>
                <a:spcPts val="0"/>
              </a:spcAft>
              <a:buSzPct val="100000"/>
              <a:buNone/>
              <a:defRPr/>
            </a:pPr>
            <a:r>
              <a:rPr kumimoji="0" lang="zh-CN" altLang="en-US" sz="3200" b="1" i="0" spc="300" noProof="0">
                <a:ln w="3175">
                  <a:noFill/>
                  <a:prstDash val="dash"/>
                </a:ln>
                <a:solidFill>
                  <a:schemeClr val="bg1"/>
                </a:solidFill>
                <a:effectLst/>
                <a:latin typeface="微软雅黑" panose="020B0503020204020204" charset="-122"/>
                <a:ea typeface="微软雅黑" panose="020B0503020204020204" charset="-122"/>
                <a:cs typeface="微软雅黑" panose="020B0503020204020204" charset="-122"/>
              </a:rPr>
              <a:t>罗布泊消失的原因</a:t>
            </a:r>
          </a:p>
        </p:txBody>
      </p:sp>
      <p:grpSp>
        <p:nvGrpSpPr>
          <p:cNvPr id="16" name="组合 15"/>
          <p:cNvGrpSpPr/>
          <p:nvPr/>
        </p:nvGrpSpPr>
        <p:grpSpPr>
          <a:xfrm>
            <a:off x="5821045" y="1572260"/>
            <a:ext cx="5933440" cy="1568450"/>
            <a:chOff x="9167" y="2476"/>
            <a:chExt cx="9344" cy="2470"/>
          </a:xfrm>
        </p:grpSpPr>
        <p:sp>
          <p:nvSpPr>
            <p:cNvPr id="10" name="文本框 9"/>
            <p:cNvSpPr txBox="1"/>
            <p:nvPr/>
          </p:nvSpPr>
          <p:spPr>
            <a:xfrm>
              <a:off x="11045" y="2476"/>
              <a:ext cx="7466" cy="2470"/>
            </a:xfrm>
            <a:prstGeom prst="rect">
              <a:avLst/>
            </a:prstGeom>
            <a:noFill/>
          </p:spPr>
          <p:txBody>
            <a:bodyPr wrap="square" rtlCol="0">
              <a:spAutoFit/>
              <a:scene3d>
                <a:camera prst="orthographicFront"/>
                <a:lightRig rig="threePt" dir="t"/>
              </a:scene3d>
            </a:bodyPr>
            <a:lstStyle/>
            <a:p>
              <a:r>
                <a:rPr lang="zh-CN" altLang="en-US" sz="2400" b="1">
                  <a:solidFill>
                    <a:schemeClr val="bg1"/>
                  </a:solidFill>
                  <a:effectLst>
                    <a:outerShdw blurRad="38100" dist="25400" dir="5400000" algn="ctr" rotWithShape="0">
                      <a:srgbClr val="6E747A">
                        <a:alpha val="43000"/>
                      </a:srgbClr>
                    </a:outerShdw>
                  </a:effectLst>
                </a:rPr>
                <a:t>罗布泊意为多水汇集之湖，塔里木河、孔雀河、车尔臣河、疏勒河等汇集于此，为中国第二大咸水湖。</a:t>
              </a:r>
              <a:r>
                <a:rPr lang="zh-CN" altLang="en-US" sz="2400" b="1">
                  <a:solidFill>
                    <a:schemeClr val="bg1"/>
                  </a:solidFill>
                  <a:latin typeface="Arial" panose="020B0604020202020204" pitchFamily="34" charset="0"/>
                  <a:ea typeface="微软雅黑" panose="020B0503020204020204" charset="-122"/>
                  <a:sym typeface="+mn-ea"/>
                </a:rPr>
                <a:t>1970年后完全干涸。</a:t>
              </a:r>
              <a:endParaRPr lang="zh-CN" altLang="en-US" sz="2400" b="1">
                <a:solidFill>
                  <a:schemeClr val="bg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sym typeface="+mn-ea"/>
              </a:endParaRPr>
            </a:p>
          </p:txBody>
        </p:sp>
        <p:cxnSp>
          <p:nvCxnSpPr>
            <p:cNvPr id="15" name="直接箭头连接符 14"/>
            <p:cNvCxnSpPr/>
            <p:nvPr/>
          </p:nvCxnSpPr>
          <p:spPr>
            <a:xfrm flipH="1">
              <a:off x="9167" y="3496"/>
              <a:ext cx="2044" cy="1164"/>
            </a:xfrm>
            <a:prstGeom prst="straightConnector1">
              <a:avLst/>
            </a:prstGeom>
            <a:ln w="38100">
              <a:solidFill>
                <a:srgbClr val="D94C31"/>
              </a:solidFill>
              <a:tailEnd type="arrow"/>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6972935" y="3516630"/>
            <a:ext cx="4781550" cy="2306955"/>
          </a:xfrm>
          <a:prstGeom prst="rect">
            <a:avLst/>
          </a:prstGeom>
          <a:noFill/>
        </p:spPr>
        <p:txBody>
          <a:bodyPr wrap="square" rtlCol="0">
            <a:spAutoFit/>
          </a:bodyPr>
          <a:lstStyle/>
          <a:p>
            <a:pPr algn="just">
              <a:lnSpc>
                <a:spcPct val="100000"/>
              </a:lnSpc>
              <a:spcBef>
                <a:spcPts val="1200"/>
              </a:spcBef>
            </a:pPr>
            <a:r>
              <a:rPr lang="zh-CN" altLang="en-US" sz="2400" b="1" dirty="0">
                <a:solidFill>
                  <a:srgbClr val="DCA747"/>
                </a:solidFill>
                <a:sym typeface="+mn-ea"/>
              </a:rPr>
              <a:t>气候干旱降水稀少，蒸发旺盛；下渗严重；</a:t>
            </a:r>
            <a:r>
              <a:rPr lang="zh-CN" altLang="en-US" sz="2400" b="1">
                <a:solidFill>
                  <a:schemeClr val="accent1"/>
                </a:solidFill>
              </a:rPr>
              <a:t>建国后塔里木河两岸人口暴增，</a:t>
            </a:r>
            <a:r>
              <a:rPr lang="zh-CN" altLang="en-US" sz="2400" b="1" dirty="0">
                <a:solidFill>
                  <a:srgbClr val="DCA747"/>
                </a:solidFill>
                <a:sym typeface="+mn-ea"/>
              </a:rPr>
              <a:t>上游引水灌溉 ，过度开垦、过度樵采、过度放牧等导致植被破坏严重，涵养水源能力下降。</a:t>
            </a:r>
            <a:r>
              <a:rPr lang="zh-CN" altLang="en-US" sz="2400" b="1">
                <a:solidFill>
                  <a:srgbClr val="DCA747"/>
                </a:solidFill>
              </a:rPr>
              <a:t>罗布泊的供水严重不足，终于干涸。</a:t>
            </a:r>
          </a:p>
        </p:txBody>
      </p:sp>
      <p:grpSp>
        <p:nvGrpSpPr>
          <p:cNvPr id="19" name="组合 18"/>
          <p:cNvGrpSpPr/>
          <p:nvPr/>
        </p:nvGrpSpPr>
        <p:grpSpPr>
          <a:xfrm>
            <a:off x="6993255" y="399415"/>
            <a:ext cx="4781550" cy="5704840"/>
            <a:chOff x="11210" y="478"/>
            <a:chExt cx="7530" cy="8984"/>
          </a:xfrm>
        </p:grpSpPr>
        <p:pic>
          <p:nvPicPr>
            <p:cNvPr id="13" name="图片 12"/>
            <p:cNvPicPr>
              <a:picLocks noChangeAspect="1"/>
            </p:cNvPicPr>
            <p:nvPr/>
          </p:nvPicPr>
          <p:blipFill>
            <a:blip r:embed="rId12"/>
            <a:stretch>
              <a:fillRect/>
            </a:stretch>
          </p:blipFill>
          <p:spPr>
            <a:xfrm>
              <a:off x="11210" y="478"/>
              <a:ext cx="7530" cy="8984"/>
            </a:xfrm>
            <a:prstGeom prst="rect">
              <a:avLst/>
            </a:prstGeom>
          </p:spPr>
        </p:pic>
        <p:sp>
          <p:nvSpPr>
            <p:cNvPr id="18" name="文本框 17"/>
            <p:cNvSpPr txBox="1"/>
            <p:nvPr/>
          </p:nvSpPr>
          <p:spPr>
            <a:xfrm>
              <a:off x="11211" y="582"/>
              <a:ext cx="2264" cy="628"/>
            </a:xfrm>
            <a:prstGeom prst="rect">
              <a:avLst/>
            </a:prstGeom>
            <a:noFill/>
          </p:spPr>
          <p:txBody>
            <a:bodyPr wrap="square" rtlCol="0">
              <a:spAutoFit/>
            </a:bodyPr>
            <a:lstStyle/>
            <a:p>
              <a:r>
                <a:rPr lang="zh-CN" altLang="en-US" sz="2000" b="1">
                  <a:solidFill>
                    <a:schemeClr val="bg1"/>
                  </a:solidFill>
                </a:rPr>
                <a:t>地球之耳</a:t>
              </a:r>
            </a:p>
          </p:txBody>
        </p:sp>
      </p:grpSp>
    </p:spTree>
    <p:custDataLst>
      <p:tags r:id="rId1"/>
    </p:custDataLst>
    <p:extLst>
      <p:ext uri="{BB962C8B-B14F-4D97-AF65-F5344CB8AC3E}">
        <p14:creationId xmlns:p14="http://schemas.microsoft.com/office/powerpoint/2010/main" val="2950285641"/>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000" fill="hold">
                                          <p:stCondLst>
                                            <p:cond delay="0"/>
                                          </p:stCondLst>
                                        </p:cTn>
                                        <p:tgtEl>
                                          <p:spTgt spid="19"/>
                                        </p:tgtEl>
                                        <p:attrNameLst>
                                          <p:attrName>style.visibility</p:attrName>
                                        </p:attrNameLst>
                                      </p:cBhvr>
                                      <p:to>
                                        <p:strVal val="visible"/>
                                      </p:to>
                                    </p:set>
                                    <p:animEffect transition="in" filter="wipe(down)">
                                      <p:cBhvr>
                                        <p:cTn id="1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5154507" y="3960707"/>
            <a:ext cx="7037493" cy="2400657"/>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lstStyle>
            <a:defPPr/>
          </a:lstStyle>
          <a:p>
            <a:pPr eaLnBrk="0" fontAlgn="auto" latinLnBrk="0" hangingPunct="0">
              <a:lnSpc>
                <a:spcPct val="125000"/>
              </a:lnSpc>
            </a:pPr>
            <a:r>
              <a:rPr lang="zh-CN" altLang="en-US" sz="2400" b="1" dirty="0">
                <a:solidFill>
                  <a:srgbClr val="C00000"/>
                </a:solidFill>
                <a:latin typeface="微软雅黑"/>
                <a:ea typeface="微软雅黑"/>
                <a:cs typeface="微软雅黑" panose="020B0503020204020204" charset="-122"/>
                <a:sym typeface="+mn-ea"/>
              </a:rPr>
              <a:t>荒漠土：</a:t>
            </a:r>
            <a:r>
              <a:rPr lang="zh-CN" altLang="en-US" sz="2400" b="1" dirty="0">
                <a:solidFill>
                  <a:schemeClr val="tx1">
                    <a:lumMod val="95000"/>
                    <a:lumOff val="5000"/>
                  </a:schemeClr>
                </a:solidFill>
                <a:latin typeface="微软雅黑"/>
                <a:ea typeface="微软雅黑"/>
                <a:cs typeface="微软雅黑" panose="020B0503020204020204" charset="-122"/>
                <a:sym typeface="+mn-ea"/>
              </a:rPr>
              <a:t> 土壤发育差，多戈壁滩、沙漠，戈壁滩与沙漠之间分布着多种荒漠土壤，如灰漠土、棕漠土、盐土等。特征：沙粒多，干燥，粘性低。</a:t>
            </a:r>
          </a:p>
          <a:p>
            <a:pPr eaLnBrk="0" fontAlgn="auto" latinLnBrk="0" hangingPunct="0">
              <a:lnSpc>
                <a:spcPct val="125000"/>
              </a:lnSpc>
            </a:pPr>
            <a:r>
              <a:rPr lang="zh-CN" altLang="en-US" sz="2400" b="1" dirty="0">
                <a:solidFill>
                  <a:schemeClr val="tx1">
                    <a:lumMod val="95000"/>
                    <a:lumOff val="5000"/>
                  </a:schemeClr>
                </a:solidFill>
                <a:latin typeface="微软雅黑"/>
                <a:ea typeface="微软雅黑"/>
                <a:cs typeface="微软雅黑" panose="020B0503020204020204" charset="-122"/>
                <a:sym typeface="+mn-ea"/>
              </a:rPr>
              <a:t>“绿洲”农业由于长期灌溉，土壤不断淤积增厚，形成了</a:t>
            </a:r>
            <a:r>
              <a:rPr lang="zh-CN" altLang="en-US" sz="2400" b="1" dirty="0">
                <a:solidFill>
                  <a:srgbClr val="FF0000"/>
                </a:solidFill>
                <a:latin typeface="微软雅黑"/>
                <a:ea typeface="微软雅黑"/>
                <a:cs typeface="微软雅黑" panose="020B0503020204020204" charset="-122"/>
                <a:sym typeface="+mn-ea"/>
              </a:rPr>
              <a:t>灌淤土</a:t>
            </a:r>
            <a:r>
              <a:rPr lang="zh-CN" altLang="en-US" sz="2400" b="1" dirty="0">
                <a:solidFill>
                  <a:schemeClr val="tx1">
                    <a:lumMod val="95000"/>
                    <a:lumOff val="5000"/>
                  </a:schemeClr>
                </a:solidFill>
                <a:latin typeface="微软雅黑"/>
                <a:ea typeface="微软雅黑"/>
                <a:cs typeface="微软雅黑" panose="020B0503020204020204" charset="-122"/>
                <a:sym typeface="+mn-ea"/>
              </a:rPr>
              <a:t>，是人工土壤。</a:t>
            </a:r>
          </a:p>
        </p:txBody>
      </p:sp>
      <p:pic>
        <p:nvPicPr>
          <p:cNvPr id="3" name="图片 2"/>
          <p:cNvPicPr>
            <a:picLocks noChangeAspect="1"/>
          </p:cNvPicPr>
          <p:nvPr/>
        </p:nvPicPr>
        <p:blipFill>
          <a:blip r:embed="rId3"/>
          <a:srcRect t="24817" b="2836"/>
          <a:stretch>
            <a:fillRect/>
          </a:stretch>
        </p:blipFill>
        <p:spPr>
          <a:xfrm>
            <a:off x="241300" y="855981"/>
            <a:ext cx="3615267" cy="2845647"/>
          </a:xfrm>
          <a:prstGeom prst="rect">
            <a:avLst/>
          </a:prstGeom>
        </p:spPr>
      </p:pic>
      <p:pic>
        <p:nvPicPr>
          <p:cNvPr id="4" name="图片 3"/>
          <p:cNvPicPr>
            <a:picLocks noChangeAspect="1"/>
          </p:cNvPicPr>
          <p:nvPr/>
        </p:nvPicPr>
        <p:blipFill>
          <a:blip r:embed="rId4"/>
          <a:stretch>
            <a:fillRect/>
          </a:stretch>
        </p:blipFill>
        <p:spPr>
          <a:xfrm>
            <a:off x="292947" y="3904827"/>
            <a:ext cx="4673600" cy="2755900"/>
          </a:xfrm>
          <a:prstGeom prst="rect">
            <a:avLst/>
          </a:prstGeom>
        </p:spPr>
      </p:pic>
      <p:sp>
        <p:nvSpPr>
          <p:cNvPr id="5" name="文本框 4"/>
          <p:cNvSpPr txBox="1"/>
          <p:nvPr/>
        </p:nvSpPr>
        <p:spPr>
          <a:xfrm>
            <a:off x="292947" y="855981"/>
            <a:ext cx="3385820" cy="461665"/>
          </a:xfrm>
          <a:prstGeom prst="rect">
            <a:avLst/>
          </a:prstGeom>
          <a:noFill/>
        </p:spPr>
        <p:txBody>
          <a:bodyPr wrap="square" rtlCol="0" anchor="t">
            <a:spAutoFit/>
          </a:bodyPr>
          <a:lstStyle>
            <a:defPPr/>
          </a:lstStyle>
          <a:p>
            <a:r>
              <a:rPr lang="zh-CN" altLang="en-US" sz="2400" b="1">
                <a:latin typeface="微软雅黑"/>
                <a:ea typeface="微软雅黑"/>
                <a:cs typeface="宋体" pitchFamily="2" charset="-122"/>
              </a:rPr>
              <a:t>库车盐碱地景观</a:t>
            </a:r>
          </a:p>
        </p:txBody>
      </p:sp>
      <p:sp>
        <p:nvSpPr>
          <p:cNvPr id="6" name="文本框 5"/>
          <p:cNvSpPr txBox="1"/>
          <p:nvPr/>
        </p:nvSpPr>
        <p:spPr>
          <a:xfrm>
            <a:off x="292947" y="3904828"/>
            <a:ext cx="3386667" cy="461665"/>
          </a:xfrm>
          <a:prstGeom prst="rect">
            <a:avLst/>
          </a:prstGeom>
          <a:noFill/>
        </p:spPr>
        <p:txBody>
          <a:bodyPr wrap="square" rtlCol="0" anchor="t">
            <a:spAutoFit/>
          </a:bodyPr>
          <a:lstStyle>
            <a:defPPr/>
          </a:lstStyle>
          <a:p>
            <a:r>
              <a:rPr lang="zh-CN" altLang="en-US" sz="2400" b="1">
                <a:latin typeface="微软雅黑"/>
                <a:ea typeface="微软雅黑"/>
                <a:cs typeface="宋体" pitchFamily="2" charset="-122"/>
              </a:rPr>
              <a:t>灌淤土农业利用</a:t>
            </a:r>
          </a:p>
        </p:txBody>
      </p:sp>
      <p:pic>
        <p:nvPicPr>
          <p:cNvPr id="7" name="图片 6"/>
          <p:cNvPicPr>
            <a:picLocks noChangeAspect="1"/>
          </p:cNvPicPr>
          <p:nvPr/>
        </p:nvPicPr>
        <p:blipFill>
          <a:blip r:embed="rId5"/>
          <a:srcRect t="16504"/>
          <a:stretch>
            <a:fillRect/>
          </a:stretch>
        </p:blipFill>
        <p:spPr>
          <a:xfrm>
            <a:off x="4046220" y="855981"/>
            <a:ext cx="4123267" cy="2827020"/>
          </a:xfrm>
          <a:prstGeom prst="rect">
            <a:avLst/>
          </a:prstGeom>
        </p:spPr>
      </p:pic>
      <p:sp>
        <p:nvSpPr>
          <p:cNvPr id="8" name="文本框 7"/>
          <p:cNvSpPr txBox="1"/>
          <p:nvPr/>
        </p:nvSpPr>
        <p:spPr>
          <a:xfrm>
            <a:off x="4824307" y="883921"/>
            <a:ext cx="3386667" cy="461665"/>
          </a:xfrm>
          <a:prstGeom prst="rect">
            <a:avLst/>
          </a:prstGeom>
          <a:noFill/>
        </p:spPr>
        <p:txBody>
          <a:bodyPr wrap="square" rtlCol="0" anchor="t">
            <a:spAutoFit/>
          </a:bodyPr>
          <a:lstStyle>
            <a:defPPr/>
          </a:lstStyle>
          <a:p>
            <a:r>
              <a:rPr lang="en-US" altLang="zh-CN" sz="2400" dirty="0">
                <a:solidFill>
                  <a:srgbClr val="0070C0"/>
                </a:solidFill>
                <a:latin typeface="宋体" pitchFamily="2" charset="-122"/>
                <a:ea typeface="宋体" pitchFamily="2" charset="-122"/>
                <a:cs typeface="宋体" pitchFamily="2" charset="-122"/>
              </a:rPr>
              <a:t>  </a:t>
            </a:r>
            <a:r>
              <a:rPr lang="zh-CN" altLang="en-US" sz="2400" b="1" dirty="0" smtClean="0">
                <a:solidFill>
                  <a:schemeClr val="tx1">
                    <a:lumMod val="95000"/>
                    <a:lumOff val="5000"/>
                  </a:schemeClr>
                </a:solidFill>
                <a:latin typeface="微软雅黑"/>
                <a:ea typeface="微软雅黑"/>
                <a:cs typeface="微软雅黑" panose="020B0503020204020204" charset="-122"/>
              </a:rPr>
              <a:t>灰漠土</a:t>
            </a:r>
            <a:endParaRPr lang="zh-CN" altLang="en-US" sz="2400" b="1" dirty="0">
              <a:solidFill>
                <a:schemeClr val="tx1">
                  <a:lumMod val="95000"/>
                  <a:lumOff val="5000"/>
                </a:schemeClr>
              </a:solidFill>
              <a:latin typeface="微软雅黑"/>
              <a:ea typeface="微软雅黑"/>
              <a:cs typeface="微软雅黑" panose="020B0503020204020204" charset="-122"/>
            </a:endParaRPr>
          </a:p>
        </p:txBody>
      </p:sp>
      <p:graphicFrame>
        <p:nvGraphicFramePr>
          <p:cNvPr id="10" name="对象 9"/>
          <p:cNvGraphicFramePr>
            <a:graphicFrameLocks noChangeAspect="1"/>
          </p:cNvGraphicFramePr>
          <p:nvPr/>
        </p:nvGraphicFramePr>
        <p:xfrm>
          <a:off x="8316807" y="855981"/>
          <a:ext cx="3643207" cy="2952327"/>
        </p:xfrm>
        <a:graphic>
          <a:graphicData uri="http://schemas.openxmlformats.org/presentationml/2006/ole">
            <mc:AlternateContent xmlns:mc="http://schemas.openxmlformats.org/markup-compatibility/2006">
              <mc:Choice xmlns:v="urn:schemas-microsoft-com:vml" Requires="v">
                <p:oleObj spid="_x0000_s21521" r:id="rId6" imgW="0" imgH="0" progId="Paint.Picture">
                  <p:embed/>
                </p:oleObj>
              </mc:Choice>
              <mc:Fallback>
                <p:oleObj r:id="rId6" imgW="0" imgH="0" progId="Paint.Picture">
                  <p:embed/>
                  <p:pic>
                    <p:nvPicPr>
                      <p:cNvPr id="0" name=""/>
                      <p:cNvPicPr/>
                      <p:nvPr/>
                    </p:nvPicPr>
                    <p:blipFill>
                      <a:blip r:embed="rId7"/>
                      <a:stretch>
                        <a:fillRect/>
                      </a:stretch>
                    </p:blipFill>
                    <p:spPr>
                      <a:xfrm>
                        <a:off x="8316807" y="855981"/>
                        <a:ext cx="3643207" cy="2952327"/>
                      </a:xfrm>
                      <a:prstGeom prst="rect">
                        <a:avLst/>
                      </a:prstGeom>
                    </p:spPr>
                  </p:pic>
                </p:oleObj>
              </mc:Fallback>
            </mc:AlternateContent>
          </a:graphicData>
        </a:graphic>
      </p:graphicFrame>
      <p:sp>
        <p:nvSpPr>
          <p:cNvPr id="11" name="文本框 10"/>
          <p:cNvSpPr txBox="1"/>
          <p:nvPr/>
        </p:nvSpPr>
        <p:spPr>
          <a:xfrm>
            <a:off x="292947" y="191069"/>
            <a:ext cx="3255471" cy="584775"/>
          </a:xfrm>
          <a:prstGeom prst="rect">
            <a:avLst/>
          </a:prstGeom>
          <a:noFill/>
        </p:spPr>
        <p:txBody>
          <a:bodyPr wrap="square" rtlCol="0">
            <a:spAutoFit/>
          </a:bodyPr>
          <a:lstStyle/>
          <a:p>
            <a:r>
              <a:rPr lang="en-US" altLang="zh-CN" sz="3200" b="1" dirty="0" smtClean="0"/>
              <a:t>5</a:t>
            </a:r>
            <a:r>
              <a:rPr lang="zh-CN" altLang="en-US" sz="3200" b="1" dirty="0" smtClean="0"/>
              <a:t>、土壤</a:t>
            </a:r>
            <a:endParaRPr lang="zh-CN" altLang="en-US" sz="3200" b="1" dirty="0"/>
          </a:p>
        </p:txBody>
      </p:sp>
      <p:sp>
        <p:nvSpPr>
          <p:cNvPr id="12" name="文本框 11"/>
          <p:cNvSpPr txBox="1"/>
          <p:nvPr/>
        </p:nvSpPr>
        <p:spPr>
          <a:xfrm>
            <a:off x="9648967" y="388774"/>
            <a:ext cx="1460310" cy="461665"/>
          </a:xfrm>
          <a:prstGeom prst="rect">
            <a:avLst/>
          </a:prstGeom>
          <a:noFill/>
        </p:spPr>
        <p:txBody>
          <a:bodyPr wrap="square" rtlCol="0" anchor="t">
            <a:spAutoFit/>
          </a:bodyPr>
          <a:lstStyle>
            <a:defPPr>
              <a:defRPr lang="zh-CN"/>
            </a:defPPr>
            <a:lvl1pPr>
              <a:defRPr sz="2400">
                <a:solidFill>
                  <a:srgbClr val="0070C0"/>
                </a:solidFill>
                <a:latin typeface="宋体" pitchFamily="2" charset="-122"/>
                <a:ea typeface="宋体" pitchFamily="2" charset="-122"/>
                <a:cs typeface="宋体" pitchFamily="2" charset="-122"/>
              </a:defRPr>
            </a:lvl1pPr>
          </a:lstStyle>
          <a:p>
            <a:r>
              <a:rPr lang="zh-CN" altLang="en-US" b="1" dirty="0">
                <a:solidFill>
                  <a:schemeClr val="tx1"/>
                </a:solidFill>
              </a:rPr>
              <a:t>棕漠土</a:t>
            </a:r>
          </a:p>
        </p:txBody>
      </p:sp>
    </p:spTree>
    <p:extLst>
      <p:ext uri="{BB962C8B-B14F-4D97-AF65-F5344CB8AC3E}">
        <p14:creationId xmlns:p14="http://schemas.microsoft.com/office/powerpoint/2010/main" val="410957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ChangeArrowheads="1"/>
          </p:cNvSpPr>
          <p:nvPr>
            <p:custDataLst>
              <p:tags r:id="rId1"/>
            </p:custDataLst>
          </p:nvPr>
        </p:nvSpPr>
        <p:spPr bwMode="auto">
          <a:xfrm>
            <a:off x="1662114" y="-71438"/>
            <a:ext cx="31972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a:solidFill>
                  <a:srgbClr val="FF0000"/>
                </a:solidFill>
                <a:ea typeface="微软雅黑" panose="020B0503020204020204" pitchFamily="34" charset="-122"/>
              </a:rPr>
              <a:t>二、人文特征 </a:t>
            </a:r>
          </a:p>
        </p:txBody>
      </p:sp>
      <p:pic>
        <p:nvPicPr>
          <p:cNvPr id="87043" name="Picture 9" descr="9c5b06f7c8dd3018bc3109b1"/>
          <p:cNvPicPr>
            <a:picLocks noChangeAspect="1" noChangeArrowheads="1"/>
          </p:cNvPicPr>
          <p:nvPr>
            <p:custDataLst>
              <p:tags r:id="rId2"/>
            </p:custDataLst>
          </p:nvPr>
        </p:nvPicPr>
        <p:blipFill>
          <a:blip r:embed="rId10" cstate="print">
            <a:clrChange>
              <a:clrFrom>
                <a:srgbClr val="CACACA"/>
              </a:clrFrom>
              <a:clrTo>
                <a:srgbClr val="CACACA">
                  <a:alpha val="0"/>
                </a:srgbClr>
              </a:clrTo>
            </a:clrChange>
            <a:extLst>
              <a:ext uri="{28A0092B-C50C-407E-A947-70E740481C1C}">
                <a14:useLocalDpi xmlns:a14="http://schemas.microsoft.com/office/drawing/2010/main" val="0"/>
              </a:ext>
            </a:extLst>
          </a:blip>
          <a:srcRect/>
          <a:stretch>
            <a:fillRect/>
          </a:stretch>
        </p:blipFill>
        <p:spPr bwMode="auto">
          <a:xfrm>
            <a:off x="7864476" y="3573464"/>
            <a:ext cx="2276475"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7044" name="Picture 11" descr="20090610231608770"/>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4957763" y="3429000"/>
            <a:ext cx="23622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7045" name="Picture 13" descr="36c85d8b503bbc549f2fb480"/>
          <p:cNvPicPr>
            <a:picLocks noChangeAspect="1" noChangeArrowheads="1"/>
          </p:cNvPicPr>
          <p:nvPr>
            <p:custDataLst>
              <p:tags r:id="rId4"/>
            </p:custDataLst>
          </p:nvPr>
        </p:nvPicPr>
        <p:blipFill>
          <a:blip r:embed="rId12">
            <a:clrChange>
              <a:clrFrom>
                <a:srgbClr val="CBCBCB"/>
              </a:clrFrom>
              <a:clrTo>
                <a:srgbClr val="CBCBCB">
                  <a:alpha val="0"/>
                </a:srgbClr>
              </a:clrTo>
            </a:clrChange>
            <a:extLst>
              <a:ext uri="{28A0092B-C50C-407E-A947-70E740481C1C}">
                <a14:useLocalDpi xmlns:a14="http://schemas.microsoft.com/office/drawing/2010/main" val="0"/>
              </a:ext>
            </a:extLst>
          </a:blip>
          <a:srcRect/>
          <a:stretch>
            <a:fillRect/>
          </a:stretch>
        </p:blipFill>
        <p:spPr bwMode="auto">
          <a:xfrm>
            <a:off x="1919288" y="3467100"/>
            <a:ext cx="2493962"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7830" name="Rectangle 3"/>
          <p:cNvSpPr/>
          <p:nvPr>
            <p:custDataLst>
              <p:tags r:id="rId5"/>
            </p:custDataLst>
          </p:nvPr>
        </p:nvSpPr>
        <p:spPr>
          <a:xfrm>
            <a:off x="1524001" y="603251"/>
            <a:ext cx="2771775" cy="523875"/>
          </a:xfrm>
          <a:prstGeom prst="rect">
            <a:avLst/>
          </a:prstGeom>
          <a:noFill/>
          <a:ln>
            <a:noFill/>
            <a:miter lim="800000"/>
          </a:ln>
          <a:effec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dirty="0">
                <a:solidFill>
                  <a:srgbClr val="0000FF"/>
                </a:solidFill>
                <a:ea typeface="微软雅黑" panose="020B0503020204020204" pitchFamily="34" charset="-122"/>
              </a:rPr>
              <a:t>1</a:t>
            </a:r>
            <a:r>
              <a:rPr lang="zh-CN" altLang="en-US" sz="2800" dirty="0" smtClean="0">
                <a:solidFill>
                  <a:srgbClr val="0000FF"/>
                </a:solidFill>
                <a:ea typeface="微软雅黑" panose="020B0503020204020204" pitchFamily="34" charset="-122"/>
              </a:rPr>
              <a:t>、人口和民族：</a:t>
            </a:r>
            <a:endParaRPr lang="zh-CN" altLang="en-US" sz="2800" dirty="0">
              <a:solidFill>
                <a:srgbClr val="0000FF"/>
              </a:solidFill>
              <a:ea typeface="微软雅黑" panose="020B0503020204020204" pitchFamily="34" charset="-122"/>
            </a:endParaRPr>
          </a:p>
        </p:txBody>
      </p:sp>
      <p:sp>
        <p:nvSpPr>
          <p:cNvPr id="77831" name="矩形 1"/>
          <p:cNvSpPr/>
          <p:nvPr>
            <p:custDataLst>
              <p:tags r:id="rId6"/>
            </p:custDataLst>
          </p:nvPr>
        </p:nvSpPr>
        <p:spPr>
          <a:xfrm>
            <a:off x="2046560" y="1397793"/>
            <a:ext cx="6234113" cy="830263"/>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微软雅黑" panose="020B0503020204020204" pitchFamily="34" charset="-122"/>
              </a:rPr>
              <a:t>全区面积约占全国</a:t>
            </a:r>
            <a:r>
              <a:rPr lang="en-US" altLang="zh-CN" sz="2400" dirty="0">
                <a:solidFill>
                  <a:srgbClr val="000000"/>
                </a:solidFill>
                <a:ea typeface="微软雅黑" panose="020B0503020204020204" pitchFamily="34" charset="-122"/>
              </a:rPr>
              <a:t>30</a:t>
            </a:r>
            <a:r>
              <a:rPr lang="zh-CN" altLang="en-US" sz="2400" dirty="0">
                <a:solidFill>
                  <a:srgbClr val="000000"/>
                </a:solidFill>
                <a:ea typeface="微软雅黑" panose="020B0503020204020204" pitchFamily="34" charset="-122"/>
              </a:rPr>
              <a:t>％，人口只占全国</a:t>
            </a:r>
            <a:r>
              <a:rPr lang="en-US" altLang="zh-CN" sz="2400" dirty="0">
                <a:solidFill>
                  <a:srgbClr val="000000"/>
                </a:solidFill>
                <a:ea typeface="微软雅黑" panose="020B0503020204020204" pitchFamily="34" charset="-122"/>
              </a:rPr>
              <a:t>4</a:t>
            </a:r>
            <a:r>
              <a:rPr lang="zh-CN" altLang="en-US" sz="2400" dirty="0">
                <a:solidFill>
                  <a:srgbClr val="000000"/>
                </a:solidFill>
                <a:ea typeface="微软雅黑" panose="020B0503020204020204" pitchFamily="34" charset="-122"/>
              </a:rPr>
              <a:t>％，属于</a:t>
            </a:r>
            <a:r>
              <a:rPr lang="zh-CN" altLang="en-US" sz="2400" dirty="0">
                <a:solidFill>
                  <a:srgbClr val="0000CC"/>
                </a:solidFill>
                <a:ea typeface="微软雅黑" panose="020B0503020204020204" pitchFamily="34" charset="-122"/>
              </a:rPr>
              <a:t>地广人稀</a:t>
            </a:r>
            <a:r>
              <a:rPr lang="zh-CN" altLang="en-US" sz="2400" dirty="0">
                <a:solidFill>
                  <a:srgbClr val="000000"/>
                </a:solidFill>
                <a:ea typeface="微软雅黑" panose="020B0503020204020204" pitchFamily="34" charset="-122"/>
              </a:rPr>
              <a:t>之区。</a:t>
            </a:r>
          </a:p>
        </p:txBody>
      </p:sp>
      <p:sp>
        <p:nvSpPr>
          <p:cNvPr id="77832" name="矩形 2"/>
          <p:cNvSpPr/>
          <p:nvPr>
            <p:custDataLst>
              <p:tags r:id="rId7"/>
            </p:custDataLst>
          </p:nvPr>
        </p:nvSpPr>
        <p:spPr>
          <a:xfrm>
            <a:off x="677863" y="2218959"/>
            <a:ext cx="1692275" cy="523875"/>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smtClean="0">
                <a:solidFill>
                  <a:srgbClr val="0000FF"/>
                </a:solidFill>
                <a:ea typeface="微软雅黑" panose="020B0503020204020204" pitchFamily="34" charset="-122"/>
              </a:rPr>
              <a:t>民族</a:t>
            </a:r>
            <a:r>
              <a:rPr lang="zh-CN" altLang="en-US" sz="2800" dirty="0">
                <a:solidFill>
                  <a:srgbClr val="0000FF"/>
                </a:solidFill>
                <a:ea typeface="微软雅黑" panose="020B0503020204020204" pitchFamily="34" charset="-122"/>
              </a:rPr>
              <a:t>：</a:t>
            </a:r>
            <a:r>
              <a:rPr lang="zh-CN" altLang="en-US" sz="2800" dirty="0">
                <a:solidFill>
                  <a:srgbClr val="000000"/>
                </a:solidFill>
                <a:ea typeface="微软雅黑" panose="020B0503020204020204" pitchFamily="34" charset="-122"/>
              </a:rPr>
              <a:t>　</a:t>
            </a:r>
            <a:endParaRPr lang="zh-CN" altLang="en-US" sz="2400" dirty="0">
              <a:solidFill>
                <a:srgbClr val="000000"/>
              </a:solidFill>
              <a:ea typeface="微软雅黑" panose="020B0503020204020204" pitchFamily="34" charset="-122"/>
            </a:endParaRPr>
          </a:p>
        </p:txBody>
      </p:sp>
      <p:sp>
        <p:nvSpPr>
          <p:cNvPr id="77833" name="矩形 3"/>
          <p:cNvSpPr/>
          <p:nvPr>
            <p:custDataLst>
              <p:tags r:id="rId8"/>
            </p:custDataLst>
          </p:nvPr>
        </p:nvSpPr>
        <p:spPr>
          <a:xfrm>
            <a:off x="1919288" y="2327336"/>
            <a:ext cx="8722008" cy="830997"/>
          </a:xfrm>
          <a:prstGeom prst="rect">
            <a:avLst/>
          </a:prstGeom>
          <a:noFill/>
          <a:ln>
            <a:noFill/>
            <a:miter lim="800000"/>
          </a:ln>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微软雅黑" panose="020B0503020204020204" pitchFamily="34" charset="-122"/>
              </a:rPr>
              <a:t>以汉族为主，占到</a:t>
            </a:r>
            <a:r>
              <a:rPr lang="en-US" altLang="zh-CN" sz="2400" dirty="0">
                <a:solidFill>
                  <a:srgbClr val="000000"/>
                </a:solidFill>
                <a:ea typeface="微软雅黑" panose="020B0503020204020204" pitchFamily="34" charset="-122"/>
              </a:rPr>
              <a:t>2</a:t>
            </a:r>
            <a:r>
              <a:rPr lang="zh-CN" altLang="en-US" sz="2400" dirty="0">
                <a:solidFill>
                  <a:srgbClr val="000000"/>
                </a:solidFill>
                <a:ea typeface="微软雅黑" panose="020B0503020204020204" pitchFamily="34" charset="-122"/>
              </a:rPr>
              <a:t>／</a:t>
            </a:r>
            <a:r>
              <a:rPr lang="en-US" altLang="zh-CN" sz="2400" dirty="0">
                <a:solidFill>
                  <a:srgbClr val="000000"/>
                </a:solidFill>
                <a:ea typeface="微软雅黑" panose="020B0503020204020204" pitchFamily="34" charset="-122"/>
              </a:rPr>
              <a:t>3</a:t>
            </a:r>
            <a:r>
              <a:rPr lang="zh-CN" altLang="en-US" sz="2400" dirty="0">
                <a:solidFill>
                  <a:srgbClr val="000000"/>
                </a:solidFill>
                <a:ea typeface="微软雅黑" panose="020B0503020204020204" pitchFamily="34" charset="-122"/>
              </a:rPr>
              <a:t>，内蒙古、宁夏、新疆分别是蒙古族、回族、维吾尔族的聚居区，新疆北部有哈萨克族居住。</a:t>
            </a:r>
            <a:endParaRPr lang="zh-CN" altLang="en-US" sz="1800" dirty="0">
              <a:ea typeface="微软雅黑" panose="020B0503020204020204" pitchFamily="34" charset="-122"/>
            </a:endParaRPr>
          </a:p>
        </p:txBody>
      </p:sp>
      <p:sp>
        <p:nvSpPr>
          <p:cNvPr id="2" name="文本框 1"/>
          <p:cNvSpPr txBox="1"/>
          <p:nvPr/>
        </p:nvSpPr>
        <p:spPr>
          <a:xfrm>
            <a:off x="677863" y="1397282"/>
            <a:ext cx="1368697" cy="523220"/>
          </a:xfrm>
          <a:prstGeom prst="rect">
            <a:avLst/>
          </a:prstGeom>
          <a:noFill/>
          <a:ln>
            <a:noFill/>
            <a:miter lim="800000"/>
          </a:ln>
        </p:spPr>
        <p:txBody>
          <a:bodyPr>
            <a:spAutoFit/>
          </a:bodyPr>
          <a:lstStyle>
            <a:defPPr>
              <a:defRPr lang="zh-CN"/>
            </a:defPPr>
            <a:lvl1pPr>
              <a:spcBef>
                <a:spcPct val="0"/>
              </a:spcBef>
              <a:buFontTx/>
              <a:buNone/>
              <a:defRPr sz="2800">
                <a:solidFill>
                  <a:srgbClr val="0000FF"/>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800">
                <a:latin typeface="Arial" panose="020B0604020202020204" pitchFamily="34" charset="0"/>
                <a:ea typeface="宋体" panose="02010600030101010101" pitchFamily="2" charset="-122"/>
              </a:defRPr>
            </a:lvl2pPr>
            <a:lvl3pPr marL="1143000" indent="-228600" eaLnBrk="0" hangingPunct="0">
              <a:spcBef>
                <a:spcPct val="20000"/>
              </a:spcBef>
              <a:buChar char="•"/>
              <a:defRPr sz="2400">
                <a:latin typeface="Arial" panose="020B0604020202020204" pitchFamily="34" charset="0"/>
                <a:ea typeface="宋体" panose="02010600030101010101" pitchFamily="2" charset="-122"/>
              </a:defRPr>
            </a:lvl3pPr>
            <a:lvl4pPr marL="1600200" indent="-228600" eaLnBrk="0" hangingPunct="0">
              <a:spcBef>
                <a:spcPct val="20000"/>
              </a:spcBef>
              <a:buChar char="–"/>
              <a:defRPr sz="2000">
                <a:latin typeface="Arial" panose="020B0604020202020204" pitchFamily="34" charset="0"/>
                <a:ea typeface="宋体" panose="02010600030101010101" pitchFamily="2" charset="-122"/>
              </a:defRPr>
            </a:lvl4pPr>
            <a:lvl5pPr marL="2057400" indent="-228600" eaLnBrk="0" hangingPunct="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latin typeface="Arial" panose="020B0604020202020204" pitchFamily="34" charset="0"/>
                <a:ea typeface="宋体" panose="02010600030101010101" pitchFamily="2" charset="-122"/>
              </a:defRPr>
            </a:lvl9pPr>
          </a:lstStyle>
          <a:p>
            <a:r>
              <a:rPr lang="zh-CN" altLang="en-US" dirty="0"/>
              <a:t>人口：</a:t>
            </a:r>
          </a:p>
        </p:txBody>
      </p:sp>
    </p:spTree>
    <p:extLst>
      <p:ext uri="{BB962C8B-B14F-4D97-AF65-F5344CB8AC3E}">
        <p14:creationId xmlns:p14="http://schemas.microsoft.com/office/powerpoint/2010/main" val="3683694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7830"/>
                                        </p:tgtEl>
                                        <p:attrNameLst>
                                          <p:attrName>style.visibility</p:attrName>
                                        </p:attrNameLst>
                                      </p:cBhvr>
                                      <p:to>
                                        <p:strVal val="visible"/>
                                      </p:to>
                                    </p:set>
                                    <p:animEffect transition="in" filter="wipe(down)">
                                      <p:cBhvr>
                                        <p:cTn id="7" dur="500"/>
                                        <p:tgtEl>
                                          <p:spTgt spid="778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7831"/>
                                        </p:tgtEl>
                                        <p:attrNameLst>
                                          <p:attrName>style.visibility</p:attrName>
                                        </p:attrNameLst>
                                      </p:cBhvr>
                                      <p:to>
                                        <p:strVal val="visible"/>
                                      </p:to>
                                    </p:set>
                                    <p:animEffect transition="in" filter="wipe(down)">
                                      <p:cBhvr>
                                        <p:cTn id="12" dur="500"/>
                                        <p:tgtEl>
                                          <p:spTgt spid="778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7832"/>
                                        </p:tgtEl>
                                        <p:attrNameLst>
                                          <p:attrName>style.visibility</p:attrName>
                                        </p:attrNameLst>
                                      </p:cBhvr>
                                      <p:to>
                                        <p:strVal val="visible"/>
                                      </p:to>
                                    </p:set>
                                    <p:animEffect transition="in" filter="wipe(down)">
                                      <p:cBhvr>
                                        <p:cTn id="17" dur="500"/>
                                        <p:tgtEl>
                                          <p:spTgt spid="778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7833"/>
                                        </p:tgtEl>
                                        <p:attrNameLst>
                                          <p:attrName>style.visibility</p:attrName>
                                        </p:attrNameLst>
                                      </p:cBhvr>
                                      <p:to>
                                        <p:strVal val="visible"/>
                                      </p:to>
                                    </p:set>
                                    <p:animEffect transition="in" filter="wipe(down)">
                                      <p:cBhvr>
                                        <p:cTn id="22" dur="500"/>
                                        <p:tgtEl>
                                          <p:spTgt spid="778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7044"/>
                                        </p:tgtEl>
                                        <p:attrNameLst>
                                          <p:attrName>style.visibility</p:attrName>
                                        </p:attrNameLst>
                                      </p:cBhvr>
                                      <p:to>
                                        <p:strVal val="visible"/>
                                      </p:to>
                                    </p:set>
                                    <p:animEffect transition="in" filter="blinds(horizontal)">
                                      <p:cBhvr>
                                        <p:cTn id="27" dur="500"/>
                                        <p:tgtEl>
                                          <p:spTgt spid="87044"/>
                                        </p:tgtEl>
                                      </p:cBhvr>
                                    </p:animEffect>
                                  </p:childTnLst>
                                </p:cTn>
                              </p:par>
                              <p:par>
                                <p:cTn id="28" presetID="3" presetClass="entr" presetSubtype="10" fill="hold" nodeType="withEffect">
                                  <p:stCondLst>
                                    <p:cond delay="0"/>
                                  </p:stCondLst>
                                  <p:childTnLst>
                                    <p:set>
                                      <p:cBhvr>
                                        <p:cTn id="29" dur="1" fill="hold">
                                          <p:stCondLst>
                                            <p:cond delay="0"/>
                                          </p:stCondLst>
                                        </p:cTn>
                                        <p:tgtEl>
                                          <p:spTgt spid="87043"/>
                                        </p:tgtEl>
                                        <p:attrNameLst>
                                          <p:attrName>style.visibility</p:attrName>
                                        </p:attrNameLst>
                                      </p:cBhvr>
                                      <p:to>
                                        <p:strVal val="visible"/>
                                      </p:to>
                                    </p:set>
                                    <p:animEffect transition="in" filter="blinds(horizontal)">
                                      <p:cBhvr>
                                        <p:cTn id="30" dur="500"/>
                                        <p:tgtEl>
                                          <p:spTgt spid="87043"/>
                                        </p:tgtEl>
                                      </p:cBhvr>
                                    </p:animEffect>
                                  </p:childTnLst>
                                </p:cTn>
                              </p:par>
                              <p:par>
                                <p:cTn id="31" presetID="3" presetClass="entr" presetSubtype="10" fill="hold" nodeType="withEffect">
                                  <p:stCondLst>
                                    <p:cond delay="0"/>
                                  </p:stCondLst>
                                  <p:childTnLst>
                                    <p:set>
                                      <p:cBhvr>
                                        <p:cTn id="32" dur="1" fill="hold">
                                          <p:stCondLst>
                                            <p:cond delay="0"/>
                                          </p:stCondLst>
                                        </p:cTn>
                                        <p:tgtEl>
                                          <p:spTgt spid="87045"/>
                                        </p:tgtEl>
                                        <p:attrNameLst>
                                          <p:attrName>style.visibility</p:attrName>
                                        </p:attrNameLst>
                                      </p:cBhvr>
                                      <p:to>
                                        <p:strVal val="visible"/>
                                      </p:to>
                                    </p:set>
                                    <p:animEffect transition="in" filter="blinds(horizontal)">
                                      <p:cBhvr>
                                        <p:cTn id="33"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0" grpId="0" animBg="1"/>
      <p:bldP spid="77831" grpId="0" animBg="1"/>
      <p:bldP spid="77832" grpId="0" animBg="1"/>
      <p:bldP spid="778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2"/>
          <p:cNvGrpSpPr>
            <a:grpSpLocks/>
          </p:cNvGrpSpPr>
          <p:nvPr/>
        </p:nvGrpSpPr>
        <p:grpSpPr bwMode="auto">
          <a:xfrm>
            <a:off x="2133600" y="1193801"/>
            <a:ext cx="4338638" cy="2671763"/>
            <a:chOff x="0" y="190"/>
            <a:chExt cx="3648" cy="2354"/>
          </a:xfrm>
        </p:grpSpPr>
        <p:pic>
          <p:nvPicPr>
            <p:cNvPr id="31747" name="Picture 3" descr="民族服装02"/>
            <p:cNvPicPr>
              <a:picLocks noChangeAspect="1" noChangeArrowheads="1"/>
            </p:cNvPicPr>
            <p:nvPr/>
          </p:nvPicPr>
          <p:blipFill>
            <a:blip r:embed="rId2">
              <a:extLst>
                <a:ext uri="{28A0092B-C50C-407E-A947-70E740481C1C}">
                  <a14:useLocalDpi xmlns:a14="http://schemas.microsoft.com/office/drawing/2010/main" val="0"/>
                </a:ext>
              </a:extLst>
            </a:blip>
            <a:srcRect t="7018" b="7018"/>
            <a:stretch>
              <a:fillRect/>
            </a:stretch>
          </p:blipFill>
          <p:spPr bwMode="auto">
            <a:xfrm>
              <a:off x="0" y="192"/>
              <a:ext cx="3648" cy="2352"/>
            </a:xfrm>
            <a:prstGeom prst="rect">
              <a:avLst/>
            </a:prstGeom>
            <a:noFill/>
            <a:extLst>
              <a:ext uri="{909E8E84-426E-40DD-AFC4-6F175D3DCCD1}">
                <a14:hiddenFill xmlns:a14="http://schemas.microsoft.com/office/drawing/2010/main">
                  <a:solidFill>
                    <a:srgbClr val="FFFFFF"/>
                  </a:solidFill>
                </a14:hiddenFill>
              </a:ext>
            </a:extLst>
          </p:spPr>
        </p:pic>
        <p:sp>
          <p:nvSpPr>
            <p:cNvPr id="31748" name="Text Box 4"/>
            <p:cNvSpPr txBox="1">
              <a:spLocks noChangeArrowheads="1"/>
            </p:cNvSpPr>
            <p:nvPr/>
          </p:nvSpPr>
          <p:spPr bwMode="auto">
            <a:xfrm>
              <a:off x="1863" y="190"/>
              <a:ext cx="800"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蒙古族</a:t>
              </a:r>
            </a:p>
          </p:txBody>
        </p:sp>
      </p:grpSp>
      <p:grpSp>
        <p:nvGrpSpPr>
          <p:cNvPr id="31750" name="Group 6"/>
          <p:cNvGrpSpPr>
            <a:grpSpLocks/>
          </p:cNvGrpSpPr>
          <p:nvPr/>
        </p:nvGrpSpPr>
        <p:grpSpPr bwMode="auto">
          <a:xfrm>
            <a:off x="6451600" y="1193801"/>
            <a:ext cx="3200400" cy="2873375"/>
            <a:chOff x="3264" y="0"/>
            <a:chExt cx="2304" cy="2482"/>
          </a:xfrm>
        </p:grpSpPr>
        <p:pic>
          <p:nvPicPr>
            <p:cNvPr id="31751" name="Picture 7" descr="民族服装17"/>
            <p:cNvPicPr>
              <a:picLocks noChangeAspect="1" noChangeArrowheads="1"/>
            </p:cNvPicPr>
            <p:nvPr/>
          </p:nvPicPr>
          <p:blipFill>
            <a:blip r:embed="rId3">
              <a:extLst>
                <a:ext uri="{28A0092B-C50C-407E-A947-70E740481C1C}">
                  <a14:useLocalDpi xmlns:a14="http://schemas.microsoft.com/office/drawing/2010/main" val="0"/>
                </a:ext>
              </a:extLst>
            </a:blip>
            <a:srcRect l="14754" r="15637"/>
            <a:stretch>
              <a:fillRect/>
            </a:stretch>
          </p:blipFill>
          <p:spPr bwMode="auto">
            <a:xfrm>
              <a:off x="3264" y="0"/>
              <a:ext cx="2304" cy="2482"/>
            </a:xfrm>
            <a:prstGeom prst="rect">
              <a:avLst/>
            </a:prstGeom>
            <a:noFill/>
            <a:extLst>
              <a:ext uri="{909E8E84-426E-40DD-AFC4-6F175D3DCCD1}">
                <a14:hiddenFill xmlns:a14="http://schemas.microsoft.com/office/drawing/2010/main">
                  <a:solidFill>
                    <a:srgbClr val="FFFFFF"/>
                  </a:solidFill>
                </a14:hiddenFill>
              </a:ext>
            </a:extLst>
          </p:spPr>
        </p:pic>
        <p:sp>
          <p:nvSpPr>
            <p:cNvPr id="31752" name="Text Box 8"/>
            <p:cNvSpPr txBox="1">
              <a:spLocks noChangeArrowheads="1"/>
            </p:cNvSpPr>
            <p:nvPr/>
          </p:nvSpPr>
          <p:spPr bwMode="auto">
            <a:xfrm>
              <a:off x="3323" y="86"/>
              <a:ext cx="869"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哈萨克族</a:t>
              </a:r>
            </a:p>
          </p:txBody>
        </p:sp>
      </p:grpSp>
      <p:sp>
        <p:nvSpPr>
          <p:cNvPr id="6" name="Rectangle 2"/>
          <p:cNvSpPr>
            <a:spLocks noChangeArrowheads="1"/>
          </p:cNvSpPr>
          <p:nvPr/>
        </p:nvSpPr>
        <p:spPr bwMode="auto">
          <a:xfrm>
            <a:off x="1524000" y="0"/>
            <a:ext cx="61214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4000" b="1" dirty="0">
                <a:latin typeface="黑体" panose="02010609060101010101" pitchFamily="49" charset="-122"/>
                <a:ea typeface="黑体" panose="02010609060101010101" pitchFamily="49" charset="-122"/>
              </a:rPr>
              <a:t>三、西北地区的人文特征</a:t>
            </a:r>
          </a:p>
        </p:txBody>
      </p:sp>
      <p:sp>
        <p:nvSpPr>
          <p:cNvPr id="31757" name="Text Box 13"/>
          <p:cNvSpPr txBox="1">
            <a:spLocks noChangeArrowheads="1"/>
          </p:cNvSpPr>
          <p:nvPr/>
        </p:nvSpPr>
        <p:spPr bwMode="auto">
          <a:xfrm>
            <a:off x="1981200" y="685801"/>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、人口和民族</a:t>
            </a:r>
          </a:p>
        </p:txBody>
      </p:sp>
      <p:pic>
        <p:nvPicPr>
          <p:cNvPr id="31760" name="Picture 16" descr="1243991190KhN5Aow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886200"/>
            <a:ext cx="44196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31761"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3846512"/>
            <a:ext cx="2732088" cy="301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62" name="Text Box 18"/>
          <p:cNvSpPr txBox="1">
            <a:spLocks noChangeArrowheads="1"/>
          </p:cNvSpPr>
          <p:nvPr/>
        </p:nvSpPr>
        <p:spPr bwMode="auto">
          <a:xfrm>
            <a:off x="2438400" y="39624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ea typeface="楷体_GB2312" pitchFamily="49" charset="-122"/>
              </a:rPr>
              <a:t>回族</a:t>
            </a:r>
          </a:p>
        </p:txBody>
      </p:sp>
    </p:spTree>
    <p:extLst>
      <p:ext uri="{BB962C8B-B14F-4D97-AF65-F5344CB8AC3E}">
        <p14:creationId xmlns:p14="http://schemas.microsoft.com/office/powerpoint/2010/main" val="3655404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dissolve">
                                      <p:cBhvr>
                                        <p:cTn id="7" dur="500"/>
                                        <p:tgtEl>
                                          <p:spTgt spid="31746"/>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1750"/>
                                        </p:tgtEl>
                                        <p:attrNameLst>
                                          <p:attrName>style.visibility</p:attrName>
                                        </p:attrNameLst>
                                      </p:cBhvr>
                                      <p:to>
                                        <p:strVal val="visible"/>
                                      </p:to>
                                    </p:set>
                                    <p:animEffect transition="in" filter="dissolve">
                                      <p:cBhvr>
                                        <p:cTn id="11" dur="500"/>
                                        <p:tgtEl>
                                          <p:spTgt spid="31750"/>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31760"/>
                                        </p:tgtEl>
                                        <p:attrNameLst>
                                          <p:attrName>style.visibility</p:attrName>
                                        </p:attrNameLst>
                                      </p:cBhvr>
                                      <p:to>
                                        <p:strVal val="visible"/>
                                      </p:to>
                                    </p:set>
                                    <p:animEffect transition="in" filter="blinds(horizontal)">
                                      <p:cBhvr>
                                        <p:cTn id="15" dur="500"/>
                                        <p:tgtEl>
                                          <p:spTgt spid="31760"/>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31761"/>
                                        </p:tgtEl>
                                        <p:attrNameLst>
                                          <p:attrName>style.visibility</p:attrName>
                                        </p:attrNameLst>
                                      </p:cBhvr>
                                      <p:to>
                                        <p:strVal val="visible"/>
                                      </p:to>
                                    </p:set>
                                    <p:animEffect transition="in" filter="dissolve">
                                      <p:cBhvr>
                                        <p:cTn id="19" dur="500"/>
                                        <p:tgtEl>
                                          <p:spTgt spid="31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p:cNvSpPr>
          <p:nvPr>
            <p:ph idx="1"/>
            <p:custDataLst>
              <p:tags r:id="rId1"/>
            </p:custDataLst>
          </p:nvPr>
        </p:nvSpPr>
        <p:spPr>
          <a:xfrm>
            <a:off x="327546" y="996239"/>
            <a:ext cx="11286699" cy="2514600"/>
          </a:xfrm>
          <a:solidFill>
            <a:schemeClr val="bg1"/>
          </a:solidFill>
          <a:ln cap="flat" algn="ctr">
            <a:miter lim="800000"/>
            <a:headEnd type="none" w="med" len="med"/>
            <a:tailEnd type="none" w="med" len="med"/>
          </a:ln>
        </p:spPr>
        <p:txBody>
          <a:bodyPr>
            <a:noAutofit/>
          </a:bodyPr>
          <a:lstStyle/>
          <a:p>
            <a:pPr marL="0" indent="0">
              <a:spcBef>
                <a:spcPct val="0"/>
              </a:spcBef>
              <a:buNone/>
            </a:pPr>
            <a:r>
              <a:rPr lang="zh-CN" altLang="en-US" sz="2400" b="1" dirty="0">
                <a:ea typeface="微软雅黑" panose="020B0503020204020204" pitchFamily="34" charset="-122"/>
              </a:rPr>
              <a:t>原因：气候干旱，水的分布是制约当地生产和居民分布的关键。</a:t>
            </a:r>
          </a:p>
          <a:p>
            <a:pPr marL="0" indent="0">
              <a:spcBef>
                <a:spcPct val="0"/>
              </a:spcBef>
              <a:buNone/>
            </a:pPr>
            <a:r>
              <a:rPr lang="zh-CN" altLang="en-US" sz="2400" b="1" dirty="0">
                <a:ea typeface="微软雅黑" panose="020B0503020204020204" pitchFamily="34" charset="-122"/>
              </a:rPr>
              <a:t>东部：主要集中在黄河沿岸平原，呈带状</a:t>
            </a:r>
          </a:p>
          <a:p>
            <a:pPr marL="0" indent="0">
              <a:spcBef>
                <a:spcPct val="0"/>
              </a:spcBef>
              <a:buNone/>
            </a:pPr>
            <a:r>
              <a:rPr lang="zh-CN" altLang="en-US" sz="2400" b="1" dirty="0">
                <a:ea typeface="微软雅黑" panose="020B0503020204020204" pitchFamily="34" charset="-122"/>
              </a:rPr>
              <a:t>西部：多沙漠，依靠高山冰雪融水和地下水发展绿洲农业，绿洲呈点状</a:t>
            </a:r>
          </a:p>
        </p:txBody>
      </p:sp>
      <p:sp>
        <p:nvSpPr>
          <p:cNvPr id="5" name="Title 6"/>
          <p:cNvSpPr txBox="1"/>
          <p:nvPr>
            <p:custDataLst>
              <p:tags r:id="rId2"/>
            </p:custDataLst>
          </p:nvPr>
        </p:nvSpPr>
        <p:spPr>
          <a:xfrm>
            <a:off x="436728" y="0"/>
            <a:ext cx="10903925" cy="887372"/>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spcBef>
                <a:spcPts val="0"/>
              </a:spcBef>
              <a:buSzPct val="100000"/>
              <a:defRPr/>
            </a:pPr>
            <a:r>
              <a:rPr lang="zh-CN" altLang="en-US" sz="3200" b="1" spc="15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人口主要分布于绿洲</a:t>
            </a:r>
            <a:r>
              <a:rPr lang="zh-CN" altLang="en-US" sz="3200" b="1" spc="150" dirty="0" smtClean="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冲积扇，</a:t>
            </a:r>
            <a:r>
              <a:rPr lang="zh-CN" altLang="en-US" sz="3200" b="1" dirty="0" smtClean="0">
                <a:solidFill>
                  <a:srgbClr val="0000CC"/>
                </a:solidFill>
                <a:ea typeface="微软雅黑" panose="020B0503020204020204" pitchFamily="34" charset="-122"/>
              </a:rPr>
              <a:t>呈带状、点状或串珠状分布</a:t>
            </a:r>
            <a:endParaRPr lang="zh-CN" altLang="en-US" sz="3200" b="1" spc="15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custDataLst>
              <p:tags r:id="rId3"/>
            </p:custDataLst>
          </p:nvPr>
        </p:nvPicPr>
        <p:blipFill rotWithShape="1">
          <a:blip r:embed="rId6"/>
          <a:srcRect l="7579" r="7579"/>
          <a:stretch>
            <a:fillRect/>
          </a:stretch>
        </p:blipFill>
        <p:spPr>
          <a:xfrm>
            <a:off x="1208607" y="2756847"/>
            <a:ext cx="5401295" cy="3683629"/>
          </a:xfrm>
          <a:prstGeom prst="rect">
            <a:avLst/>
          </a:prstGeom>
        </p:spPr>
      </p:pic>
      <p:pic>
        <p:nvPicPr>
          <p:cNvPr id="8" name="图片 7"/>
          <p:cNvPicPr/>
          <p:nvPr>
            <p:custDataLst>
              <p:tags r:id="rId4"/>
            </p:custDataLst>
          </p:nvPr>
        </p:nvPicPr>
        <p:blipFill rotWithShape="1">
          <a:blip r:embed="rId7"/>
          <a:srcRect l="22944" r="22944"/>
          <a:stretch>
            <a:fillRect/>
          </a:stretch>
        </p:blipFill>
        <p:spPr>
          <a:xfrm>
            <a:off x="7395428" y="2101756"/>
            <a:ext cx="4583474" cy="4522035"/>
          </a:xfrm>
          <a:prstGeom prst="rect">
            <a:avLst/>
          </a:prstGeom>
        </p:spPr>
      </p:pic>
    </p:spTree>
    <p:extLst>
      <p:ext uri="{BB962C8B-B14F-4D97-AF65-F5344CB8AC3E}">
        <p14:creationId xmlns:p14="http://schemas.microsoft.com/office/powerpoint/2010/main" val="3704165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wipe(down)">
                                      <p:cBhvr>
                                        <p:cTn id="7" dur="500" fill="hold"/>
                                        <p:tgtEl>
                                          <p:spTgt spid="106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06499">
                                            <p:txEl>
                                              <p:pRg st="1" end="1"/>
                                            </p:txEl>
                                          </p:spTgt>
                                        </p:tgtEl>
                                        <p:attrNameLst>
                                          <p:attrName>style.visibility</p:attrName>
                                        </p:attrNameLst>
                                      </p:cBhvr>
                                      <p:to>
                                        <p:strVal val="visible"/>
                                      </p:to>
                                    </p:set>
                                    <p:animEffect transition="in" filter="wipe(down)">
                                      <p:cBhvr>
                                        <p:cTn id="12" dur="500" fill="hold"/>
                                        <p:tgtEl>
                                          <p:spTgt spid="106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06499">
                                            <p:txEl>
                                              <p:pRg st="2" end="2"/>
                                            </p:txEl>
                                          </p:spTgt>
                                        </p:tgtEl>
                                        <p:attrNameLst>
                                          <p:attrName>style.visibility</p:attrName>
                                        </p:attrNameLst>
                                      </p:cBhvr>
                                      <p:to>
                                        <p:strVal val="visible"/>
                                      </p:to>
                                    </p:set>
                                    <p:animEffect transition="in" filter="wipe(down)">
                                      <p:cBhvr>
                                        <p:cTn id="17" dur="500" fill="hold"/>
                                        <p:tgtEl>
                                          <p:spTgt spid="1064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83970"/>
          <p:cNvSpPr/>
          <p:nvPr/>
        </p:nvSpPr>
        <p:spPr>
          <a:xfrm>
            <a:off x="111760" y="4581286"/>
            <a:ext cx="11862526" cy="2197396"/>
          </a:xfrm>
          <a:prstGeom prst="rect">
            <a:avLst/>
          </a:prstGeom>
          <a:noFill/>
          <a:ln w="9525">
            <a:noFill/>
          </a:ln>
          <a:extLst>
            <a:ext uri="{909E8E84-426E-40DD-AFC4-6F175D3DCCD1}">
              <a14:hiddenFill xmlns:a14="http://schemas.microsoft.com/office/drawing/2010/main">
                <a:solidFill>
                  <a:srgbClr val="FFFFFF"/>
                </a:solidFill>
              </a14:hiddenFill>
            </a:ext>
          </a:extLst>
        </p:spPr>
        <p:txBody>
          <a:bodyPr wrap="square" anchor="ctr">
            <a:spAutoFit/>
          </a:bodyPr>
          <a:lstStyle>
            <a:defPPr/>
          </a:lstStyle>
          <a:p>
            <a:pPr>
              <a:lnSpc>
                <a:spcPct val="114000"/>
              </a:lnSpc>
              <a:spcBef>
                <a:spcPct val="0"/>
              </a:spcBef>
            </a:pPr>
            <a:r>
              <a:rPr lang="zh-CN" altLang="en-US" sz="2400" b="1" dirty="0">
                <a:solidFill>
                  <a:srgbClr val="993300"/>
                </a:solidFill>
                <a:latin typeface="微软雅黑"/>
                <a:ea typeface="微软雅黑"/>
                <a:cs typeface="宋体" pitchFamily="2" charset="-122"/>
                <a:sym typeface="+mn-ea"/>
              </a:rPr>
              <a:t>民居：</a:t>
            </a:r>
            <a:r>
              <a:rPr lang="zh-CN" altLang="en-US" sz="2400" noProof="1">
                <a:solidFill>
                  <a:srgbClr val="0070C0"/>
                </a:solidFill>
                <a:latin typeface="微软雅黑"/>
                <a:ea typeface="微软雅黑"/>
                <a:cs typeface="宋体" pitchFamily="2" charset="-122"/>
                <a:sym typeface="+mn-ea"/>
              </a:rPr>
              <a:t>本区气候干旱，传统民居院落中以土木结构的平顶土楼为特色，土楼屋顶和四周均有通风窗户。还有的屋顶搭凉棚，为会客、纳凉场所。每家都有通往屋顶的明洞，可串门。</a:t>
            </a:r>
            <a:endParaRPr lang="en-US" altLang="zh-CN" sz="2400" noProof="1">
              <a:solidFill>
                <a:srgbClr val="0070C0"/>
              </a:solidFill>
              <a:latin typeface="微软雅黑"/>
              <a:ea typeface="微软雅黑"/>
              <a:cs typeface="宋体" pitchFamily="2" charset="-122"/>
              <a:sym typeface="+mn-ea"/>
            </a:endParaRPr>
          </a:p>
          <a:p>
            <a:pPr>
              <a:lnSpc>
                <a:spcPct val="114000"/>
              </a:lnSpc>
              <a:spcBef>
                <a:spcPct val="0"/>
              </a:spcBef>
            </a:pPr>
            <a:r>
              <a:rPr lang="zh-CN" altLang="en-US" sz="2400" noProof="1">
                <a:solidFill>
                  <a:srgbClr val="0070C0"/>
                </a:solidFill>
                <a:latin typeface="微软雅黑"/>
                <a:ea typeface="微软雅黑"/>
                <a:cs typeface="宋体" pitchFamily="2" charset="-122"/>
                <a:sym typeface="+mn-ea"/>
              </a:rPr>
              <a:t>毡房以及蒙古包是民居的又一特色。房子四周为环形毡墙，形式简洁，但能够遮阳隔热和御寒挡风。拆卸方便，便于牧民迁徙。</a:t>
            </a:r>
          </a:p>
        </p:txBody>
      </p:sp>
      <p:pic>
        <p:nvPicPr>
          <p:cNvPr id="81922" name="Picture 2"/>
          <p:cNvPicPr>
            <a:picLocks noChangeAspect="1" noChangeArrowheads="1"/>
          </p:cNvPicPr>
          <p:nvPr/>
        </p:nvPicPr>
        <p:blipFill>
          <a:blip r:embed="rId2"/>
          <a:stretch>
            <a:fillRect/>
          </a:stretch>
        </p:blipFill>
        <p:spPr bwMode="auto">
          <a:xfrm>
            <a:off x="111760" y="1064261"/>
            <a:ext cx="4104640" cy="3316393"/>
          </a:xfrm>
          <a:prstGeom prst="rect">
            <a:avLst/>
          </a:prstGeom>
          <a:noFill/>
          <a:ln w="9525">
            <a:noFill/>
            <a:miter lim="800000"/>
          </a:ln>
        </p:spPr>
      </p:pic>
      <p:pic>
        <p:nvPicPr>
          <p:cNvPr id="81927" name="Picture 7"/>
          <p:cNvPicPr>
            <a:picLocks noChangeAspect="1" noChangeArrowheads="1"/>
          </p:cNvPicPr>
          <p:nvPr/>
        </p:nvPicPr>
        <p:blipFill>
          <a:blip r:embed="rId3"/>
          <a:stretch>
            <a:fillRect/>
          </a:stretch>
        </p:blipFill>
        <p:spPr bwMode="auto">
          <a:xfrm>
            <a:off x="4389121" y="1064260"/>
            <a:ext cx="3568700" cy="3296920"/>
          </a:xfrm>
          <a:prstGeom prst="rect">
            <a:avLst/>
          </a:prstGeom>
          <a:noFill/>
          <a:ln w="9525">
            <a:noFill/>
            <a:miter lim="800000"/>
          </a:ln>
        </p:spPr>
      </p:pic>
      <p:sp>
        <p:nvSpPr>
          <p:cNvPr id="15" name="矩形 14"/>
          <p:cNvSpPr/>
          <p:nvPr/>
        </p:nvSpPr>
        <p:spPr>
          <a:xfrm>
            <a:off x="750359" y="1064170"/>
            <a:ext cx="1689886" cy="461665"/>
          </a:xfrm>
          <a:prstGeom prst="rect">
            <a:avLst/>
          </a:prstGeom>
        </p:spPr>
        <p:txBody>
          <a:bodyPr wrap="none">
            <a:spAutoFit/>
          </a:bodyPr>
          <a:lstStyle>
            <a:defPPr/>
          </a:lstStyle>
          <a:p>
            <a:r>
              <a:rPr lang="zh-CN" altLang="en-US" sz="2400" b="1" noProof="1">
                <a:solidFill>
                  <a:srgbClr val="993300"/>
                </a:solidFill>
                <a:latin typeface="微软雅黑"/>
                <a:ea typeface="微软雅黑"/>
                <a:cs typeface="微软雅黑" panose="020B0503020204020204" charset="-122"/>
                <a:sym typeface="+mn-ea"/>
              </a:rPr>
              <a:t>平 顶 土 楼</a:t>
            </a:r>
          </a:p>
        </p:txBody>
      </p:sp>
      <p:sp>
        <p:nvSpPr>
          <p:cNvPr id="16" name="矩形 15"/>
          <p:cNvSpPr/>
          <p:nvPr/>
        </p:nvSpPr>
        <p:spPr>
          <a:xfrm>
            <a:off x="5310294" y="1137074"/>
            <a:ext cx="3331633" cy="461665"/>
          </a:xfrm>
          <a:prstGeom prst="rect">
            <a:avLst/>
          </a:prstGeom>
        </p:spPr>
        <p:txBody>
          <a:bodyPr wrap="square">
            <a:spAutoFit/>
          </a:bodyPr>
          <a:lstStyle>
            <a:defPPr/>
          </a:lstStyle>
          <a:p>
            <a:r>
              <a:rPr lang="zh-CN" altLang="en-US" sz="2400" b="1" noProof="1">
                <a:solidFill>
                  <a:srgbClr val="993300"/>
                </a:solidFill>
                <a:latin typeface="微软雅黑"/>
                <a:ea typeface="微软雅黑"/>
                <a:cs typeface="微软雅黑" panose="020B0503020204020204" charset="-122"/>
                <a:sym typeface="+mn-ea"/>
              </a:rPr>
              <a:t>毡 房</a:t>
            </a:r>
          </a:p>
        </p:txBody>
      </p:sp>
      <p:pic>
        <p:nvPicPr>
          <p:cNvPr id="2" name="图片 1"/>
          <p:cNvPicPr>
            <a:picLocks noChangeAspect="1"/>
          </p:cNvPicPr>
          <p:nvPr/>
        </p:nvPicPr>
        <p:blipFill>
          <a:blip r:embed="rId4"/>
          <a:stretch>
            <a:fillRect/>
          </a:stretch>
        </p:blipFill>
        <p:spPr>
          <a:xfrm>
            <a:off x="8255847" y="1137073"/>
            <a:ext cx="3794760" cy="3224107"/>
          </a:xfrm>
          <a:prstGeom prst="rect">
            <a:avLst/>
          </a:prstGeom>
        </p:spPr>
      </p:pic>
      <p:sp>
        <p:nvSpPr>
          <p:cNvPr id="3" name="矩形 2"/>
          <p:cNvSpPr/>
          <p:nvPr/>
        </p:nvSpPr>
        <p:spPr>
          <a:xfrm>
            <a:off x="9663007" y="1218354"/>
            <a:ext cx="2585720" cy="461665"/>
          </a:xfrm>
          <a:prstGeom prst="rect">
            <a:avLst/>
          </a:prstGeom>
        </p:spPr>
        <p:txBody>
          <a:bodyPr wrap="square">
            <a:spAutoFit/>
          </a:bodyPr>
          <a:lstStyle>
            <a:defPPr/>
          </a:lstStyle>
          <a:p>
            <a:r>
              <a:rPr lang="zh-CN" altLang="zh-CN" sz="2400" b="1">
                <a:solidFill>
                  <a:srgbClr val="FF0000"/>
                </a:solidFill>
                <a:latin typeface="微软雅黑"/>
                <a:ea typeface="微软雅黑"/>
                <a:cs typeface="宋体" pitchFamily="2" charset="-122"/>
                <a:sym typeface="+mn-ea"/>
              </a:rPr>
              <a:t>巴扎</a:t>
            </a:r>
          </a:p>
        </p:txBody>
      </p:sp>
    </p:spTree>
    <p:extLst>
      <p:ext uri="{BB962C8B-B14F-4D97-AF65-F5344CB8AC3E}">
        <p14:creationId xmlns:p14="http://schemas.microsoft.com/office/powerpoint/2010/main" val="1491449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252595" y="196850"/>
            <a:ext cx="5791835" cy="720090"/>
          </a:xfrm>
          <a:prstGeom prst="rect">
            <a:avLst/>
          </a:prstGeom>
        </p:spPr>
        <p:txBody>
          <a:bodyPr/>
          <a:lstStyle/>
          <a:p>
            <a:pPr>
              <a:spcBef>
                <a:spcPts val="1800"/>
              </a:spcBef>
              <a:defRPr/>
            </a:pPr>
            <a:r>
              <a:rPr lang="zh-CN" altLang="en-US" sz="3200" b="1" smtClean="0">
                <a:solidFill>
                  <a:schemeClr val="tx1"/>
                </a:solidFill>
                <a:latin typeface="仿宋" panose="02010609060101010101" charset="-122"/>
                <a:ea typeface="仿宋" panose="02010609060101010101" charset="-122"/>
                <a:cs typeface="仿宋" panose="02010609060101010101" charset="-122"/>
              </a:rPr>
              <a:t>西北地区的特色农业</a:t>
            </a:r>
          </a:p>
        </p:txBody>
      </p:sp>
      <p:grpSp>
        <p:nvGrpSpPr>
          <p:cNvPr id="3" name="组合 2"/>
          <p:cNvGrpSpPr/>
          <p:nvPr/>
        </p:nvGrpSpPr>
        <p:grpSpPr>
          <a:xfrm>
            <a:off x="91440" y="789305"/>
            <a:ext cx="12009120" cy="128270"/>
            <a:chOff x="57" y="1058"/>
            <a:chExt cx="13204" cy="202"/>
          </a:xfrm>
        </p:grpSpPr>
        <p:cxnSp>
          <p:nvCxnSpPr>
            <p:cNvPr id="4" name="直接连接符 3"/>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91440" y="916940"/>
            <a:ext cx="12010390" cy="1076325"/>
          </a:xfrm>
          <a:prstGeom prst="rect">
            <a:avLst/>
          </a:prstGeom>
          <a:noFill/>
        </p:spPr>
        <p:txBody>
          <a:bodyPr wrap="square" rtlCol="0" anchor="t">
            <a:spAutoFit/>
          </a:bodyPr>
          <a:lstStyle/>
          <a:p>
            <a:pPr>
              <a:spcBef>
                <a:spcPct val="50000"/>
              </a:spcBef>
            </a:pPr>
            <a:r>
              <a:rPr lang="en-US" altLang="zh-CN" sz="3200" b="1">
                <a:latin typeface="宋体" panose="02010600030101010101" pitchFamily="2" charset="-122"/>
                <a:ea typeface="宋体" panose="02010600030101010101" pitchFamily="2" charset="-122"/>
                <a:sym typeface="+mn-ea"/>
              </a:rPr>
              <a:t>  </a:t>
            </a:r>
            <a:r>
              <a:rPr lang="zh-CN" altLang="en-US" sz="3200" b="1">
                <a:latin typeface="宋体" panose="02010600030101010101" pitchFamily="2" charset="-122"/>
                <a:ea typeface="宋体" panose="02010600030101010101" pitchFamily="2" charset="-122"/>
                <a:sym typeface="+mn-ea"/>
              </a:rPr>
              <a:t>全国重要的</a:t>
            </a:r>
            <a:r>
              <a:rPr lang="zh-CN" altLang="en-US" sz="3200" b="1">
                <a:solidFill>
                  <a:schemeClr val="accent6">
                    <a:lumMod val="75000"/>
                  </a:schemeClr>
                </a:solidFill>
                <a:latin typeface="宋体" panose="02010600030101010101" pitchFamily="2" charset="-122"/>
                <a:ea typeface="宋体" panose="02010600030101010101" pitchFamily="2" charset="-122"/>
                <a:sym typeface="+mn-ea"/>
              </a:rPr>
              <a:t>畜牧业</a:t>
            </a:r>
            <a:r>
              <a:rPr lang="zh-CN" altLang="en-US" sz="3200" b="1">
                <a:latin typeface="宋体" panose="02010600030101010101" pitchFamily="2" charset="-122"/>
                <a:ea typeface="宋体" panose="02010600030101010101" pitchFamily="2" charset="-122"/>
                <a:sym typeface="+mn-ea"/>
              </a:rPr>
              <a:t>基地（内蒙古草原牧场、天山</a:t>
            </a:r>
            <a:r>
              <a:rPr lang="en-US" altLang="zh-CN" sz="3200" b="1">
                <a:latin typeface="宋体" panose="02010600030101010101" pitchFamily="2" charset="-122"/>
                <a:ea typeface="宋体" panose="02010600030101010101" pitchFamily="2" charset="-122"/>
                <a:sym typeface="+mn-ea"/>
              </a:rPr>
              <a:t>“</a:t>
            </a:r>
            <a:r>
              <a:rPr lang="zh-CN" altLang="en-US" sz="3200" b="1">
                <a:latin typeface="宋体" panose="02010600030101010101" pitchFamily="2" charset="-122"/>
                <a:ea typeface="宋体" panose="02010600030101010101" pitchFamily="2" charset="-122"/>
                <a:sym typeface="+mn-ea"/>
              </a:rPr>
              <a:t>转场</a:t>
            </a:r>
            <a:r>
              <a:rPr lang="en-US" altLang="zh-CN" sz="3200" b="1">
                <a:latin typeface="宋体" panose="02010600030101010101" pitchFamily="2" charset="-122"/>
                <a:ea typeface="宋体" panose="02010600030101010101" pitchFamily="2" charset="-122"/>
                <a:sym typeface="+mn-ea"/>
              </a:rPr>
              <a:t>”</a:t>
            </a:r>
            <a:r>
              <a:rPr lang="zh-CN" altLang="en-US" sz="3200" b="1">
                <a:latin typeface="宋体" panose="02010600030101010101" pitchFamily="2" charset="-122"/>
                <a:ea typeface="宋体" panose="02010600030101010101" pitchFamily="2" charset="-122"/>
                <a:sym typeface="+mn-ea"/>
              </a:rPr>
              <a:t>山地牧业和</a:t>
            </a:r>
            <a:r>
              <a:rPr lang="zh-CN" altLang="en-US" sz="3200" b="1">
                <a:solidFill>
                  <a:schemeClr val="accent6">
                    <a:lumMod val="75000"/>
                  </a:schemeClr>
                </a:solidFill>
                <a:latin typeface="宋体" panose="02010600030101010101" pitchFamily="2" charset="-122"/>
                <a:ea typeface="宋体" panose="02010600030101010101" pitchFamily="2" charset="-122"/>
                <a:sym typeface="+mn-ea"/>
              </a:rPr>
              <a:t>灌溉农业</a:t>
            </a:r>
            <a:r>
              <a:rPr lang="zh-CN" altLang="en-US" sz="3200" b="1">
                <a:latin typeface="宋体" panose="02010600030101010101" pitchFamily="2" charset="-122"/>
                <a:ea typeface="宋体" panose="02010600030101010101" pitchFamily="2" charset="-122"/>
                <a:sym typeface="+mn-ea"/>
              </a:rPr>
              <a:t>区（灌溉农业和绿洲农业）。</a:t>
            </a:r>
          </a:p>
        </p:txBody>
      </p:sp>
      <p:pic>
        <p:nvPicPr>
          <p:cNvPr id="2050" name="Picture 2" descr="天山牧场"/>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4768215"/>
            <a:ext cx="375666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nvPicPr>
        <p:blipFill>
          <a:blip r:embed="rId3"/>
          <a:srcRect r="11111"/>
          <a:stretch>
            <a:fillRect/>
          </a:stretch>
        </p:blipFill>
        <p:spPr>
          <a:xfrm>
            <a:off x="7529195" y="4254500"/>
            <a:ext cx="4572000" cy="2590165"/>
          </a:xfrm>
          <a:prstGeom prst="rect">
            <a:avLst/>
          </a:prstGeom>
        </p:spPr>
      </p:pic>
      <p:pic>
        <p:nvPicPr>
          <p:cNvPr id="19" name="图片 18"/>
          <p:cNvPicPr>
            <a:picLocks noChangeAspect="1"/>
          </p:cNvPicPr>
          <p:nvPr/>
        </p:nvPicPr>
        <p:blipFill>
          <a:blip r:embed="rId4"/>
          <a:stretch>
            <a:fillRect/>
          </a:stretch>
        </p:blipFill>
        <p:spPr>
          <a:xfrm>
            <a:off x="3484245" y="4620261"/>
            <a:ext cx="4572000" cy="2224088"/>
          </a:xfrm>
          <a:prstGeom prst="rect">
            <a:avLst/>
          </a:prstGeom>
        </p:spPr>
      </p:pic>
      <p:pic>
        <p:nvPicPr>
          <p:cNvPr id="18" name="图片 17"/>
          <p:cNvPicPr>
            <a:picLocks noChangeAspect="1"/>
          </p:cNvPicPr>
          <p:nvPr/>
        </p:nvPicPr>
        <p:blipFill>
          <a:blip r:embed="rId5"/>
          <a:stretch>
            <a:fillRect/>
          </a:stretch>
        </p:blipFill>
        <p:spPr>
          <a:xfrm>
            <a:off x="90805" y="1993265"/>
            <a:ext cx="12009755" cy="2774950"/>
          </a:xfrm>
          <a:prstGeom prst="rect">
            <a:avLst/>
          </a:prstGeom>
        </p:spPr>
      </p:pic>
    </p:spTree>
    <p:extLst>
      <p:ext uri="{BB962C8B-B14F-4D97-AF65-F5344CB8AC3E}">
        <p14:creationId xmlns:p14="http://schemas.microsoft.com/office/powerpoint/2010/main" val="3858297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 presetClass="entr" presetSubtype="4"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additive="base">
                                        <p:cTn id="22" dur="500" fill="hold"/>
                                        <p:tgtEl>
                                          <p:spTgt spid="2050"/>
                                        </p:tgtEl>
                                        <p:attrNameLst>
                                          <p:attrName>ppt_x</p:attrName>
                                        </p:attrNameLst>
                                      </p:cBhvr>
                                      <p:tavLst>
                                        <p:tav tm="0">
                                          <p:val>
                                            <p:strVal val="#ppt_x"/>
                                          </p:val>
                                        </p:tav>
                                        <p:tav tm="100000">
                                          <p:val>
                                            <p:strVal val="#ppt_x"/>
                                          </p:val>
                                        </p:tav>
                                      </p:tavLst>
                                    </p:anim>
                                    <p:anim calcmode="lin" valueType="num">
                                      <p:cBhvr additive="base">
                                        <p:cTn id="23"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4" descr="中国西北地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165" y="608124"/>
            <a:ext cx="6669088"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5591628" y="1903523"/>
            <a:ext cx="202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新疆维吾尔自治区</a:t>
            </a:r>
          </a:p>
        </p:txBody>
      </p:sp>
      <p:sp>
        <p:nvSpPr>
          <p:cNvPr id="9" name="TextBox 8"/>
          <p:cNvSpPr txBox="1">
            <a:spLocks noChangeArrowheads="1"/>
          </p:cNvSpPr>
          <p:nvPr/>
        </p:nvSpPr>
        <p:spPr bwMode="auto">
          <a:xfrm rot="-1638192">
            <a:off x="8812666" y="1989248"/>
            <a:ext cx="1565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内蒙古自治区</a:t>
            </a:r>
          </a:p>
        </p:txBody>
      </p:sp>
      <p:sp>
        <p:nvSpPr>
          <p:cNvPr id="10" name="TextBox 9"/>
          <p:cNvSpPr txBox="1">
            <a:spLocks noChangeArrowheads="1"/>
          </p:cNvSpPr>
          <p:nvPr/>
        </p:nvSpPr>
        <p:spPr bwMode="auto">
          <a:xfrm rot="1174156">
            <a:off x="7607753" y="2336911"/>
            <a:ext cx="874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甘肃省</a:t>
            </a:r>
          </a:p>
        </p:txBody>
      </p:sp>
      <p:sp>
        <p:nvSpPr>
          <p:cNvPr id="11" name="任意多边形 10"/>
          <p:cNvSpPr/>
          <p:nvPr/>
        </p:nvSpPr>
        <p:spPr>
          <a:xfrm>
            <a:off x="5837691" y="2228961"/>
            <a:ext cx="2124075" cy="860425"/>
          </a:xfrm>
          <a:custGeom>
            <a:avLst/>
            <a:gdLst>
              <a:gd name="connsiteX0" fmla="*/ 0 w 2123768"/>
              <a:gd name="connsiteY0" fmla="*/ 855406 h 860322"/>
              <a:gd name="connsiteX1" fmla="*/ 132736 w 2123768"/>
              <a:gd name="connsiteY1" fmla="*/ 840658 h 860322"/>
              <a:gd name="connsiteX2" fmla="*/ 221226 w 2123768"/>
              <a:gd name="connsiteY2" fmla="*/ 737419 h 860322"/>
              <a:gd name="connsiteX3" fmla="*/ 412955 w 2123768"/>
              <a:gd name="connsiteY3" fmla="*/ 781664 h 860322"/>
              <a:gd name="connsiteX4" fmla="*/ 516194 w 2123768"/>
              <a:gd name="connsiteY4" fmla="*/ 766916 h 860322"/>
              <a:gd name="connsiteX5" fmla="*/ 604684 w 2123768"/>
              <a:gd name="connsiteY5" fmla="*/ 825910 h 860322"/>
              <a:gd name="connsiteX6" fmla="*/ 929149 w 2123768"/>
              <a:gd name="connsiteY6" fmla="*/ 752168 h 860322"/>
              <a:gd name="connsiteX7" fmla="*/ 1253613 w 2123768"/>
              <a:gd name="connsiteY7" fmla="*/ 796413 h 860322"/>
              <a:gd name="connsiteX8" fmla="*/ 1401097 w 2123768"/>
              <a:gd name="connsiteY8" fmla="*/ 840658 h 860322"/>
              <a:gd name="connsiteX9" fmla="*/ 1474839 w 2123768"/>
              <a:gd name="connsiteY9" fmla="*/ 840658 h 860322"/>
              <a:gd name="connsiteX10" fmla="*/ 1415846 w 2123768"/>
              <a:gd name="connsiteY10" fmla="*/ 752168 h 860322"/>
              <a:gd name="connsiteX11" fmla="*/ 1474839 w 2123768"/>
              <a:gd name="connsiteY11" fmla="*/ 678426 h 860322"/>
              <a:gd name="connsiteX12" fmla="*/ 1401097 w 2123768"/>
              <a:gd name="connsiteY12" fmla="*/ 516193 h 860322"/>
              <a:gd name="connsiteX13" fmla="*/ 1740310 w 2123768"/>
              <a:gd name="connsiteY13" fmla="*/ 442451 h 860322"/>
              <a:gd name="connsiteX14" fmla="*/ 1755058 w 2123768"/>
              <a:gd name="connsiteY14" fmla="*/ 353961 h 860322"/>
              <a:gd name="connsiteX15" fmla="*/ 1873046 w 2123768"/>
              <a:gd name="connsiteY15" fmla="*/ 162232 h 860322"/>
              <a:gd name="connsiteX16" fmla="*/ 2005781 w 2123768"/>
              <a:gd name="connsiteY16" fmla="*/ 117987 h 860322"/>
              <a:gd name="connsiteX17" fmla="*/ 2094271 w 2123768"/>
              <a:gd name="connsiteY17" fmla="*/ 103239 h 860322"/>
              <a:gd name="connsiteX18" fmla="*/ 2123768 w 2123768"/>
              <a:gd name="connsiteY18" fmla="*/ 0 h 86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3768" h="860322">
                <a:moveTo>
                  <a:pt x="0" y="855406"/>
                </a:moveTo>
                <a:cubicBezTo>
                  <a:pt x="47932" y="857864"/>
                  <a:pt x="95865" y="860322"/>
                  <a:pt x="132736" y="840658"/>
                </a:cubicBezTo>
                <a:cubicBezTo>
                  <a:pt x="169607" y="820994"/>
                  <a:pt x="174523" y="747251"/>
                  <a:pt x="221226" y="737419"/>
                </a:cubicBezTo>
                <a:cubicBezTo>
                  <a:pt x="267929" y="727587"/>
                  <a:pt x="363794" y="776748"/>
                  <a:pt x="412955" y="781664"/>
                </a:cubicBezTo>
                <a:cubicBezTo>
                  <a:pt x="462116" y="786580"/>
                  <a:pt x="484239" y="759542"/>
                  <a:pt x="516194" y="766916"/>
                </a:cubicBezTo>
                <a:cubicBezTo>
                  <a:pt x="548149" y="774290"/>
                  <a:pt x="535858" y="828368"/>
                  <a:pt x="604684" y="825910"/>
                </a:cubicBezTo>
                <a:cubicBezTo>
                  <a:pt x="673510" y="823452"/>
                  <a:pt x="820994" y="757084"/>
                  <a:pt x="929149" y="752168"/>
                </a:cubicBezTo>
                <a:cubicBezTo>
                  <a:pt x="1037304" y="747252"/>
                  <a:pt x="1174955" y="781665"/>
                  <a:pt x="1253613" y="796413"/>
                </a:cubicBezTo>
                <a:cubicBezTo>
                  <a:pt x="1332271" y="811161"/>
                  <a:pt x="1364226" y="833284"/>
                  <a:pt x="1401097" y="840658"/>
                </a:cubicBezTo>
                <a:cubicBezTo>
                  <a:pt x="1437968" y="848032"/>
                  <a:pt x="1472381" y="855406"/>
                  <a:pt x="1474839" y="840658"/>
                </a:cubicBezTo>
                <a:cubicBezTo>
                  <a:pt x="1477297" y="825910"/>
                  <a:pt x="1415846" y="779207"/>
                  <a:pt x="1415846" y="752168"/>
                </a:cubicBezTo>
                <a:cubicBezTo>
                  <a:pt x="1415846" y="725129"/>
                  <a:pt x="1477297" y="717755"/>
                  <a:pt x="1474839" y="678426"/>
                </a:cubicBezTo>
                <a:cubicBezTo>
                  <a:pt x="1472381" y="639097"/>
                  <a:pt x="1356852" y="555522"/>
                  <a:pt x="1401097" y="516193"/>
                </a:cubicBezTo>
                <a:cubicBezTo>
                  <a:pt x="1445342" y="476864"/>
                  <a:pt x="1681317" y="469490"/>
                  <a:pt x="1740310" y="442451"/>
                </a:cubicBezTo>
                <a:cubicBezTo>
                  <a:pt x="1799304" y="415412"/>
                  <a:pt x="1732935" y="400664"/>
                  <a:pt x="1755058" y="353961"/>
                </a:cubicBezTo>
                <a:cubicBezTo>
                  <a:pt x="1777181" y="307258"/>
                  <a:pt x="1831259" y="201561"/>
                  <a:pt x="1873046" y="162232"/>
                </a:cubicBezTo>
                <a:cubicBezTo>
                  <a:pt x="1914833" y="122903"/>
                  <a:pt x="1968910" y="127819"/>
                  <a:pt x="2005781" y="117987"/>
                </a:cubicBezTo>
                <a:cubicBezTo>
                  <a:pt x="2042652" y="108155"/>
                  <a:pt x="2074607" y="122903"/>
                  <a:pt x="2094271" y="103239"/>
                </a:cubicBezTo>
                <a:cubicBezTo>
                  <a:pt x="2113935" y="83575"/>
                  <a:pt x="2118851" y="41787"/>
                  <a:pt x="2123768"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任意多边形 11"/>
          <p:cNvSpPr/>
          <p:nvPr/>
        </p:nvSpPr>
        <p:spPr>
          <a:xfrm>
            <a:off x="7622041" y="2216261"/>
            <a:ext cx="1685925" cy="1419225"/>
          </a:xfrm>
          <a:custGeom>
            <a:avLst/>
            <a:gdLst>
              <a:gd name="connsiteX0" fmla="*/ 0 w 1686233"/>
              <a:gd name="connsiteY0" fmla="*/ 454741 h 1418303"/>
              <a:gd name="connsiteX1" fmla="*/ 162233 w 1686233"/>
              <a:gd name="connsiteY1" fmla="*/ 484238 h 1418303"/>
              <a:gd name="connsiteX2" fmla="*/ 353962 w 1686233"/>
              <a:gd name="connsiteY2" fmla="*/ 602225 h 1418303"/>
              <a:gd name="connsiteX3" fmla="*/ 383458 w 1686233"/>
              <a:gd name="connsiteY3" fmla="*/ 469490 h 1418303"/>
              <a:gd name="connsiteX4" fmla="*/ 530942 w 1686233"/>
              <a:gd name="connsiteY4" fmla="*/ 543232 h 1418303"/>
              <a:gd name="connsiteX5" fmla="*/ 707923 w 1686233"/>
              <a:gd name="connsiteY5" fmla="*/ 646470 h 1418303"/>
              <a:gd name="connsiteX6" fmla="*/ 973394 w 1686233"/>
              <a:gd name="connsiteY6" fmla="*/ 749709 h 1418303"/>
              <a:gd name="connsiteX7" fmla="*/ 958645 w 1686233"/>
              <a:gd name="connsiteY7" fmla="*/ 1088922 h 1418303"/>
              <a:gd name="connsiteX8" fmla="*/ 870155 w 1686233"/>
              <a:gd name="connsiteY8" fmla="*/ 1103670 h 1418303"/>
              <a:gd name="connsiteX9" fmla="*/ 796413 w 1686233"/>
              <a:gd name="connsiteY9" fmla="*/ 1206909 h 1418303"/>
              <a:gd name="connsiteX10" fmla="*/ 914400 w 1686233"/>
              <a:gd name="connsiteY10" fmla="*/ 1324896 h 1418303"/>
              <a:gd name="connsiteX11" fmla="*/ 973394 w 1686233"/>
              <a:gd name="connsiteY11" fmla="*/ 1206909 h 1418303"/>
              <a:gd name="connsiteX12" fmla="*/ 1076633 w 1686233"/>
              <a:gd name="connsiteY12" fmla="*/ 1251154 h 1418303"/>
              <a:gd name="connsiteX13" fmla="*/ 1165123 w 1686233"/>
              <a:gd name="connsiteY13" fmla="*/ 1324896 h 1418303"/>
              <a:gd name="connsiteX14" fmla="*/ 1224116 w 1686233"/>
              <a:gd name="connsiteY14" fmla="*/ 1413387 h 1418303"/>
              <a:gd name="connsiteX15" fmla="*/ 1342103 w 1686233"/>
              <a:gd name="connsiteY15" fmla="*/ 1354393 h 1418303"/>
              <a:gd name="connsiteX16" fmla="*/ 1430594 w 1686233"/>
              <a:gd name="connsiteY16" fmla="*/ 1265903 h 1418303"/>
              <a:gd name="connsiteX17" fmla="*/ 1445342 w 1686233"/>
              <a:gd name="connsiteY17" fmla="*/ 1088922 h 1418303"/>
              <a:gd name="connsiteX18" fmla="*/ 1548581 w 1686233"/>
              <a:gd name="connsiteY18" fmla="*/ 1088922 h 1418303"/>
              <a:gd name="connsiteX19" fmla="*/ 1666568 w 1686233"/>
              <a:gd name="connsiteY19" fmla="*/ 970935 h 1418303"/>
              <a:gd name="connsiteX20" fmla="*/ 1651820 w 1686233"/>
              <a:gd name="connsiteY20" fmla="*/ 897193 h 1418303"/>
              <a:gd name="connsiteX21" fmla="*/ 1460091 w 1686233"/>
              <a:gd name="connsiteY21" fmla="*/ 808703 h 1418303"/>
              <a:gd name="connsiteX22" fmla="*/ 1415845 w 1686233"/>
              <a:gd name="connsiteY22" fmla="*/ 897193 h 1418303"/>
              <a:gd name="connsiteX23" fmla="*/ 1474839 w 1686233"/>
              <a:gd name="connsiteY23" fmla="*/ 941438 h 1418303"/>
              <a:gd name="connsiteX24" fmla="*/ 1415845 w 1686233"/>
              <a:gd name="connsiteY24" fmla="*/ 1000432 h 1418303"/>
              <a:gd name="connsiteX25" fmla="*/ 1386349 w 1686233"/>
              <a:gd name="connsiteY25" fmla="*/ 1044677 h 1418303"/>
              <a:gd name="connsiteX26" fmla="*/ 1312607 w 1686233"/>
              <a:gd name="connsiteY26" fmla="*/ 985683 h 1418303"/>
              <a:gd name="connsiteX27" fmla="*/ 1238865 w 1686233"/>
              <a:gd name="connsiteY27" fmla="*/ 808703 h 1418303"/>
              <a:gd name="connsiteX28" fmla="*/ 1165123 w 1686233"/>
              <a:gd name="connsiteY28" fmla="*/ 764458 h 1418303"/>
              <a:gd name="connsiteX29" fmla="*/ 1120878 w 1686233"/>
              <a:gd name="connsiteY29" fmla="*/ 661219 h 1418303"/>
              <a:gd name="connsiteX30" fmla="*/ 1165123 w 1686233"/>
              <a:gd name="connsiteY30" fmla="*/ 543232 h 1418303"/>
              <a:gd name="connsiteX31" fmla="*/ 1150374 w 1686233"/>
              <a:gd name="connsiteY31" fmla="*/ 498987 h 1418303"/>
              <a:gd name="connsiteX32" fmla="*/ 1002891 w 1686233"/>
              <a:gd name="connsiteY32" fmla="*/ 528483 h 1418303"/>
              <a:gd name="connsiteX33" fmla="*/ 958645 w 1686233"/>
              <a:gd name="connsiteY33" fmla="*/ 528483 h 1418303"/>
              <a:gd name="connsiteX34" fmla="*/ 929149 w 1686233"/>
              <a:gd name="connsiteY34" fmla="*/ 572729 h 1418303"/>
              <a:gd name="connsiteX35" fmla="*/ 811162 w 1686233"/>
              <a:gd name="connsiteY35" fmla="*/ 484238 h 1418303"/>
              <a:gd name="connsiteX36" fmla="*/ 634181 w 1686233"/>
              <a:gd name="connsiteY36" fmla="*/ 351503 h 1418303"/>
              <a:gd name="connsiteX37" fmla="*/ 457200 w 1686233"/>
              <a:gd name="connsiteY37" fmla="*/ 56535 h 1418303"/>
              <a:gd name="connsiteX38" fmla="*/ 383458 w 1686233"/>
              <a:gd name="connsiteY38" fmla="*/ 12290 h 141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86233" h="1418303">
                <a:moveTo>
                  <a:pt x="0" y="454741"/>
                </a:moveTo>
                <a:cubicBezTo>
                  <a:pt x="51619" y="457199"/>
                  <a:pt x="103239" y="459657"/>
                  <a:pt x="162233" y="484238"/>
                </a:cubicBezTo>
                <a:cubicBezTo>
                  <a:pt x="221227" y="508819"/>
                  <a:pt x="317091" y="604683"/>
                  <a:pt x="353962" y="602225"/>
                </a:cubicBezTo>
                <a:cubicBezTo>
                  <a:pt x="390833" y="599767"/>
                  <a:pt x="353961" y="479322"/>
                  <a:pt x="383458" y="469490"/>
                </a:cubicBezTo>
                <a:cubicBezTo>
                  <a:pt x="412955" y="459658"/>
                  <a:pt x="476865" y="513735"/>
                  <a:pt x="530942" y="543232"/>
                </a:cubicBezTo>
                <a:cubicBezTo>
                  <a:pt x="585019" y="572729"/>
                  <a:pt x="634181" y="612057"/>
                  <a:pt x="707923" y="646470"/>
                </a:cubicBezTo>
                <a:cubicBezTo>
                  <a:pt x="781665" y="680883"/>
                  <a:pt x="931607" y="675967"/>
                  <a:pt x="973394" y="749709"/>
                </a:cubicBezTo>
                <a:cubicBezTo>
                  <a:pt x="1015181" y="823451"/>
                  <a:pt x="975851" y="1029929"/>
                  <a:pt x="958645" y="1088922"/>
                </a:cubicBezTo>
                <a:cubicBezTo>
                  <a:pt x="941439" y="1147915"/>
                  <a:pt x="897194" y="1084006"/>
                  <a:pt x="870155" y="1103670"/>
                </a:cubicBezTo>
                <a:cubicBezTo>
                  <a:pt x="843116" y="1123334"/>
                  <a:pt x="789039" y="1170038"/>
                  <a:pt x="796413" y="1206909"/>
                </a:cubicBezTo>
                <a:cubicBezTo>
                  <a:pt x="803787" y="1243780"/>
                  <a:pt x="884903" y="1324896"/>
                  <a:pt x="914400" y="1324896"/>
                </a:cubicBezTo>
                <a:cubicBezTo>
                  <a:pt x="943897" y="1324896"/>
                  <a:pt x="946355" y="1219199"/>
                  <a:pt x="973394" y="1206909"/>
                </a:cubicBezTo>
                <a:cubicBezTo>
                  <a:pt x="1000433" y="1194619"/>
                  <a:pt x="1044678" y="1231490"/>
                  <a:pt x="1076633" y="1251154"/>
                </a:cubicBezTo>
                <a:cubicBezTo>
                  <a:pt x="1108588" y="1270818"/>
                  <a:pt x="1140543" y="1297857"/>
                  <a:pt x="1165123" y="1324896"/>
                </a:cubicBezTo>
                <a:cubicBezTo>
                  <a:pt x="1189704" y="1351935"/>
                  <a:pt x="1194619" y="1408471"/>
                  <a:pt x="1224116" y="1413387"/>
                </a:cubicBezTo>
                <a:cubicBezTo>
                  <a:pt x="1253613" y="1418303"/>
                  <a:pt x="1307690" y="1378974"/>
                  <a:pt x="1342103" y="1354393"/>
                </a:cubicBezTo>
                <a:cubicBezTo>
                  <a:pt x="1376516" y="1329812"/>
                  <a:pt x="1413388" y="1310148"/>
                  <a:pt x="1430594" y="1265903"/>
                </a:cubicBezTo>
                <a:cubicBezTo>
                  <a:pt x="1447800" y="1221658"/>
                  <a:pt x="1425678" y="1118419"/>
                  <a:pt x="1445342" y="1088922"/>
                </a:cubicBezTo>
                <a:cubicBezTo>
                  <a:pt x="1465006" y="1059425"/>
                  <a:pt x="1511710" y="1108586"/>
                  <a:pt x="1548581" y="1088922"/>
                </a:cubicBezTo>
                <a:cubicBezTo>
                  <a:pt x="1585452" y="1069258"/>
                  <a:pt x="1649362" y="1002890"/>
                  <a:pt x="1666568" y="970935"/>
                </a:cubicBezTo>
                <a:cubicBezTo>
                  <a:pt x="1683774" y="938980"/>
                  <a:pt x="1686233" y="924232"/>
                  <a:pt x="1651820" y="897193"/>
                </a:cubicBezTo>
                <a:cubicBezTo>
                  <a:pt x="1617407" y="870154"/>
                  <a:pt x="1499420" y="808703"/>
                  <a:pt x="1460091" y="808703"/>
                </a:cubicBezTo>
                <a:cubicBezTo>
                  <a:pt x="1420762" y="808703"/>
                  <a:pt x="1413387" y="875071"/>
                  <a:pt x="1415845" y="897193"/>
                </a:cubicBezTo>
                <a:cubicBezTo>
                  <a:pt x="1418303" y="919315"/>
                  <a:pt x="1474839" y="924232"/>
                  <a:pt x="1474839" y="941438"/>
                </a:cubicBezTo>
                <a:cubicBezTo>
                  <a:pt x="1474839" y="958644"/>
                  <a:pt x="1430593" y="983225"/>
                  <a:pt x="1415845" y="1000432"/>
                </a:cubicBezTo>
                <a:cubicBezTo>
                  <a:pt x="1401097" y="1017639"/>
                  <a:pt x="1403555" y="1047135"/>
                  <a:pt x="1386349" y="1044677"/>
                </a:cubicBezTo>
                <a:cubicBezTo>
                  <a:pt x="1369143" y="1042219"/>
                  <a:pt x="1337188" y="1025012"/>
                  <a:pt x="1312607" y="985683"/>
                </a:cubicBezTo>
                <a:cubicBezTo>
                  <a:pt x="1288026" y="946354"/>
                  <a:pt x="1263446" y="845574"/>
                  <a:pt x="1238865" y="808703"/>
                </a:cubicBezTo>
                <a:cubicBezTo>
                  <a:pt x="1214284" y="771832"/>
                  <a:pt x="1184787" y="789039"/>
                  <a:pt x="1165123" y="764458"/>
                </a:cubicBezTo>
                <a:cubicBezTo>
                  <a:pt x="1145459" y="739877"/>
                  <a:pt x="1120878" y="698090"/>
                  <a:pt x="1120878" y="661219"/>
                </a:cubicBezTo>
                <a:cubicBezTo>
                  <a:pt x="1120878" y="624348"/>
                  <a:pt x="1160207" y="570271"/>
                  <a:pt x="1165123" y="543232"/>
                </a:cubicBezTo>
                <a:cubicBezTo>
                  <a:pt x="1170039" y="516193"/>
                  <a:pt x="1177413" y="501445"/>
                  <a:pt x="1150374" y="498987"/>
                </a:cubicBezTo>
                <a:cubicBezTo>
                  <a:pt x="1123335" y="496529"/>
                  <a:pt x="1034846" y="523567"/>
                  <a:pt x="1002891" y="528483"/>
                </a:cubicBezTo>
                <a:cubicBezTo>
                  <a:pt x="970936" y="533399"/>
                  <a:pt x="970935" y="521109"/>
                  <a:pt x="958645" y="528483"/>
                </a:cubicBezTo>
                <a:cubicBezTo>
                  <a:pt x="946355" y="535857"/>
                  <a:pt x="953729" y="580103"/>
                  <a:pt x="929149" y="572729"/>
                </a:cubicBezTo>
                <a:cubicBezTo>
                  <a:pt x="904569" y="565355"/>
                  <a:pt x="811162" y="484238"/>
                  <a:pt x="811162" y="484238"/>
                </a:cubicBezTo>
                <a:cubicBezTo>
                  <a:pt x="762001" y="447367"/>
                  <a:pt x="693175" y="422787"/>
                  <a:pt x="634181" y="351503"/>
                </a:cubicBezTo>
                <a:cubicBezTo>
                  <a:pt x="575187" y="280219"/>
                  <a:pt x="498987" y="113071"/>
                  <a:pt x="457200" y="56535"/>
                </a:cubicBezTo>
                <a:cubicBezTo>
                  <a:pt x="415413" y="0"/>
                  <a:pt x="399435" y="6145"/>
                  <a:pt x="383458" y="12290"/>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任意多边形 12"/>
          <p:cNvSpPr/>
          <p:nvPr/>
        </p:nvSpPr>
        <p:spPr>
          <a:xfrm>
            <a:off x="8846004" y="2708386"/>
            <a:ext cx="339725" cy="303213"/>
          </a:xfrm>
          <a:custGeom>
            <a:avLst/>
            <a:gdLst>
              <a:gd name="connsiteX0" fmla="*/ 0 w 339213"/>
              <a:gd name="connsiteY0" fmla="*/ 302341 h 302341"/>
              <a:gd name="connsiteX1" fmla="*/ 147484 w 339213"/>
              <a:gd name="connsiteY1" fmla="*/ 81116 h 302341"/>
              <a:gd name="connsiteX2" fmla="*/ 191729 w 339213"/>
              <a:gd name="connsiteY2" fmla="*/ 7374 h 302341"/>
              <a:gd name="connsiteX3" fmla="*/ 265471 w 339213"/>
              <a:gd name="connsiteY3" fmla="*/ 125361 h 302341"/>
              <a:gd name="connsiteX4" fmla="*/ 339213 w 339213"/>
              <a:gd name="connsiteY4" fmla="*/ 199103 h 302341"/>
              <a:gd name="connsiteX5" fmla="*/ 265471 w 339213"/>
              <a:gd name="connsiteY5" fmla="*/ 302341 h 30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213" h="302341">
                <a:moveTo>
                  <a:pt x="0" y="302341"/>
                </a:moveTo>
                <a:cubicBezTo>
                  <a:pt x="57764" y="216309"/>
                  <a:pt x="115529" y="130277"/>
                  <a:pt x="147484" y="81116"/>
                </a:cubicBezTo>
                <a:cubicBezTo>
                  <a:pt x="179439" y="31955"/>
                  <a:pt x="172065" y="0"/>
                  <a:pt x="191729" y="7374"/>
                </a:cubicBezTo>
                <a:cubicBezTo>
                  <a:pt x="211393" y="14748"/>
                  <a:pt x="240890" y="93406"/>
                  <a:pt x="265471" y="125361"/>
                </a:cubicBezTo>
                <a:cubicBezTo>
                  <a:pt x="290052" y="157316"/>
                  <a:pt x="339213" y="169606"/>
                  <a:pt x="339213" y="199103"/>
                </a:cubicBezTo>
                <a:cubicBezTo>
                  <a:pt x="339213" y="228600"/>
                  <a:pt x="302342" y="265470"/>
                  <a:pt x="265471" y="302341"/>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TextBox 13"/>
          <p:cNvSpPr txBox="1">
            <a:spLocks noChangeArrowheads="1"/>
          </p:cNvSpPr>
          <p:nvPr/>
        </p:nvSpPr>
        <p:spPr bwMode="auto">
          <a:xfrm rot="-1638192">
            <a:off x="10166803" y="2533761"/>
            <a:ext cx="950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FF0000"/>
                </a:solidFill>
              </a:rPr>
              <a:t>河北省</a:t>
            </a:r>
          </a:p>
        </p:txBody>
      </p:sp>
      <p:sp>
        <p:nvSpPr>
          <p:cNvPr id="15" name="TextBox 14"/>
          <p:cNvSpPr txBox="1">
            <a:spLocks noChangeArrowheads="1"/>
          </p:cNvSpPr>
          <p:nvPr/>
        </p:nvSpPr>
        <p:spPr bwMode="auto">
          <a:xfrm rot="-1638192">
            <a:off x="8807904" y="2990961"/>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FF0000"/>
                </a:solidFill>
              </a:rPr>
              <a:t>宁夏</a:t>
            </a:r>
          </a:p>
        </p:txBody>
      </p:sp>
      <p:sp>
        <p:nvSpPr>
          <p:cNvPr id="17" name="任意多边形 16"/>
          <p:cNvSpPr/>
          <p:nvPr/>
        </p:nvSpPr>
        <p:spPr>
          <a:xfrm>
            <a:off x="9171441" y="681148"/>
            <a:ext cx="1628775" cy="2292350"/>
          </a:xfrm>
          <a:custGeom>
            <a:avLst/>
            <a:gdLst>
              <a:gd name="connsiteX0" fmla="*/ 0 w 1629696"/>
              <a:gd name="connsiteY0" fmla="*/ 2241755 h 2293374"/>
              <a:gd name="connsiteX1" fmla="*/ 132735 w 1629696"/>
              <a:gd name="connsiteY1" fmla="*/ 2256503 h 2293374"/>
              <a:gd name="connsiteX2" fmla="*/ 221226 w 1629696"/>
              <a:gd name="connsiteY2" fmla="*/ 2020529 h 2293374"/>
              <a:gd name="connsiteX3" fmla="*/ 486697 w 1629696"/>
              <a:gd name="connsiteY3" fmla="*/ 1946787 h 2293374"/>
              <a:gd name="connsiteX4" fmla="*/ 722671 w 1629696"/>
              <a:gd name="connsiteY4" fmla="*/ 1814052 h 2293374"/>
              <a:gd name="connsiteX5" fmla="*/ 678426 w 1629696"/>
              <a:gd name="connsiteY5" fmla="*/ 1666568 h 2293374"/>
              <a:gd name="connsiteX6" fmla="*/ 752168 w 1629696"/>
              <a:gd name="connsiteY6" fmla="*/ 1563329 h 2293374"/>
              <a:gd name="connsiteX7" fmla="*/ 796413 w 1629696"/>
              <a:gd name="connsiteY7" fmla="*/ 1666568 h 2293374"/>
              <a:gd name="connsiteX8" fmla="*/ 1002890 w 1629696"/>
              <a:gd name="connsiteY8" fmla="*/ 1533832 h 2293374"/>
              <a:gd name="connsiteX9" fmla="*/ 1061884 w 1629696"/>
              <a:gd name="connsiteY9" fmla="*/ 1519084 h 2293374"/>
              <a:gd name="connsiteX10" fmla="*/ 1120877 w 1629696"/>
              <a:gd name="connsiteY10" fmla="*/ 1622323 h 2293374"/>
              <a:gd name="connsiteX11" fmla="*/ 1194619 w 1629696"/>
              <a:gd name="connsiteY11" fmla="*/ 1622323 h 2293374"/>
              <a:gd name="connsiteX12" fmla="*/ 1209368 w 1629696"/>
              <a:gd name="connsiteY12" fmla="*/ 1548581 h 2293374"/>
              <a:gd name="connsiteX13" fmla="*/ 1460090 w 1629696"/>
              <a:gd name="connsiteY13" fmla="*/ 1489587 h 2293374"/>
              <a:gd name="connsiteX14" fmla="*/ 1622322 w 1629696"/>
              <a:gd name="connsiteY14" fmla="*/ 1356852 h 2293374"/>
              <a:gd name="connsiteX15" fmla="*/ 1622322 w 1629696"/>
              <a:gd name="connsiteY15" fmla="*/ 1356852 h 2293374"/>
              <a:gd name="connsiteX16" fmla="*/ 1607574 w 1629696"/>
              <a:gd name="connsiteY16" fmla="*/ 1224116 h 2293374"/>
              <a:gd name="connsiteX17" fmla="*/ 1489587 w 1629696"/>
              <a:gd name="connsiteY17" fmla="*/ 1179871 h 2293374"/>
              <a:gd name="connsiteX18" fmla="*/ 1386348 w 1629696"/>
              <a:gd name="connsiteY18" fmla="*/ 1017639 h 2293374"/>
              <a:gd name="connsiteX19" fmla="*/ 1445342 w 1629696"/>
              <a:gd name="connsiteY19" fmla="*/ 958645 h 2293374"/>
              <a:gd name="connsiteX20" fmla="*/ 1504335 w 1629696"/>
              <a:gd name="connsiteY20" fmla="*/ 884903 h 2293374"/>
              <a:gd name="connsiteX21" fmla="*/ 1430593 w 1629696"/>
              <a:gd name="connsiteY21" fmla="*/ 811161 h 2293374"/>
              <a:gd name="connsiteX22" fmla="*/ 1489587 w 1629696"/>
              <a:gd name="connsiteY22" fmla="*/ 678426 h 2293374"/>
              <a:gd name="connsiteX23" fmla="*/ 1578077 w 1629696"/>
              <a:gd name="connsiteY23" fmla="*/ 530942 h 2293374"/>
              <a:gd name="connsiteX24" fmla="*/ 1578077 w 1629696"/>
              <a:gd name="connsiteY24" fmla="*/ 265471 h 2293374"/>
              <a:gd name="connsiteX25" fmla="*/ 1504335 w 1629696"/>
              <a:gd name="connsiteY25" fmla="*/ 162232 h 2293374"/>
              <a:gd name="connsiteX26" fmla="*/ 1283110 w 1629696"/>
              <a:gd name="connsiteY26" fmla="*/ 221226 h 2293374"/>
              <a:gd name="connsiteX27" fmla="*/ 1238864 w 1629696"/>
              <a:gd name="connsiteY27" fmla="*/ 162232 h 2293374"/>
              <a:gd name="connsiteX28" fmla="*/ 1135626 w 1629696"/>
              <a:gd name="connsiteY28" fmla="*/ 117987 h 2293374"/>
              <a:gd name="connsiteX29" fmla="*/ 1120877 w 1629696"/>
              <a:gd name="connsiteY29" fmla="*/ 0 h 229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29696" h="2293374">
                <a:moveTo>
                  <a:pt x="0" y="2241755"/>
                </a:moveTo>
                <a:cubicBezTo>
                  <a:pt x="47932" y="2267564"/>
                  <a:pt x="95864" y="2293374"/>
                  <a:pt x="132735" y="2256503"/>
                </a:cubicBezTo>
                <a:cubicBezTo>
                  <a:pt x="169606" y="2219632"/>
                  <a:pt x="162232" y="2072148"/>
                  <a:pt x="221226" y="2020529"/>
                </a:cubicBezTo>
                <a:cubicBezTo>
                  <a:pt x="280220" y="1968910"/>
                  <a:pt x="403123" y="1981200"/>
                  <a:pt x="486697" y="1946787"/>
                </a:cubicBezTo>
                <a:cubicBezTo>
                  <a:pt x="570271" y="1912374"/>
                  <a:pt x="690716" y="1860755"/>
                  <a:pt x="722671" y="1814052"/>
                </a:cubicBezTo>
                <a:cubicBezTo>
                  <a:pt x="754626" y="1767349"/>
                  <a:pt x="673510" y="1708355"/>
                  <a:pt x="678426" y="1666568"/>
                </a:cubicBezTo>
                <a:cubicBezTo>
                  <a:pt x="683342" y="1624781"/>
                  <a:pt x="732504" y="1563329"/>
                  <a:pt x="752168" y="1563329"/>
                </a:cubicBezTo>
                <a:cubicBezTo>
                  <a:pt x="771832" y="1563329"/>
                  <a:pt x="754626" y="1671484"/>
                  <a:pt x="796413" y="1666568"/>
                </a:cubicBezTo>
                <a:cubicBezTo>
                  <a:pt x="838200" y="1661652"/>
                  <a:pt x="958645" y="1558413"/>
                  <a:pt x="1002890" y="1533832"/>
                </a:cubicBezTo>
                <a:cubicBezTo>
                  <a:pt x="1047135" y="1509251"/>
                  <a:pt x="1042220" y="1504336"/>
                  <a:pt x="1061884" y="1519084"/>
                </a:cubicBezTo>
                <a:cubicBezTo>
                  <a:pt x="1081549" y="1533833"/>
                  <a:pt x="1098755" y="1605117"/>
                  <a:pt x="1120877" y="1622323"/>
                </a:cubicBezTo>
                <a:cubicBezTo>
                  <a:pt x="1142999" y="1639529"/>
                  <a:pt x="1179871" y="1634613"/>
                  <a:pt x="1194619" y="1622323"/>
                </a:cubicBezTo>
                <a:cubicBezTo>
                  <a:pt x="1209367" y="1610033"/>
                  <a:pt x="1165123" y="1570704"/>
                  <a:pt x="1209368" y="1548581"/>
                </a:cubicBezTo>
                <a:cubicBezTo>
                  <a:pt x="1253613" y="1526458"/>
                  <a:pt x="1391264" y="1521542"/>
                  <a:pt x="1460090" y="1489587"/>
                </a:cubicBezTo>
                <a:cubicBezTo>
                  <a:pt x="1528916" y="1457632"/>
                  <a:pt x="1622322" y="1356852"/>
                  <a:pt x="1622322" y="1356852"/>
                </a:cubicBezTo>
                <a:lnTo>
                  <a:pt x="1622322" y="1356852"/>
                </a:lnTo>
                <a:cubicBezTo>
                  <a:pt x="1619864" y="1334729"/>
                  <a:pt x="1629696" y="1253613"/>
                  <a:pt x="1607574" y="1224116"/>
                </a:cubicBezTo>
                <a:cubicBezTo>
                  <a:pt x="1585452" y="1194619"/>
                  <a:pt x="1526458" y="1214284"/>
                  <a:pt x="1489587" y="1179871"/>
                </a:cubicBezTo>
                <a:cubicBezTo>
                  <a:pt x="1452716" y="1145458"/>
                  <a:pt x="1393722" y="1054510"/>
                  <a:pt x="1386348" y="1017639"/>
                </a:cubicBezTo>
                <a:cubicBezTo>
                  <a:pt x="1378974" y="980768"/>
                  <a:pt x="1425677" y="980768"/>
                  <a:pt x="1445342" y="958645"/>
                </a:cubicBezTo>
                <a:cubicBezTo>
                  <a:pt x="1465007" y="936522"/>
                  <a:pt x="1506793" y="909484"/>
                  <a:pt x="1504335" y="884903"/>
                </a:cubicBezTo>
                <a:cubicBezTo>
                  <a:pt x="1501877" y="860322"/>
                  <a:pt x="1433051" y="845574"/>
                  <a:pt x="1430593" y="811161"/>
                </a:cubicBezTo>
                <a:cubicBezTo>
                  <a:pt x="1428135" y="776748"/>
                  <a:pt x="1465006" y="725129"/>
                  <a:pt x="1489587" y="678426"/>
                </a:cubicBezTo>
                <a:cubicBezTo>
                  <a:pt x="1514168" y="631723"/>
                  <a:pt x="1563329" y="599768"/>
                  <a:pt x="1578077" y="530942"/>
                </a:cubicBezTo>
                <a:cubicBezTo>
                  <a:pt x="1592825" y="462116"/>
                  <a:pt x="1590367" y="326923"/>
                  <a:pt x="1578077" y="265471"/>
                </a:cubicBezTo>
                <a:cubicBezTo>
                  <a:pt x="1565787" y="204019"/>
                  <a:pt x="1553496" y="169606"/>
                  <a:pt x="1504335" y="162232"/>
                </a:cubicBezTo>
                <a:cubicBezTo>
                  <a:pt x="1455174" y="154858"/>
                  <a:pt x="1327355" y="221226"/>
                  <a:pt x="1283110" y="221226"/>
                </a:cubicBezTo>
                <a:cubicBezTo>
                  <a:pt x="1238865" y="221226"/>
                  <a:pt x="1263445" y="179438"/>
                  <a:pt x="1238864" y="162232"/>
                </a:cubicBezTo>
                <a:cubicBezTo>
                  <a:pt x="1214283" y="145026"/>
                  <a:pt x="1155290" y="145026"/>
                  <a:pt x="1135626" y="117987"/>
                </a:cubicBezTo>
                <a:cubicBezTo>
                  <a:pt x="1115962" y="90948"/>
                  <a:pt x="1118419" y="45474"/>
                  <a:pt x="1120877" y="0"/>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任意多边形 17"/>
          <p:cNvSpPr/>
          <p:nvPr/>
        </p:nvSpPr>
        <p:spPr>
          <a:xfrm>
            <a:off x="9827079" y="2582973"/>
            <a:ext cx="479425" cy="525462"/>
          </a:xfrm>
          <a:custGeom>
            <a:avLst/>
            <a:gdLst>
              <a:gd name="connsiteX0" fmla="*/ 479323 w 479323"/>
              <a:gd name="connsiteY0" fmla="*/ 221226 h 526026"/>
              <a:gd name="connsiteX1" fmla="*/ 258097 w 479323"/>
              <a:gd name="connsiteY1" fmla="*/ 353961 h 526026"/>
              <a:gd name="connsiteX2" fmla="*/ 243349 w 479323"/>
              <a:gd name="connsiteY2" fmla="*/ 501445 h 526026"/>
              <a:gd name="connsiteX3" fmla="*/ 66368 w 479323"/>
              <a:gd name="connsiteY3" fmla="*/ 501445 h 526026"/>
              <a:gd name="connsiteX4" fmla="*/ 51619 w 479323"/>
              <a:gd name="connsiteY4" fmla="*/ 427703 h 526026"/>
              <a:gd name="connsiteX5" fmla="*/ 66368 w 479323"/>
              <a:gd name="connsiteY5" fmla="*/ 280219 h 526026"/>
              <a:gd name="connsiteX6" fmla="*/ 7374 w 479323"/>
              <a:gd name="connsiteY6" fmla="*/ 191729 h 526026"/>
              <a:gd name="connsiteX7" fmla="*/ 110613 w 479323"/>
              <a:gd name="connsiteY7" fmla="*/ 88490 h 526026"/>
              <a:gd name="connsiteX8" fmla="*/ 36871 w 479323"/>
              <a:gd name="connsiteY8" fmla="*/ 0 h 52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323" h="526026">
                <a:moveTo>
                  <a:pt x="479323" y="221226"/>
                </a:moveTo>
                <a:cubicBezTo>
                  <a:pt x="388374" y="264242"/>
                  <a:pt x="297426" y="307258"/>
                  <a:pt x="258097" y="353961"/>
                </a:cubicBezTo>
                <a:cubicBezTo>
                  <a:pt x="218768" y="400664"/>
                  <a:pt x="275304" y="476864"/>
                  <a:pt x="243349" y="501445"/>
                </a:cubicBezTo>
                <a:cubicBezTo>
                  <a:pt x="211394" y="526026"/>
                  <a:pt x="98323" y="513735"/>
                  <a:pt x="66368" y="501445"/>
                </a:cubicBezTo>
                <a:cubicBezTo>
                  <a:pt x="34413" y="489155"/>
                  <a:pt x="51619" y="464574"/>
                  <a:pt x="51619" y="427703"/>
                </a:cubicBezTo>
                <a:cubicBezTo>
                  <a:pt x="51619" y="390832"/>
                  <a:pt x="73742" y="319548"/>
                  <a:pt x="66368" y="280219"/>
                </a:cubicBezTo>
                <a:cubicBezTo>
                  <a:pt x="58994" y="240890"/>
                  <a:pt x="0" y="223684"/>
                  <a:pt x="7374" y="191729"/>
                </a:cubicBezTo>
                <a:cubicBezTo>
                  <a:pt x="14748" y="159774"/>
                  <a:pt x="105697" y="120445"/>
                  <a:pt x="110613" y="88490"/>
                </a:cubicBezTo>
                <a:cubicBezTo>
                  <a:pt x="115529" y="56535"/>
                  <a:pt x="76200" y="28267"/>
                  <a:pt x="36871"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任意多边形 18"/>
          <p:cNvSpPr/>
          <p:nvPr/>
        </p:nvSpPr>
        <p:spPr>
          <a:xfrm>
            <a:off x="10020753" y="2287699"/>
            <a:ext cx="495300" cy="473075"/>
          </a:xfrm>
          <a:custGeom>
            <a:avLst/>
            <a:gdLst>
              <a:gd name="connsiteX0" fmla="*/ 388373 w 494070"/>
              <a:gd name="connsiteY0" fmla="*/ 0 h 471949"/>
              <a:gd name="connsiteX1" fmla="*/ 358877 w 494070"/>
              <a:gd name="connsiteY1" fmla="*/ 147484 h 471949"/>
              <a:gd name="connsiteX2" fmla="*/ 476864 w 494070"/>
              <a:gd name="connsiteY2" fmla="*/ 191729 h 471949"/>
              <a:gd name="connsiteX3" fmla="*/ 462115 w 494070"/>
              <a:gd name="connsiteY3" fmla="*/ 265471 h 471949"/>
              <a:gd name="connsiteX4" fmla="*/ 329380 w 494070"/>
              <a:gd name="connsiteY4" fmla="*/ 353962 h 471949"/>
              <a:gd name="connsiteX5" fmla="*/ 270386 w 494070"/>
              <a:gd name="connsiteY5" fmla="*/ 294968 h 471949"/>
              <a:gd name="connsiteX6" fmla="*/ 196644 w 494070"/>
              <a:gd name="connsiteY6" fmla="*/ 235975 h 471949"/>
              <a:gd name="connsiteX7" fmla="*/ 211393 w 494070"/>
              <a:gd name="connsiteY7" fmla="*/ 132736 h 471949"/>
              <a:gd name="connsiteX8" fmla="*/ 108154 w 494070"/>
              <a:gd name="connsiteY8" fmla="*/ 132736 h 471949"/>
              <a:gd name="connsiteX9" fmla="*/ 19664 w 494070"/>
              <a:gd name="connsiteY9" fmla="*/ 235975 h 471949"/>
              <a:gd name="connsiteX10" fmla="*/ 19664 w 494070"/>
              <a:gd name="connsiteY10" fmla="*/ 324465 h 471949"/>
              <a:gd name="connsiteX11" fmla="*/ 137651 w 494070"/>
              <a:gd name="connsiteY11" fmla="*/ 353962 h 471949"/>
              <a:gd name="connsiteX12" fmla="*/ 181896 w 494070"/>
              <a:gd name="connsiteY12" fmla="*/ 442452 h 471949"/>
              <a:gd name="connsiteX13" fmla="*/ 285135 w 494070"/>
              <a:gd name="connsiteY13" fmla="*/ 442452 h 471949"/>
              <a:gd name="connsiteX14" fmla="*/ 285135 w 494070"/>
              <a:gd name="connsiteY14" fmla="*/ 471949 h 47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4070" h="471949">
                <a:moveTo>
                  <a:pt x="388373" y="0"/>
                </a:moveTo>
                <a:cubicBezTo>
                  <a:pt x="366251" y="57764"/>
                  <a:pt x="344129" y="115529"/>
                  <a:pt x="358877" y="147484"/>
                </a:cubicBezTo>
                <a:cubicBezTo>
                  <a:pt x="373625" y="179439"/>
                  <a:pt x="459658" y="172065"/>
                  <a:pt x="476864" y="191729"/>
                </a:cubicBezTo>
                <a:cubicBezTo>
                  <a:pt x="494070" y="211394"/>
                  <a:pt x="486696" y="238432"/>
                  <a:pt x="462115" y="265471"/>
                </a:cubicBezTo>
                <a:cubicBezTo>
                  <a:pt x="437534" y="292510"/>
                  <a:pt x="361335" y="349046"/>
                  <a:pt x="329380" y="353962"/>
                </a:cubicBezTo>
                <a:cubicBezTo>
                  <a:pt x="297425" y="358878"/>
                  <a:pt x="292509" y="314633"/>
                  <a:pt x="270386" y="294968"/>
                </a:cubicBezTo>
                <a:cubicBezTo>
                  <a:pt x="248263" y="275303"/>
                  <a:pt x="206476" y="263014"/>
                  <a:pt x="196644" y="235975"/>
                </a:cubicBezTo>
                <a:cubicBezTo>
                  <a:pt x="186812" y="208936"/>
                  <a:pt x="226141" y="149943"/>
                  <a:pt x="211393" y="132736"/>
                </a:cubicBezTo>
                <a:cubicBezTo>
                  <a:pt x="196645" y="115529"/>
                  <a:pt x="140109" y="115530"/>
                  <a:pt x="108154" y="132736"/>
                </a:cubicBezTo>
                <a:cubicBezTo>
                  <a:pt x="76199" y="149942"/>
                  <a:pt x="34412" y="204020"/>
                  <a:pt x="19664" y="235975"/>
                </a:cubicBezTo>
                <a:cubicBezTo>
                  <a:pt x="4916" y="267930"/>
                  <a:pt x="0" y="304801"/>
                  <a:pt x="19664" y="324465"/>
                </a:cubicBezTo>
                <a:cubicBezTo>
                  <a:pt x="39328" y="344129"/>
                  <a:pt x="110612" y="334298"/>
                  <a:pt x="137651" y="353962"/>
                </a:cubicBezTo>
                <a:cubicBezTo>
                  <a:pt x="164690" y="373626"/>
                  <a:pt x="157315" y="427704"/>
                  <a:pt x="181896" y="442452"/>
                </a:cubicBezTo>
                <a:cubicBezTo>
                  <a:pt x="206477" y="457200"/>
                  <a:pt x="267929" y="437536"/>
                  <a:pt x="285135" y="442452"/>
                </a:cubicBezTo>
                <a:cubicBezTo>
                  <a:pt x="302341" y="447368"/>
                  <a:pt x="293738" y="459658"/>
                  <a:pt x="285135" y="471949"/>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 name="任意多边形 20"/>
          <p:cNvSpPr/>
          <p:nvPr/>
        </p:nvSpPr>
        <p:spPr>
          <a:xfrm>
            <a:off x="5553529" y="1141524"/>
            <a:ext cx="5191125" cy="1882775"/>
          </a:xfrm>
          <a:custGeom>
            <a:avLst/>
            <a:gdLst>
              <a:gd name="connsiteX0" fmla="*/ 0 w 5190979"/>
              <a:gd name="connsiteY0" fmla="*/ 1055077 h 1882726"/>
              <a:gd name="connsiteX1" fmla="*/ 211015 w 5190979"/>
              <a:gd name="connsiteY1" fmla="*/ 1209821 h 1882726"/>
              <a:gd name="connsiteX2" fmla="*/ 295421 w 5190979"/>
              <a:gd name="connsiteY2" fmla="*/ 1420837 h 1882726"/>
              <a:gd name="connsiteX3" fmla="*/ 928467 w 5190979"/>
              <a:gd name="connsiteY3" fmla="*/ 1688123 h 1882726"/>
              <a:gd name="connsiteX4" fmla="*/ 1547446 w 5190979"/>
              <a:gd name="connsiteY4" fmla="*/ 1519311 h 1882726"/>
              <a:gd name="connsiteX5" fmla="*/ 2011680 w 5190979"/>
              <a:gd name="connsiteY5" fmla="*/ 1406769 h 1882726"/>
              <a:gd name="connsiteX6" fmla="*/ 2827606 w 5190979"/>
              <a:gd name="connsiteY6" fmla="*/ 1589649 h 1882726"/>
              <a:gd name="connsiteX7" fmla="*/ 3052689 w 5190979"/>
              <a:gd name="connsiteY7" fmla="*/ 1786597 h 1882726"/>
              <a:gd name="connsiteX8" fmla="*/ 3151163 w 5190979"/>
              <a:gd name="connsiteY8" fmla="*/ 1856935 h 1882726"/>
              <a:gd name="connsiteX9" fmla="*/ 3812344 w 5190979"/>
              <a:gd name="connsiteY9" fmla="*/ 1631852 h 1882726"/>
              <a:gd name="connsiteX10" fmla="*/ 4459458 w 5190979"/>
              <a:gd name="connsiteY10" fmla="*/ 1308295 h 1882726"/>
              <a:gd name="connsiteX11" fmla="*/ 5078437 w 5190979"/>
              <a:gd name="connsiteY11" fmla="*/ 1012874 h 1882726"/>
              <a:gd name="connsiteX12" fmla="*/ 5134707 w 5190979"/>
              <a:gd name="connsiteY12" fmla="*/ 534572 h 1882726"/>
              <a:gd name="connsiteX13" fmla="*/ 5148775 w 5190979"/>
              <a:gd name="connsiteY13" fmla="*/ 365760 h 1882726"/>
              <a:gd name="connsiteX14" fmla="*/ 5120640 w 5190979"/>
              <a:gd name="connsiteY14" fmla="*/ 253218 h 1882726"/>
              <a:gd name="connsiteX15" fmla="*/ 4839286 w 5190979"/>
              <a:gd name="connsiteY15" fmla="*/ 323557 h 1882726"/>
              <a:gd name="connsiteX16" fmla="*/ 4867421 w 5190979"/>
              <a:gd name="connsiteY16" fmla="*/ 168812 h 1882726"/>
              <a:gd name="connsiteX17" fmla="*/ 4642338 w 5190979"/>
              <a:gd name="connsiteY17" fmla="*/ 0 h 188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90979" h="1882726">
                <a:moveTo>
                  <a:pt x="0" y="1055077"/>
                </a:moveTo>
                <a:cubicBezTo>
                  <a:pt x="80889" y="1101969"/>
                  <a:pt x="161778" y="1148861"/>
                  <a:pt x="211015" y="1209821"/>
                </a:cubicBezTo>
                <a:cubicBezTo>
                  <a:pt x="260252" y="1270781"/>
                  <a:pt x="175846" y="1341120"/>
                  <a:pt x="295421" y="1420837"/>
                </a:cubicBezTo>
                <a:cubicBezTo>
                  <a:pt x="414996" y="1500554"/>
                  <a:pt x="719796" y="1671711"/>
                  <a:pt x="928467" y="1688123"/>
                </a:cubicBezTo>
                <a:cubicBezTo>
                  <a:pt x="1137138" y="1704535"/>
                  <a:pt x="1366911" y="1566203"/>
                  <a:pt x="1547446" y="1519311"/>
                </a:cubicBezTo>
                <a:cubicBezTo>
                  <a:pt x="1727981" y="1472419"/>
                  <a:pt x="1798320" y="1395046"/>
                  <a:pt x="2011680" y="1406769"/>
                </a:cubicBezTo>
                <a:cubicBezTo>
                  <a:pt x="2225040" y="1418492"/>
                  <a:pt x="2654105" y="1526344"/>
                  <a:pt x="2827606" y="1589649"/>
                </a:cubicBezTo>
                <a:cubicBezTo>
                  <a:pt x="3001107" y="1652954"/>
                  <a:pt x="2998763" y="1742049"/>
                  <a:pt x="3052689" y="1786597"/>
                </a:cubicBezTo>
                <a:cubicBezTo>
                  <a:pt x="3106615" y="1831145"/>
                  <a:pt x="3024554" y="1882726"/>
                  <a:pt x="3151163" y="1856935"/>
                </a:cubicBezTo>
                <a:cubicBezTo>
                  <a:pt x="3277772" y="1831144"/>
                  <a:pt x="3594295" y="1723292"/>
                  <a:pt x="3812344" y="1631852"/>
                </a:cubicBezTo>
                <a:cubicBezTo>
                  <a:pt x="4030393" y="1540412"/>
                  <a:pt x="4248443" y="1411458"/>
                  <a:pt x="4459458" y="1308295"/>
                </a:cubicBezTo>
                <a:cubicBezTo>
                  <a:pt x="4670474" y="1205132"/>
                  <a:pt x="4965895" y="1141828"/>
                  <a:pt x="5078437" y="1012874"/>
                </a:cubicBezTo>
                <a:cubicBezTo>
                  <a:pt x="5190979" y="883920"/>
                  <a:pt x="5122984" y="642424"/>
                  <a:pt x="5134707" y="534572"/>
                </a:cubicBezTo>
                <a:cubicBezTo>
                  <a:pt x="5146430" y="426720"/>
                  <a:pt x="5151119" y="412652"/>
                  <a:pt x="5148775" y="365760"/>
                </a:cubicBezTo>
                <a:cubicBezTo>
                  <a:pt x="5146431" y="318868"/>
                  <a:pt x="5172221" y="260252"/>
                  <a:pt x="5120640" y="253218"/>
                </a:cubicBezTo>
                <a:cubicBezTo>
                  <a:pt x="5069059" y="246184"/>
                  <a:pt x="4881489" y="337625"/>
                  <a:pt x="4839286" y="323557"/>
                </a:cubicBezTo>
                <a:cubicBezTo>
                  <a:pt x="4797083" y="309489"/>
                  <a:pt x="4900246" y="222738"/>
                  <a:pt x="4867421" y="168812"/>
                </a:cubicBezTo>
                <a:cubicBezTo>
                  <a:pt x="4834596" y="114886"/>
                  <a:pt x="4738467" y="57443"/>
                  <a:pt x="4642338" y="0"/>
                </a:cubicBezTo>
              </a:path>
            </a:pathLst>
          </a:custGeom>
          <a:ln w="635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Rectangle 2"/>
          <p:cNvSpPr txBox="1">
            <a:spLocks noChangeArrowheads="1"/>
          </p:cNvSpPr>
          <p:nvPr/>
        </p:nvSpPr>
        <p:spPr>
          <a:xfrm>
            <a:off x="57944" y="11223"/>
            <a:ext cx="7848600" cy="596900"/>
          </a:xfrm>
          <a:prstGeom prst="rect">
            <a:avLst/>
          </a:prstGeom>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dirty="0">
                <a:latin typeface="黑体" panose="02010609060101010101" pitchFamily="49" charset="-122"/>
                <a:ea typeface="黑体" panose="02010609060101010101" pitchFamily="49" charset="-122"/>
              </a:rPr>
              <a:t>一、西北地区的位置与范围</a:t>
            </a:r>
          </a:p>
        </p:txBody>
      </p:sp>
      <p:pic>
        <p:nvPicPr>
          <p:cNvPr id="22" name="Picture 6" descr="西北地区的地形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30" y="608123"/>
            <a:ext cx="5302919" cy="477183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3"/>
          <p:cNvSpPr/>
          <p:nvPr>
            <p:custDataLst>
              <p:tags r:id="rId1"/>
            </p:custDataLst>
          </p:nvPr>
        </p:nvSpPr>
        <p:spPr>
          <a:xfrm>
            <a:off x="4450" y="5407908"/>
            <a:ext cx="12058309" cy="1473758"/>
          </a:xfrm>
          <a:prstGeom prst="rect">
            <a:avLst/>
          </a:prstGeom>
          <a:solidFill>
            <a:schemeClr val="bg1"/>
          </a:solidFill>
          <a:ln>
            <a:noFill/>
            <a:miter lim="800000"/>
          </a:ln>
        </p:spPr>
        <p:txBody>
          <a:bodyPr anchor="ctr"/>
          <a:lstStyle>
            <a:lvl1pPr indent="34925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70000"/>
              </a:lnSpc>
              <a:buFontTx/>
              <a:buNone/>
            </a:pP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范围：</a:t>
            </a:r>
          </a:p>
          <a:p>
            <a:pPr eaLnBrk="1" hangingPunct="1">
              <a:lnSpc>
                <a:spcPct val="70000"/>
              </a:lnSpc>
              <a:buFontTx/>
              <a:buNone/>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）地形上：主要地形区包括内蒙古高原、塔里木盆地</a:t>
            </a:r>
            <a:r>
              <a:rPr lang="zh-CN" altLang="en-US" sz="2400" b="1" dirty="0" smtClean="0">
                <a:latin typeface="黑体" panose="02010609060101010101" pitchFamily="49" charset="-122"/>
                <a:ea typeface="黑体" panose="02010609060101010101" pitchFamily="49" charset="-122"/>
              </a:rPr>
              <a:t>、准噶尔盆地。</a:t>
            </a:r>
          </a:p>
          <a:p>
            <a:pPr eaLnBrk="1" hangingPunct="1">
              <a:lnSpc>
                <a:spcPct val="70000"/>
              </a:lnSpc>
              <a:buFontTx/>
              <a:buNone/>
            </a:pPr>
            <a:r>
              <a:rPr lang="zh-CN" altLang="en-US" sz="2400" b="1" dirty="0" smtClean="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）政区上：包括</a:t>
            </a:r>
            <a:r>
              <a:rPr lang="zh-CN" altLang="en-US" sz="2400" b="1" dirty="0" smtClean="0">
                <a:latin typeface="黑体" panose="02010609060101010101" pitchFamily="49" charset="-122"/>
                <a:ea typeface="黑体" panose="02010609060101010101" pitchFamily="49" charset="-122"/>
              </a:rPr>
              <a:t>内蒙古、新疆、宁夏、甘肃河北北部。</a:t>
            </a:r>
            <a:endParaRPr lang="zh-CN" altLang="en-US" sz="2400" b="1" dirty="0">
              <a:latin typeface="黑体" panose="02010609060101010101" pitchFamily="49" charset="-122"/>
              <a:ea typeface="黑体" panose="02010609060101010101" pitchFamily="49" charset="-122"/>
            </a:endParaRPr>
          </a:p>
          <a:p>
            <a:pPr eaLnBrk="1" hangingPunct="1">
              <a:lnSpc>
                <a:spcPct val="70000"/>
              </a:lnSpc>
              <a:buFontTx/>
              <a:buNone/>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）全区面积约占全国</a:t>
            </a:r>
            <a:r>
              <a:rPr lang="en-US" altLang="zh-CN" sz="2400" b="1" dirty="0">
                <a:latin typeface="黑体" panose="02010609060101010101" pitchFamily="49" charset="-122"/>
                <a:ea typeface="黑体" panose="02010609060101010101" pitchFamily="49" charset="-122"/>
              </a:rPr>
              <a:t>30</a:t>
            </a:r>
            <a:r>
              <a:rPr lang="zh-CN" altLang="en-US" sz="2400" b="1" dirty="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031836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Effect transition="in" filter="fade">
                                      <p:cBhvr>
                                        <p:cTn id="7" dur="1000"/>
                                        <p:tgtEl>
                                          <p:spTgt spid="20">
                                            <p:txEl>
                                              <p:pRg st="1" end="1"/>
                                            </p:txEl>
                                          </p:spTgt>
                                        </p:tgtEl>
                                      </p:cBhvr>
                                    </p:animEffect>
                                    <p:anim calcmode="lin" valueType="num">
                                      <p:cBhvr>
                                        <p:cTn id="8"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5"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Horizont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6"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6"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Horizontal)">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6"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6"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arn(inHorizontal)">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inHorizontal)">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6"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barn(inHorizontal)">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6"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arn(inHorizontal)">
                                      <p:cBhvr>
                                        <p:cTn id="59" dur="500"/>
                                        <p:tgtEl>
                                          <p:spTgt spid="18"/>
                                        </p:tgtEl>
                                      </p:cBhvr>
                                    </p:animEffect>
                                  </p:childTnLst>
                                </p:cTn>
                              </p:par>
                              <p:par>
                                <p:cTn id="60" presetID="16" presetClass="entr" presetSubtype="2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arn(inHorizontal)">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6"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barn(inHorizontal)">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dissolv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0">
                                            <p:txEl>
                                              <p:pRg st="2" end="2"/>
                                            </p:txEl>
                                          </p:spTgt>
                                        </p:tgtEl>
                                        <p:attrNameLst>
                                          <p:attrName>style.visibility</p:attrName>
                                        </p:attrNameLst>
                                      </p:cBhvr>
                                      <p:to>
                                        <p:strVal val="visible"/>
                                      </p:to>
                                    </p:set>
                                    <p:anim calcmode="lin" valueType="num">
                                      <p:cBhvr additive="base">
                                        <p:cTn id="77"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20">
                                            <p:txEl>
                                              <p:pRg st="3" end="3"/>
                                            </p:txEl>
                                          </p:spTgt>
                                        </p:tgtEl>
                                        <p:attrNameLst>
                                          <p:attrName>style.visibility</p:attrName>
                                        </p:attrNameLst>
                                      </p:cBhvr>
                                      <p:to>
                                        <p:strVal val="visible"/>
                                      </p:to>
                                    </p:set>
                                    <p:animEffect transition="in" filter="fade">
                                      <p:cBhvr>
                                        <p:cTn id="83" dur="1000"/>
                                        <p:tgtEl>
                                          <p:spTgt spid="20">
                                            <p:txEl>
                                              <p:pRg st="3" end="3"/>
                                            </p:txEl>
                                          </p:spTgt>
                                        </p:tgtEl>
                                      </p:cBhvr>
                                    </p:animEffect>
                                    <p:anim calcmode="lin" valueType="num">
                                      <p:cBhvr>
                                        <p:cTn id="84"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85" dur="1000" fill="hold"/>
                                        <p:tgtEl>
                                          <p:spTgt spid="2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custDataLst>
              <p:tags r:id="rId2"/>
            </p:custDataLst>
          </p:nvPr>
        </p:nvSpPr>
        <p:spPr bwMode="auto">
          <a:xfrm>
            <a:off x="82929" y="135813"/>
            <a:ext cx="1727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dirty="0">
                <a:ea typeface="微软雅黑" panose="020B0503020204020204" pitchFamily="34" charset="-122"/>
              </a:rPr>
              <a:t>2</a:t>
            </a:r>
            <a:r>
              <a:rPr lang="zh-CN" altLang="en-US" sz="2800" dirty="0">
                <a:ea typeface="微软雅黑" panose="020B0503020204020204" pitchFamily="34" charset="-122"/>
              </a:rPr>
              <a:t>、农业：</a:t>
            </a:r>
            <a:endParaRPr lang="en-US" altLang="zh-CN" sz="2800" dirty="0">
              <a:ea typeface="微软雅黑" panose="020B0503020204020204" pitchFamily="34" charset="-122"/>
            </a:endParaRPr>
          </a:p>
        </p:txBody>
      </p:sp>
      <p:pic>
        <p:nvPicPr>
          <p:cNvPr id="88067" name="Picture 3" descr="中国的四大牧区"/>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198059" y="2841625"/>
            <a:ext cx="5656831"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8852" name="Text Box 5"/>
          <p:cNvSpPr/>
          <p:nvPr>
            <p:custDataLst>
              <p:tags r:id="rId4"/>
            </p:custDataLst>
          </p:nvPr>
        </p:nvSpPr>
        <p:spPr>
          <a:xfrm>
            <a:off x="370266" y="3159918"/>
            <a:ext cx="576263" cy="1570038"/>
          </a:xfrm>
          <a:prstGeom prst="rect">
            <a:avLst/>
          </a:prstGeom>
          <a:noFill/>
          <a:ln w="12700" cap="sq">
            <a:noFill/>
            <a:miter lim="800000"/>
          </a:ln>
          <a:effec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dirty="0">
                <a:ea typeface="微软雅黑" panose="020B0503020204020204" pitchFamily="34" charset="-122"/>
              </a:rPr>
              <a:t>山地牧场</a:t>
            </a:r>
          </a:p>
        </p:txBody>
      </p:sp>
      <p:sp>
        <p:nvSpPr>
          <p:cNvPr id="78853" name="Text Box 6"/>
          <p:cNvSpPr/>
          <p:nvPr>
            <p:custDataLst>
              <p:tags r:id="rId5"/>
            </p:custDataLst>
          </p:nvPr>
        </p:nvSpPr>
        <p:spPr>
          <a:xfrm>
            <a:off x="5416740" y="3083884"/>
            <a:ext cx="438150" cy="2308225"/>
          </a:xfrm>
          <a:prstGeom prst="rect">
            <a:avLst/>
          </a:prstGeom>
          <a:noFill/>
          <a:ln w="12700" cap="sq">
            <a:noFill/>
            <a:miter lim="800000"/>
          </a:ln>
          <a:effec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dirty="0">
                <a:ea typeface="微软雅黑" panose="020B0503020204020204" pitchFamily="34" charset="-122"/>
              </a:rPr>
              <a:t>温带草原牧场</a:t>
            </a:r>
          </a:p>
        </p:txBody>
      </p:sp>
      <p:cxnSp>
        <p:nvCxnSpPr>
          <p:cNvPr id="88070" name="Line 7"/>
          <p:cNvCxnSpPr>
            <a:cxnSpLocks noChangeShapeType="1"/>
          </p:cNvCxnSpPr>
          <p:nvPr>
            <p:custDataLst>
              <p:tags r:id="rId6"/>
            </p:custDataLst>
          </p:nvPr>
        </p:nvCxnSpPr>
        <p:spPr bwMode="auto">
          <a:xfrm>
            <a:off x="946529" y="3725839"/>
            <a:ext cx="1087473" cy="251120"/>
          </a:xfrm>
          <a:prstGeom prst="line">
            <a:avLst/>
          </a:prstGeom>
          <a:noFill/>
          <a:ln w="57150" algn="ctr">
            <a:solidFill>
              <a:srgbClr val="0000CC"/>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8071" name="Line 8"/>
          <p:cNvCxnSpPr>
            <a:cxnSpLocks noChangeShapeType="1"/>
          </p:cNvCxnSpPr>
          <p:nvPr>
            <p:custDataLst>
              <p:tags r:id="rId7"/>
            </p:custDataLst>
          </p:nvPr>
        </p:nvCxnSpPr>
        <p:spPr bwMode="auto">
          <a:xfrm flipH="1" flipV="1">
            <a:off x="4024715" y="3851400"/>
            <a:ext cx="1392025" cy="270224"/>
          </a:xfrm>
          <a:prstGeom prst="line">
            <a:avLst/>
          </a:prstGeom>
          <a:noFill/>
          <a:ln w="38100" algn="ctr">
            <a:solidFill>
              <a:srgbClr val="0000CC"/>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8857" name="矩形 2"/>
          <p:cNvSpPr/>
          <p:nvPr>
            <p:custDataLst>
              <p:tags r:id="rId8"/>
            </p:custDataLst>
          </p:nvPr>
        </p:nvSpPr>
        <p:spPr>
          <a:xfrm>
            <a:off x="876916" y="1394197"/>
            <a:ext cx="8334375" cy="460375"/>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solidFill>
                  <a:srgbClr val="0000CC"/>
                </a:solidFill>
                <a:ea typeface="微软雅黑" panose="020B0503020204020204" pitchFamily="34" charset="-122"/>
              </a:rPr>
              <a:t>内蒙古牧区</a:t>
            </a:r>
            <a:r>
              <a:rPr lang="zh-CN" altLang="en-US" sz="2400" dirty="0">
                <a:solidFill>
                  <a:srgbClr val="000000"/>
                </a:solidFill>
                <a:ea typeface="微软雅黑" panose="020B0503020204020204" pitchFamily="34" charset="-122"/>
              </a:rPr>
              <a:t>和</a:t>
            </a:r>
            <a:r>
              <a:rPr lang="zh-CN" altLang="en-US" sz="2400" dirty="0">
                <a:solidFill>
                  <a:srgbClr val="0000CC"/>
                </a:solidFill>
                <a:ea typeface="微软雅黑" panose="020B0503020204020204" pitchFamily="34" charset="-122"/>
              </a:rPr>
              <a:t>新疆牧区</a:t>
            </a:r>
            <a:r>
              <a:rPr lang="zh-CN" altLang="en-US" sz="2400" dirty="0">
                <a:solidFill>
                  <a:srgbClr val="000000"/>
                </a:solidFill>
                <a:ea typeface="微软雅黑" panose="020B0503020204020204" pitchFamily="34" charset="-122"/>
              </a:rPr>
              <a:t>是全国重要的畜牧业基地。</a:t>
            </a:r>
            <a:endParaRPr lang="en-US" altLang="zh-CN" sz="2400" dirty="0">
              <a:solidFill>
                <a:srgbClr val="000000"/>
              </a:solidFill>
              <a:ea typeface="微软雅黑" panose="020B0503020204020204" pitchFamily="34" charset="-122"/>
            </a:endParaRPr>
          </a:p>
        </p:txBody>
      </p:sp>
      <p:sp>
        <p:nvSpPr>
          <p:cNvPr id="11" name="Rectangle 3"/>
          <p:cNvSpPr>
            <a:spLocks noChangeArrowheads="1"/>
          </p:cNvSpPr>
          <p:nvPr>
            <p:custDataLst>
              <p:tags r:id="rId9"/>
            </p:custDataLst>
          </p:nvPr>
        </p:nvSpPr>
        <p:spPr bwMode="auto">
          <a:xfrm>
            <a:off x="1810129" y="77856"/>
            <a:ext cx="6553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dirty="0" smtClean="0">
                <a:solidFill>
                  <a:schemeClr val="tx2"/>
                </a:solidFill>
                <a:latin typeface="黑体" panose="02010609060101010101" pitchFamily="49" charset="-122"/>
                <a:ea typeface="黑体" panose="02010609060101010101" pitchFamily="49" charset="-122"/>
              </a:rPr>
              <a:t>重要</a:t>
            </a:r>
            <a:r>
              <a:rPr lang="zh-CN" altLang="en-US" b="1" dirty="0">
                <a:solidFill>
                  <a:schemeClr val="tx2"/>
                </a:solidFill>
                <a:latin typeface="黑体" panose="02010609060101010101" pitchFamily="49" charset="-122"/>
                <a:ea typeface="黑体" panose="02010609060101010101" pitchFamily="49" charset="-122"/>
              </a:rPr>
              <a:t>牧业区和灌溉农业区</a:t>
            </a:r>
          </a:p>
        </p:txBody>
      </p:sp>
      <p:sp>
        <p:nvSpPr>
          <p:cNvPr id="2" name="文本框 1"/>
          <p:cNvSpPr txBox="1"/>
          <p:nvPr/>
        </p:nvSpPr>
        <p:spPr>
          <a:xfrm>
            <a:off x="82929" y="727955"/>
            <a:ext cx="3098042" cy="523220"/>
          </a:xfrm>
          <a:prstGeom prst="rect">
            <a:avLst/>
          </a:prstGeom>
          <a:noFill/>
        </p:spPr>
        <p:txBody>
          <a:bodyPr wrap="square" rtlCol="0">
            <a:spAutoFit/>
          </a:bodyPr>
          <a:lstStyle/>
          <a:p>
            <a:r>
              <a:rPr lang="zh-CN" altLang="en-US" sz="2800" b="1" dirty="0" smtClean="0"/>
              <a:t>（</a:t>
            </a:r>
            <a:r>
              <a:rPr lang="en-US" altLang="zh-CN" sz="2800" b="1" dirty="0" smtClean="0"/>
              <a:t>1</a:t>
            </a:r>
            <a:r>
              <a:rPr lang="zh-CN" altLang="en-US" sz="2800" b="1" dirty="0" smtClean="0"/>
              <a:t>）畜牧业</a:t>
            </a:r>
            <a:endParaRPr lang="zh-CN" altLang="en-US" sz="2800" b="1" dirty="0"/>
          </a:p>
        </p:txBody>
      </p:sp>
      <p:pic>
        <p:nvPicPr>
          <p:cNvPr id="13" name="图片 1"/>
          <p:cNvPicPr>
            <a:picLocks noChangeAspect="1"/>
          </p:cNvPicPr>
          <p:nvPr/>
        </p:nvPicPr>
        <p:blipFill>
          <a:blip r:embed="rId12"/>
          <a:stretch>
            <a:fillRect/>
          </a:stretch>
        </p:blipFill>
        <p:spPr>
          <a:xfrm>
            <a:off x="5963124" y="1306592"/>
            <a:ext cx="6326353" cy="4017865"/>
          </a:xfrm>
          <a:prstGeom prst="rect">
            <a:avLst/>
          </a:prstGeom>
          <a:noFill/>
          <a:ln w="9525">
            <a:noFill/>
          </a:ln>
        </p:spPr>
      </p:pic>
      <p:graphicFrame>
        <p:nvGraphicFramePr>
          <p:cNvPr id="12" name="对象 11"/>
          <p:cNvGraphicFramePr/>
          <p:nvPr>
            <p:extLst>
              <p:ext uri="{D42A27DB-BD31-4B8C-83A1-F6EECF244321}">
                <p14:modId xmlns:p14="http://schemas.microsoft.com/office/powerpoint/2010/main" val="2254825210"/>
              </p:ext>
            </p:extLst>
          </p:nvPr>
        </p:nvGraphicFramePr>
        <p:xfrm>
          <a:off x="6293040" y="5434965"/>
          <a:ext cx="1678940" cy="1423035"/>
        </p:xfrm>
        <a:graphic>
          <a:graphicData uri="http://schemas.openxmlformats.org/presentationml/2006/ole">
            <mc:AlternateContent xmlns:mc="http://schemas.openxmlformats.org/markup-compatibility/2006">
              <mc:Choice xmlns:v="urn:schemas-microsoft-com:vml" Requires="v">
                <p:oleObj spid="_x0000_s22538" r:id="rId13" imgW="2933700" imgH="2628900" progId="Paint.Picture">
                  <p:embed/>
                </p:oleObj>
              </mc:Choice>
              <mc:Fallback>
                <p:oleObj r:id="rId13" imgW="2933700" imgH="2628900" progId="Paint.Picture">
                  <p:embed/>
                  <p:pic>
                    <p:nvPicPr>
                      <p:cNvPr id="0" name=""/>
                      <p:cNvPicPr/>
                      <p:nvPr/>
                    </p:nvPicPr>
                    <p:blipFill>
                      <a:blip r:embed="rId14"/>
                      <a:stretch>
                        <a:fillRect/>
                      </a:stretch>
                    </p:blipFill>
                    <p:spPr>
                      <a:xfrm>
                        <a:off x="6293040" y="5434965"/>
                        <a:ext cx="1678940" cy="1423035"/>
                      </a:xfrm>
                      <a:prstGeom prst="rect">
                        <a:avLst/>
                      </a:prstGeom>
                    </p:spPr>
                  </p:pic>
                </p:oleObj>
              </mc:Fallback>
            </mc:AlternateContent>
          </a:graphicData>
        </a:graphic>
      </p:graphicFrame>
      <p:graphicFrame>
        <p:nvGraphicFramePr>
          <p:cNvPr id="14" name="对象 13"/>
          <p:cNvGraphicFramePr/>
          <p:nvPr>
            <p:extLst>
              <p:ext uri="{D42A27DB-BD31-4B8C-83A1-F6EECF244321}">
                <p14:modId xmlns:p14="http://schemas.microsoft.com/office/powerpoint/2010/main" val="2235021742"/>
              </p:ext>
            </p:extLst>
          </p:nvPr>
        </p:nvGraphicFramePr>
        <p:xfrm>
          <a:off x="10719435" y="5394183"/>
          <a:ext cx="1472565" cy="1396365"/>
        </p:xfrm>
        <a:graphic>
          <a:graphicData uri="http://schemas.openxmlformats.org/presentationml/2006/ole">
            <mc:AlternateContent xmlns:mc="http://schemas.openxmlformats.org/markup-compatibility/2006">
              <mc:Choice xmlns:v="urn:schemas-microsoft-com:vml" Requires="v">
                <p:oleObj spid="_x0000_s22539" r:id="rId15" imgW="5334000" imgH="4857750" progId="Paint.Picture">
                  <p:embed/>
                </p:oleObj>
              </mc:Choice>
              <mc:Fallback>
                <p:oleObj r:id="rId15" imgW="5334000" imgH="4857750" progId="Paint.Picture">
                  <p:embed/>
                  <p:pic>
                    <p:nvPicPr>
                      <p:cNvPr id="0" name=""/>
                      <p:cNvPicPr/>
                      <p:nvPr/>
                    </p:nvPicPr>
                    <p:blipFill>
                      <a:blip r:embed="rId16"/>
                      <a:stretch>
                        <a:fillRect/>
                      </a:stretch>
                    </p:blipFill>
                    <p:spPr>
                      <a:xfrm>
                        <a:off x="10719435" y="5394183"/>
                        <a:ext cx="1472565" cy="1396365"/>
                      </a:xfrm>
                      <a:prstGeom prst="rect">
                        <a:avLst/>
                      </a:prstGeom>
                    </p:spPr>
                  </p:pic>
                </p:oleObj>
              </mc:Fallback>
            </mc:AlternateContent>
          </a:graphicData>
        </a:graphic>
      </p:graphicFrame>
      <p:pic>
        <p:nvPicPr>
          <p:cNvPr id="15" name="Picture 6" descr="https://timgsa.baidu.com/timg?image&amp;quality=80&amp;size=b9999_10000&amp;sec=1551193608049&amp;di=9806f121218eec99e0c22a996afc8130&amp;imgtype=0&amp;src=http%3A%2F%2Fs11.sinaimg.cn%2Fbmiddle%2F4eece81244082da91e4da"/>
          <p:cNvPicPr>
            <a:picLocks noChangeAspect="1"/>
          </p:cNvPicPr>
          <p:nvPr/>
        </p:nvPicPr>
        <p:blipFill>
          <a:blip r:embed="rId17"/>
          <a:srcRect b="12585"/>
          <a:stretch>
            <a:fillRect/>
          </a:stretch>
        </p:blipFill>
        <p:spPr>
          <a:xfrm>
            <a:off x="8410130" y="5392109"/>
            <a:ext cx="2056543" cy="1398439"/>
          </a:xfrm>
          <a:prstGeom prst="rect">
            <a:avLst/>
          </a:prstGeom>
          <a:noFill/>
          <a:ln w="9525">
            <a:noFill/>
          </a:ln>
        </p:spPr>
      </p:pic>
    </p:spTree>
    <p:extLst>
      <p:ext uri="{BB962C8B-B14F-4D97-AF65-F5344CB8AC3E}">
        <p14:creationId xmlns:p14="http://schemas.microsoft.com/office/powerpoint/2010/main" val="1523493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8857"/>
                                        </p:tgtEl>
                                        <p:attrNameLst>
                                          <p:attrName>style.visibility</p:attrName>
                                        </p:attrNameLst>
                                      </p:cBhvr>
                                      <p:to>
                                        <p:strVal val="visible"/>
                                      </p:to>
                                    </p:set>
                                    <p:animEffect transition="in" filter="wipe(down)">
                                      <p:cBhvr>
                                        <p:cTn id="7" dur="500"/>
                                        <p:tgtEl>
                                          <p:spTgt spid="788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8071"/>
                                        </p:tgtEl>
                                        <p:attrNameLst>
                                          <p:attrName>style.visibility</p:attrName>
                                        </p:attrNameLst>
                                      </p:cBhvr>
                                      <p:to>
                                        <p:strVal val="visible"/>
                                      </p:to>
                                    </p:set>
                                    <p:animEffect transition="in" filter="dissolve">
                                      <p:cBhvr>
                                        <p:cTn id="12" dur="500"/>
                                        <p:tgtEl>
                                          <p:spTgt spid="880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8853"/>
                                        </p:tgtEl>
                                        <p:attrNameLst>
                                          <p:attrName>style.visibility</p:attrName>
                                        </p:attrNameLst>
                                      </p:cBhvr>
                                      <p:to>
                                        <p:strVal val="visible"/>
                                      </p:to>
                                    </p:set>
                                    <p:animEffect transition="in" filter="dissolve">
                                      <p:cBhvr>
                                        <p:cTn id="17" dur="500"/>
                                        <p:tgtEl>
                                          <p:spTgt spid="788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8070"/>
                                        </p:tgtEl>
                                        <p:attrNameLst>
                                          <p:attrName>style.visibility</p:attrName>
                                        </p:attrNameLst>
                                      </p:cBhvr>
                                      <p:to>
                                        <p:strVal val="visible"/>
                                      </p:to>
                                    </p:set>
                                    <p:animEffect transition="in" filter="dissolve">
                                      <p:cBhvr>
                                        <p:cTn id="22" dur="500"/>
                                        <p:tgtEl>
                                          <p:spTgt spid="880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8852"/>
                                        </p:tgtEl>
                                        <p:attrNameLst>
                                          <p:attrName>style.visibility</p:attrName>
                                        </p:attrNameLst>
                                      </p:cBhvr>
                                      <p:to>
                                        <p:strVal val="visible"/>
                                      </p:to>
                                    </p:set>
                                    <p:animEffect transition="in" filter="dissolve">
                                      <p:cBhvr>
                                        <p:cTn id="27" dur="500"/>
                                        <p:tgtEl>
                                          <p:spTgt spid="7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animBg="1"/>
      <p:bldP spid="78853" grpId="0" animBg="1"/>
      <p:bldP spid="7885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custDataLst>
              <p:tags r:id="rId1"/>
            </p:custDataLst>
          </p:nvPr>
        </p:nvSpPr>
        <p:spPr bwMode="auto">
          <a:xfrm>
            <a:off x="315686" y="152400"/>
            <a:ext cx="1157151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rgbClr val="0000FF"/>
                </a:solidFill>
                <a:ea typeface="微软雅黑" panose="020B0503020204020204" pitchFamily="34" charset="-122"/>
              </a:rPr>
              <a:t>内蒙古的牧区：</a:t>
            </a:r>
          </a:p>
          <a:p>
            <a:pPr eaLnBrk="1" hangingPunct="1">
              <a:spcBef>
                <a:spcPct val="0"/>
              </a:spcBef>
              <a:buFontTx/>
              <a:buNone/>
            </a:pPr>
            <a:r>
              <a:rPr lang="zh-CN" altLang="en-US" sz="2800" dirty="0">
                <a:solidFill>
                  <a:srgbClr val="000000"/>
                </a:solidFill>
                <a:ea typeface="微软雅黑" panose="020B0503020204020204" pitchFamily="34" charset="-122"/>
              </a:rPr>
              <a:t>　　主要集中在</a:t>
            </a:r>
            <a:r>
              <a:rPr lang="zh-CN" altLang="en-US" sz="2800" dirty="0">
                <a:solidFill>
                  <a:srgbClr val="0000CC"/>
                </a:solidFill>
                <a:ea typeface="微软雅黑" panose="020B0503020204020204" pitchFamily="34" charset="-122"/>
              </a:rPr>
              <a:t>贺兰山以东</a:t>
            </a:r>
            <a:r>
              <a:rPr lang="zh-CN" altLang="en-US" sz="2800" dirty="0">
                <a:solidFill>
                  <a:srgbClr val="000000"/>
                </a:solidFill>
                <a:ea typeface="微软雅黑" panose="020B0503020204020204" pitchFamily="34" charset="-122"/>
              </a:rPr>
              <a:t>，这里降水较多（</a:t>
            </a:r>
            <a:r>
              <a:rPr lang="en-US" altLang="zh-CN" sz="2800" dirty="0">
                <a:solidFill>
                  <a:srgbClr val="000000"/>
                </a:solidFill>
                <a:ea typeface="微软雅黑" panose="020B0503020204020204" pitchFamily="34" charset="-122"/>
              </a:rPr>
              <a:t>350</a:t>
            </a:r>
            <a:r>
              <a:rPr lang="zh-CN" altLang="en-US" sz="2800" dirty="0">
                <a:solidFill>
                  <a:srgbClr val="000000"/>
                </a:solidFill>
                <a:ea typeface="微软雅黑" panose="020B0503020204020204" pitchFamily="34" charset="-122"/>
              </a:rPr>
              <a:t>毫米以上），地表水资源比较丰富，草场质量较好，如呼伦贝尔草原、锡林格勒草原等。优良的畜种有内蒙古的三河马、三河牛等。贺兰山以西气候渐趋干旱，</a:t>
            </a:r>
            <a:r>
              <a:rPr lang="zh-CN" altLang="en-US" sz="2800" dirty="0">
                <a:solidFill>
                  <a:srgbClr val="0000CC"/>
                </a:solidFill>
                <a:ea typeface="微软雅黑" panose="020B0503020204020204" pitchFamily="34" charset="-122"/>
              </a:rPr>
              <a:t>草原产草量减少</a:t>
            </a:r>
            <a:r>
              <a:rPr lang="zh-CN" altLang="en-US" sz="2800" dirty="0">
                <a:solidFill>
                  <a:srgbClr val="000000"/>
                </a:solidFill>
                <a:ea typeface="微软雅黑" panose="020B0503020204020204" pitchFamily="34" charset="-122"/>
              </a:rPr>
              <a:t>，限制了畜牧业的发展。</a:t>
            </a:r>
          </a:p>
        </p:txBody>
      </p:sp>
      <p:pic>
        <p:nvPicPr>
          <p:cNvPr id="89093" name="Picture 5" descr="017"/>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161792" y="2806700"/>
            <a:ext cx="252095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9878" name="Text Box 6"/>
          <p:cNvSpPr/>
          <p:nvPr>
            <p:custDataLst>
              <p:tags r:id="rId3"/>
            </p:custDataLst>
          </p:nvPr>
        </p:nvSpPr>
        <p:spPr>
          <a:xfrm>
            <a:off x="11029215" y="2905126"/>
            <a:ext cx="615553" cy="1169551"/>
          </a:xfrm>
          <a:prstGeom prst="rect">
            <a:avLst/>
          </a:prstGeom>
          <a:noFill/>
          <a:ln>
            <a:noFill/>
            <a:miter lim="800000"/>
          </a:ln>
          <a:effectLst/>
        </p:spPr>
        <p:txBody>
          <a:bodyPr vert="eaVert"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ea typeface="微软雅黑" panose="020B0503020204020204" pitchFamily="34" charset="-122"/>
              </a:rPr>
              <a:t>三河牛</a:t>
            </a:r>
          </a:p>
        </p:txBody>
      </p:sp>
      <p:sp>
        <p:nvSpPr>
          <p:cNvPr id="79879" name="Text Box 7"/>
          <p:cNvSpPr/>
          <p:nvPr>
            <p:custDataLst>
              <p:tags r:id="rId4"/>
            </p:custDataLst>
          </p:nvPr>
        </p:nvSpPr>
        <p:spPr>
          <a:xfrm>
            <a:off x="11110177" y="5040314"/>
            <a:ext cx="615553" cy="1169551"/>
          </a:xfrm>
          <a:prstGeom prst="rect">
            <a:avLst/>
          </a:prstGeom>
          <a:noFill/>
          <a:ln>
            <a:noFill/>
            <a:miter lim="800000"/>
          </a:ln>
          <a:effectLst/>
        </p:spPr>
        <p:txBody>
          <a:bodyPr vert="eaVert"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ea typeface="微软雅黑" panose="020B0503020204020204" pitchFamily="34" charset="-122"/>
              </a:rPr>
              <a:t>三河马</a:t>
            </a:r>
          </a:p>
        </p:txBody>
      </p:sp>
      <p:pic>
        <p:nvPicPr>
          <p:cNvPr id="89096" name="Picture 8" descr="be0eaa1cde993d4634fa4146"/>
          <p:cNvPicPr>
            <a:picLocks noChangeAspect="1" noChangeArrowheads="1"/>
          </p:cNvPicPr>
          <p:nvPr>
            <p:custDataLst>
              <p:tags r:id="rId5"/>
            </p:custDataLst>
          </p:nvPr>
        </p:nvPicPr>
        <p:blipFill>
          <a:blip r:embed="rId8">
            <a:extLst>
              <a:ext uri="{28A0092B-C50C-407E-A947-70E740481C1C}">
                <a14:useLocalDpi xmlns:a14="http://schemas.microsoft.com/office/drawing/2010/main" val="0"/>
              </a:ext>
            </a:extLst>
          </a:blip>
          <a:srcRect/>
          <a:stretch>
            <a:fillRect/>
          </a:stretch>
        </p:blipFill>
        <p:spPr bwMode="auto">
          <a:xfrm>
            <a:off x="8090355" y="4822826"/>
            <a:ext cx="2663825"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22" y="2264229"/>
            <a:ext cx="7946571" cy="4584247"/>
          </a:xfrm>
          <a:prstGeom prst="rect">
            <a:avLst/>
          </a:prstGeom>
        </p:spPr>
      </p:pic>
    </p:spTree>
    <p:extLst>
      <p:ext uri="{BB962C8B-B14F-4D97-AF65-F5344CB8AC3E}">
        <p14:creationId xmlns:p14="http://schemas.microsoft.com/office/powerpoint/2010/main" val="267060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图片 12" descr="20120703055812.jpg"/>
          <p:cNvPicPr>
            <a:picLocks noChangeAspect="1" noChangeArrowheads="1"/>
          </p:cNvPicPr>
          <p:nvPr/>
        </p:nvPicPr>
        <p:blipFill>
          <a:blip r:embed="rId2">
            <a:extLst>
              <a:ext uri="{28A0092B-C50C-407E-A947-70E740481C1C}">
                <a14:useLocalDpi xmlns:a14="http://schemas.microsoft.com/office/drawing/2010/main" val="0"/>
              </a:ext>
            </a:extLst>
          </a:blip>
          <a:srcRect r="6409"/>
          <a:stretch>
            <a:fillRect/>
          </a:stretch>
        </p:blipFill>
        <p:spPr bwMode="auto">
          <a:xfrm>
            <a:off x="6024564" y="3429000"/>
            <a:ext cx="4643437"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图片 13" descr="58710_1305270923PMgm.jpg"/>
          <p:cNvPicPr>
            <a:picLocks noChangeAspect="1" noChangeArrowheads="1"/>
          </p:cNvPicPr>
          <p:nvPr/>
        </p:nvPicPr>
        <p:blipFill>
          <a:blip r:embed="rId3" cstate="print">
            <a:extLst>
              <a:ext uri="{28A0092B-C50C-407E-A947-70E740481C1C}">
                <a14:useLocalDpi xmlns:a14="http://schemas.microsoft.com/office/drawing/2010/main" val="0"/>
              </a:ext>
            </a:extLst>
          </a:blip>
          <a:srcRect r="7031"/>
          <a:stretch>
            <a:fillRect/>
          </a:stretch>
        </p:blipFill>
        <p:spPr bwMode="auto">
          <a:xfrm>
            <a:off x="1524000" y="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11" descr="userid74046time20110802203524.jpg"/>
          <p:cNvPicPr>
            <a:picLocks noChangeAspect="1" noChangeArrowheads="1"/>
          </p:cNvPicPr>
          <p:nvPr/>
        </p:nvPicPr>
        <p:blipFill>
          <a:blip r:embed="rId4">
            <a:extLst>
              <a:ext uri="{28A0092B-C50C-407E-A947-70E740481C1C}">
                <a14:useLocalDpi xmlns:a14="http://schemas.microsoft.com/office/drawing/2010/main" val="0"/>
              </a:ext>
            </a:extLst>
          </a:blip>
          <a:srcRect l="2301" t="3329" r="2484" b="2235"/>
          <a:stretch>
            <a:fillRect/>
          </a:stretch>
        </p:blipFill>
        <p:spPr bwMode="auto">
          <a:xfrm>
            <a:off x="5953126" y="0"/>
            <a:ext cx="47148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10" descr="201305280431198785.jpg"/>
          <p:cNvPicPr>
            <a:picLocks noChangeAspect="1" noChangeArrowheads="1"/>
          </p:cNvPicPr>
          <p:nvPr/>
        </p:nvPicPr>
        <p:blipFill>
          <a:blip r:embed="rId5">
            <a:extLst>
              <a:ext uri="{28A0092B-C50C-407E-A947-70E740481C1C}">
                <a14:useLocalDpi xmlns:a14="http://schemas.microsoft.com/office/drawing/2010/main" val="0"/>
              </a:ext>
            </a:extLst>
          </a:blip>
          <a:srcRect t="21922"/>
          <a:stretch>
            <a:fillRect/>
          </a:stretch>
        </p:blipFill>
        <p:spPr bwMode="auto">
          <a:xfrm>
            <a:off x="1524001" y="3429000"/>
            <a:ext cx="47148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5"/>
          <p:cNvSpPr txBox="1">
            <a:spLocks noChangeArrowheads="1"/>
          </p:cNvSpPr>
          <p:nvPr/>
        </p:nvSpPr>
        <p:spPr bwMode="auto">
          <a:xfrm>
            <a:off x="2305051" y="3336925"/>
            <a:ext cx="28622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spcBef>
                <a:spcPct val="50000"/>
              </a:spcBef>
            </a:pPr>
            <a:r>
              <a:rPr lang="zh-CN" altLang="en-US" sz="2800" b="1">
                <a:solidFill>
                  <a:srgbClr val="CC0066"/>
                </a:solidFill>
                <a:latin typeface="Times New Roman" panose="02020603050405020304" pitchFamily="18" charset="0"/>
                <a:ea typeface="黑体" panose="02010609060101010101" pitchFamily="49" charset="-122"/>
              </a:rPr>
              <a:t>锡林郭勒草原</a:t>
            </a:r>
          </a:p>
        </p:txBody>
      </p:sp>
      <p:sp>
        <p:nvSpPr>
          <p:cNvPr id="23558" name="Text Box 10"/>
          <p:cNvSpPr txBox="1">
            <a:spLocks noChangeArrowheads="1"/>
          </p:cNvSpPr>
          <p:nvPr/>
        </p:nvSpPr>
        <p:spPr bwMode="auto">
          <a:xfrm>
            <a:off x="6999288" y="3267076"/>
            <a:ext cx="3097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gn="ctr">
              <a:spcBef>
                <a:spcPct val="50000"/>
              </a:spcBef>
            </a:pPr>
            <a:r>
              <a:rPr lang="zh-CN" altLang="en-US" sz="2800" b="1">
                <a:solidFill>
                  <a:srgbClr val="CC0066"/>
                </a:solidFill>
                <a:latin typeface="Times New Roman" panose="02020603050405020304" pitchFamily="18" charset="0"/>
                <a:ea typeface="黑体" panose="02010609060101010101" pitchFamily="49" charset="-122"/>
              </a:rPr>
              <a:t>呼伦贝尔草原</a:t>
            </a:r>
          </a:p>
        </p:txBody>
      </p:sp>
    </p:spTree>
    <p:extLst>
      <p:ext uri="{BB962C8B-B14F-4D97-AF65-F5344CB8AC3E}">
        <p14:creationId xmlns:p14="http://schemas.microsoft.com/office/powerpoint/2010/main" val="8227243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a:spLocks noChangeArrowheads="1"/>
          </p:cNvSpPr>
          <p:nvPr>
            <p:custDataLst>
              <p:tags r:id="rId1"/>
            </p:custDataLst>
          </p:nvPr>
        </p:nvSpPr>
        <p:spPr bwMode="auto">
          <a:xfrm>
            <a:off x="245634" y="117097"/>
            <a:ext cx="115980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rgbClr val="0000FF"/>
                </a:solidFill>
                <a:ea typeface="微软雅黑" panose="020B0503020204020204" pitchFamily="34" charset="-122"/>
              </a:rPr>
              <a:t>新疆山地牧场：</a:t>
            </a:r>
          </a:p>
          <a:p>
            <a:pPr eaLnBrk="1" hangingPunct="1">
              <a:spcBef>
                <a:spcPct val="0"/>
              </a:spcBef>
              <a:buFontTx/>
              <a:buNone/>
            </a:pPr>
            <a:r>
              <a:rPr lang="zh-CN" altLang="en-US" sz="2800" dirty="0">
                <a:solidFill>
                  <a:srgbClr val="000000"/>
                </a:solidFill>
                <a:ea typeface="微软雅黑" panose="020B0503020204020204" pitchFamily="34" charset="-122"/>
              </a:rPr>
              <a:t>　    新疆主要形成山地牧场，集中在</a:t>
            </a:r>
            <a:r>
              <a:rPr lang="zh-CN" altLang="en-US" sz="2800" dirty="0">
                <a:solidFill>
                  <a:srgbClr val="0000CC"/>
                </a:solidFill>
                <a:ea typeface="微软雅黑" panose="020B0503020204020204" pitchFamily="34" charset="-122"/>
              </a:rPr>
              <a:t>天山、阿尔泰山</a:t>
            </a:r>
            <a:r>
              <a:rPr lang="zh-CN" altLang="en-US" sz="2800" dirty="0" smtClean="0">
                <a:solidFill>
                  <a:srgbClr val="000000"/>
                </a:solidFill>
                <a:ea typeface="微软雅黑" panose="020B0503020204020204" pitchFamily="34" charset="-122"/>
              </a:rPr>
              <a:t>，优良</a:t>
            </a:r>
            <a:r>
              <a:rPr lang="zh-CN" altLang="en-US" sz="2800" dirty="0">
                <a:solidFill>
                  <a:srgbClr val="000000"/>
                </a:solidFill>
                <a:ea typeface="微软雅黑" panose="020B0503020204020204" pitchFamily="34" charset="-122"/>
              </a:rPr>
              <a:t>畜种有伊犁马、新疆细毛羊等。</a:t>
            </a:r>
          </a:p>
        </p:txBody>
      </p:sp>
      <p:grpSp>
        <p:nvGrpSpPr>
          <p:cNvPr id="15" name="组合 5"/>
          <p:cNvGrpSpPr/>
          <p:nvPr/>
        </p:nvGrpSpPr>
        <p:grpSpPr>
          <a:xfrm>
            <a:off x="125790" y="2625840"/>
            <a:ext cx="11717867" cy="2218328"/>
            <a:chOff x="-73" y="3242"/>
            <a:chExt cx="14004" cy="3136"/>
          </a:xfrm>
        </p:grpSpPr>
        <p:pic>
          <p:nvPicPr>
            <p:cNvPr id="17" name="Picture 2" descr="http://img-arch.pconline.com.cn/images/upload/upc/tx/photoblog/1604/19/c12/20508187_1461057556965.jpg"/>
            <p:cNvPicPr>
              <a:picLocks noChangeAspect="1"/>
            </p:cNvPicPr>
            <p:nvPr/>
          </p:nvPicPr>
          <p:blipFill>
            <a:blip r:embed="rId3"/>
            <a:srcRect b="6320"/>
            <a:stretch>
              <a:fillRect/>
            </a:stretch>
          </p:blipFill>
          <p:spPr>
            <a:xfrm>
              <a:off x="-73" y="3242"/>
              <a:ext cx="4774" cy="3135"/>
            </a:xfrm>
            <a:prstGeom prst="rect">
              <a:avLst/>
            </a:prstGeom>
            <a:noFill/>
            <a:ln w="9525">
              <a:noFill/>
            </a:ln>
          </p:spPr>
        </p:pic>
        <p:grpSp>
          <p:nvGrpSpPr>
            <p:cNvPr id="16" name="组合 2"/>
            <p:cNvGrpSpPr/>
            <p:nvPr/>
          </p:nvGrpSpPr>
          <p:grpSpPr>
            <a:xfrm>
              <a:off x="4947" y="3243"/>
              <a:ext cx="8984" cy="3135"/>
              <a:chOff x="4685" y="1617"/>
              <a:chExt cx="8984" cy="3135"/>
            </a:xfrm>
          </p:grpSpPr>
          <p:pic>
            <p:nvPicPr>
              <p:cNvPr id="18" name="Picture 6" descr="https://timgsa.baidu.com/timg?image&amp;quality=80&amp;size=b9999_10000&amp;sec=1551193608049&amp;di=9806f121218eec99e0c22a996afc8130&amp;imgtype=0&amp;src=http%3A%2F%2Fs11.sinaimg.cn%2Fbmiddle%2F4eece81244082da91e4da"/>
              <p:cNvPicPr>
                <a:picLocks noChangeAspect="1"/>
              </p:cNvPicPr>
              <p:nvPr/>
            </p:nvPicPr>
            <p:blipFill>
              <a:blip r:embed="rId4"/>
              <a:srcRect b="12585"/>
              <a:stretch>
                <a:fillRect/>
              </a:stretch>
            </p:blipFill>
            <p:spPr>
              <a:xfrm>
                <a:off x="4685" y="1630"/>
                <a:ext cx="4769" cy="3121"/>
              </a:xfrm>
              <a:prstGeom prst="rect">
                <a:avLst/>
              </a:prstGeom>
              <a:noFill/>
              <a:ln w="9525">
                <a:noFill/>
              </a:ln>
            </p:spPr>
          </p:pic>
          <p:pic>
            <p:nvPicPr>
              <p:cNvPr id="19" name="Picture 12" descr="https://timgsa.baidu.com/timg?image&amp;quality=80&amp;size=b9999_10000&amp;sec=1551194378405&amp;di=7a76822cd7311be305833d479b4f1ca6&amp;imgtype=0&amp;src=http%3A%2F%2Fmmbiz.qpic.cn%2Fmmbiz_jpg%2FicuKfF8US7aQWx9UkEu7cw5mvvmbky1UttTsG5sxsicKCOp7MRAHA4chcLdmJ57E0S8Z3Gw3ibibgWOhKiceqvcq7oA%2F640%3Fwx_fmt%3Djpeg"/>
              <p:cNvPicPr>
                <a:picLocks noChangeAspect="1"/>
              </p:cNvPicPr>
              <p:nvPr/>
            </p:nvPicPr>
            <p:blipFill>
              <a:blip r:embed="rId5"/>
              <a:srcRect l="2963" r="182"/>
              <a:stretch>
                <a:fillRect/>
              </a:stretch>
            </p:blipFill>
            <p:spPr>
              <a:xfrm>
                <a:off x="9699" y="1617"/>
                <a:ext cx="3970" cy="3135"/>
              </a:xfrm>
              <a:prstGeom prst="rect">
                <a:avLst/>
              </a:prstGeom>
              <a:noFill/>
              <a:ln w="9525">
                <a:noFill/>
              </a:ln>
            </p:spPr>
          </p:pic>
        </p:grpSp>
      </p:grpSp>
      <p:sp>
        <p:nvSpPr>
          <p:cNvPr id="20" name="文本框 19"/>
          <p:cNvSpPr txBox="1"/>
          <p:nvPr/>
        </p:nvSpPr>
        <p:spPr>
          <a:xfrm>
            <a:off x="105555" y="2661334"/>
            <a:ext cx="3386667" cy="1938992"/>
          </a:xfrm>
          <a:prstGeom prst="rect">
            <a:avLst/>
          </a:prstGeom>
          <a:noFill/>
        </p:spPr>
        <p:txBody>
          <a:bodyPr wrap="square" rtlCol="0" anchor="t">
            <a:spAutoFit/>
          </a:bodyPr>
          <a:lstStyle>
            <a:defPPr/>
          </a:lstStyle>
          <a:p>
            <a:r>
              <a:rPr lang="zh-CN" altLang="en-US" sz="2400" b="1" dirty="0">
                <a:latin typeface="微软雅黑"/>
                <a:ea typeface="宋体" pitchFamily="2" charset="-122"/>
                <a:sym typeface="+mn-ea"/>
              </a:rPr>
              <a:t>山地牧场</a:t>
            </a:r>
            <a:endParaRPr lang="zh-CN" altLang="en-US" sz="2400" b="1" dirty="0">
              <a:latin typeface="微软雅黑"/>
              <a:ea typeface="宋体" pitchFamily="2" charset="-122"/>
            </a:endParaRPr>
          </a:p>
          <a:p>
            <a:endParaRPr lang="zh-CN" altLang="en-US" sz="2400" dirty="0">
              <a:solidFill>
                <a:schemeClr val="bg1"/>
              </a:solidFill>
              <a:latin typeface="微软雅黑"/>
              <a:ea typeface="宋体" pitchFamily="2" charset="-122"/>
              <a:sym typeface="+mn-ea"/>
            </a:endParaRPr>
          </a:p>
          <a:p>
            <a:endParaRPr lang="zh-CN" altLang="en-US" sz="2400" dirty="0">
              <a:solidFill>
                <a:schemeClr val="bg1"/>
              </a:solidFill>
              <a:latin typeface="微软雅黑"/>
              <a:ea typeface="宋体" pitchFamily="2" charset="-122"/>
              <a:sym typeface="+mn-ea"/>
            </a:endParaRPr>
          </a:p>
          <a:p>
            <a:r>
              <a:rPr lang="zh-CN" altLang="en-US" sz="2400" dirty="0">
                <a:solidFill>
                  <a:schemeClr val="bg1"/>
                </a:solidFill>
                <a:latin typeface="微软雅黑"/>
                <a:ea typeface="宋体" pitchFamily="2" charset="-122"/>
                <a:sym typeface="+mn-ea"/>
              </a:rPr>
              <a:t>降水稀少，地表多戈壁和沙漠，但山地降水多</a:t>
            </a:r>
          </a:p>
        </p:txBody>
      </p:sp>
      <p:sp>
        <p:nvSpPr>
          <p:cNvPr id="21" name="文本框 20"/>
          <p:cNvSpPr txBox="1"/>
          <p:nvPr/>
        </p:nvSpPr>
        <p:spPr>
          <a:xfrm>
            <a:off x="4456086" y="2661334"/>
            <a:ext cx="1731563" cy="461665"/>
          </a:xfrm>
          <a:prstGeom prst="rect">
            <a:avLst/>
          </a:prstGeom>
          <a:noFill/>
        </p:spPr>
        <p:txBody>
          <a:bodyPr wrap="none" rtlCol="0" anchor="t">
            <a:spAutoFit/>
          </a:bodyPr>
          <a:lstStyle>
            <a:defPPr/>
          </a:lstStyle>
          <a:p>
            <a:pPr algn="ctr" defTabSz="1219170" fontAlgn="base">
              <a:spcBef>
                <a:spcPct val="50000"/>
              </a:spcBef>
              <a:spcAft>
                <a:spcPct val="0"/>
              </a:spcAft>
              <a:defRPr/>
            </a:pPr>
            <a:r>
              <a:rPr lang="zh-CN" altLang="en-US" sz="2400" b="1">
                <a:solidFill>
                  <a:srgbClr val="C00000"/>
                </a:solidFill>
                <a:latin typeface="微软雅黑"/>
                <a:ea typeface="宋体" pitchFamily="2" charset="-122"/>
                <a:sym typeface="+mn-ea"/>
              </a:rPr>
              <a:t>新疆细毛羊</a:t>
            </a:r>
            <a:endParaRPr lang="zh-CN" altLang="en-US" sz="2400"/>
          </a:p>
        </p:txBody>
      </p:sp>
      <p:sp>
        <p:nvSpPr>
          <p:cNvPr id="22" name="文本框 21"/>
          <p:cNvSpPr txBox="1"/>
          <p:nvPr/>
        </p:nvSpPr>
        <p:spPr>
          <a:xfrm>
            <a:off x="8737180" y="2757008"/>
            <a:ext cx="1112805" cy="461665"/>
          </a:xfrm>
          <a:prstGeom prst="rect">
            <a:avLst/>
          </a:prstGeom>
          <a:noFill/>
        </p:spPr>
        <p:txBody>
          <a:bodyPr wrap="none" rtlCol="0" anchor="t">
            <a:spAutoFit/>
          </a:bodyPr>
          <a:lstStyle>
            <a:defPPr/>
          </a:lstStyle>
          <a:p>
            <a:pPr algn="ctr" defTabSz="1219170" fontAlgn="base">
              <a:spcBef>
                <a:spcPct val="50000"/>
              </a:spcBef>
              <a:defRPr/>
            </a:pPr>
            <a:r>
              <a:rPr lang="zh-CN" altLang="en-US" sz="2400" b="1" dirty="0">
                <a:solidFill>
                  <a:srgbClr val="C00000"/>
                </a:solidFill>
                <a:latin typeface="微软雅黑"/>
                <a:ea typeface="宋体" pitchFamily="2" charset="-122"/>
                <a:sym typeface="+mn-ea"/>
              </a:rPr>
              <a:t>伊犁马</a:t>
            </a:r>
            <a:endParaRPr lang="zh-CN" altLang="en-US" sz="2400" dirty="0"/>
          </a:p>
        </p:txBody>
      </p:sp>
    </p:spTree>
    <p:extLst>
      <p:ext uri="{BB962C8B-B14F-4D97-AF65-F5344CB8AC3E}">
        <p14:creationId xmlns:p14="http://schemas.microsoft.com/office/powerpoint/2010/main" val="1523257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图片 6"/>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b="4166"/>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1139" name="Text Box 4"/>
          <p:cNvSpPr>
            <a:spLocks noChangeArrowheads="1"/>
          </p:cNvSpPr>
          <p:nvPr>
            <p:custDataLst>
              <p:tags r:id="rId2"/>
            </p:custDataLst>
          </p:nvPr>
        </p:nvSpPr>
        <p:spPr bwMode="auto">
          <a:xfrm>
            <a:off x="6453189" y="214314"/>
            <a:ext cx="2789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ea typeface="微软雅黑" panose="020B0503020204020204" pitchFamily="34" charset="-122"/>
              </a:rPr>
              <a:t>天山牧场</a:t>
            </a:r>
          </a:p>
        </p:txBody>
      </p:sp>
    </p:spTree>
    <p:extLst>
      <p:ext uri="{BB962C8B-B14F-4D97-AF65-F5344CB8AC3E}">
        <p14:creationId xmlns:p14="http://schemas.microsoft.com/office/powerpoint/2010/main" val="2463482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图片 1"/>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524000" y="571501"/>
            <a:ext cx="9144000"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2163" name="Text Box 4"/>
          <p:cNvSpPr>
            <a:spLocks noChangeArrowheads="1"/>
          </p:cNvSpPr>
          <p:nvPr>
            <p:custDataLst>
              <p:tags r:id="rId2"/>
            </p:custDataLst>
          </p:nvPr>
        </p:nvSpPr>
        <p:spPr bwMode="auto">
          <a:xfrm>
            <a:off x="4738689" y="71439"/>
            <a:ext cx="2789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800">
                <a:solidFill>
                  <a:srgbClr val="000000"/>
                </a:solidFill>
                <a:ea typeface="微软雅黑" panose="020B0503020204020204" pitchFamily="34" charset="-122"/>
              </a:rPr>
              <a:t>天山牧场</a:t>
            </a:r>
          </a:p>
        </p:txBody>
      </p:sp>
    </p:spTree>
    <p:extLst>
      <p:ext uri="{BB962C8B-B14F-4D97-AF65-F5344CB8AC3E}">
        <p14:creationId xmlns:p14="http://schemas.microsoft.com/office/powerpoint/2010/main" val="186353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3186" name="图片 12"/>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575301" y="-240506"/>
            <a:ext cx="52149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87" name="Picture 2" descr="天山牧场"/>
          <p:cNvPicPr>
            <a:picLocks noChangeAspect="1" noChangeArrowheads="1"/>
          </p:cNvPicPr>
          <p:nvPr>
            <p:custDataLst>
              <p:tags r:id="rId2"/>
            </p:custDataLst>
          </p:nvPr>
        </p:nvPicPr>
        <p:blipFill>
          <a:blip r:embed="rId14">
            <a:extLst>
              <a:ext uri="{28A0092B-C50C-407E-A947-70E740481C1C}">
                <a14:useLocalDpi xmlns:a14="http://schemas.microsoft.com/office/drawing/2010/main" val="0"/>
              </a:ext>
            </a:extLst>
          </a:blip>
          <a:srcRect r="5315"/>
          <a:stretch>
            <a:fillRect/>
          </a:stretch>
        </p:blipFill>
        <p:spPr bwMode="auto">
          <a:xfrm>
            <a:off x="1524001" y="188913"/>
            <a:ext cx="3929063" cy="636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3188" name="AutoShape 3"/>
          <p:cNvSpPr>
            <a:spLocks noChangeArrowheads="1"/>
          </p:cNvSpPr>
          <p:nvPr>
            <p:custDataLst>
              <p:tags r:id="rId3"/>
            </p:custDataLst>
          </p:nvPr>
        </p:nvSpPr>
        <p:spPr bwMode="auto">
          <a:xfrm rot="1440000">
            <a:off x="4384675" y="981075"/>
            <a:ext cx="152400" cy="3886200"/>
          </a:xfrm>
          <a:prstGeom prst="upArrow">
            <a:avLst>
              <a:gd name="adj1" fmla="val 50000"/>
              <a:gd name="adj2" fmla="val 637500"/>
            </a:avLst>
          </a:prstGeom>
          <a:solidFill>
            <a:srgbClr val="FFFF00"/>
          </a:solidFill>
          <a:ln w="9525" algn="ctr">
            <a:solidFill>
              <a:schemeClr val="tx1"/>
            </a:solidFill>
            <a:miter lim="800000"/>
            <a:headEnd/>
            <a:tailEnd/>
          </a:ln>
        </p:spPr>
        <p:txBody>
          <a:bodyPr vert="eaVert"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ea typeface="微软雅黑" panose="020B0503020204020204" pitchFamily="34" charset="-122"/>
            </a:endParaRPr>
          </a:p>
        </p:txBody>
      </p:sp>
      <p:sp>
        <p:nvSpPr>
          <p:cNvPr id="93189" name="AutoShape 4"/>
          <p:cNvSpPr>
            <a:spLocks noChangeArrowheads="1"/>
          </p:cNvSpPr>
          <p:nvPr>
            <p:custDataLst>
              <p:tags r:id="rId4"/>
            </p:custDataLst>
          </p:nvPr>
        </p:nvSpPr>
        <p:spPr bwMode="auto">
          <a:xfrm rot="12300000">
            <a:off x="4568825" y="1131888"/>
            <a:ext cx="152400" cy="3886200"/>
          </a:xfrm>
          <a:prstGeom prst="upArrow">
            <a:avLst>
              <a:gd name="adj1" fmla="val 50000"/>
              <a:gd name="adj2" fmla="val 637500"/>
            </a:avLst>
          </a:prstGeom>
          <a:solidFill>
            <a:srgbClr val="FFFF00"/>
          </a:solidFill>
          <a:ln w="9525" algn="ctr">
            <a:solidFill>
              <a:schemeClr val="tx1"/>
            </a:solidFill>
            <a:miter lim="800000"/>
            <a:headEnd/>
            <a:tailEnd/>
          </a:ln>
        </p:spPr>
        <p:txBody>
          <a:bodyPr vert="eaVert"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rgbClr val="000000"/>
              </a:solidFill>
              <a:ea typeface="微软雅黑" panose="020B0503020204020204" pitchFamily="34" charset="-122"/>
            </a:endParaRPr>
          </a:p>
        </p:txBody>
      </p:sp>
      <p:sp>
        <p:nvSpPr>
          <p:cNvPr id="93190" name="Text Box 7"/>
          <p:cNvSpPr>
            <a:spLocks noChangeArrowheads="1"/>
          </p:cNvSpPr>
          <p:nvPr>
            <p:custDataLst>
              <p:tags r:id="rId5"/>
            </p:custDataLst>
          </p:nvPr>
        </p:nvSpPr>
        <p:spPr bwMode="auto">
          <a:xfrm>
            <a:off x="2116138" y="2928938"/>
            <a:ext cx="3295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FF"/>
                </a:solidFill>
                <a:ea typeface="微软雅黑" panose="020B0503020204020204" pitchFamily="34" charset="-122"/>
              </a:rPr>
              <a:t>森林林带</a:t>
            </a:r>
          </a:p>
        </p:txBody>
      </p:sp>
      <p:sp>
        <p:nvSpPr>
          <p:cNvPr id="93191" name="Text Box 10"/>
          <p:cNvSpPr>
            <a:spLocks noChangeArrowheads="1"/>
          </p:cNvSpPr>
          <p:nvPr>
            <p:custDataLst>
              <p:tags r:id="rId6"/>
            </p:custDataLst>
          </p:nvPr>
        </p:nvSpPr>
        <p:spPr bwMode="auto">
          <a:xfrm>
            <a:off x="4473576" y="195263"/>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FF"/>
                </a:solidFill>
                <a:ea typeface="微软雅黑" panose="020B0503020204020204" pitchFamily="34" charset="-122"/>
              </a:rPr>
              <a:t>雪山</a:t>
            </a:r>
          </a:p>
        </p:txBody>
      </p:sp>
      <p:sp>
        <p:nvSpPr>
          <p:cNvPr id="93192" name="Text Box 11"/>
          <p:cNvSpPr>
            <a:spLocks noChangeArrowheads="1"/>
          </p:cNvSpPr>
          <p:nvPr>
            <p:custDataLst>
              <p:tags r:id="rId7"/>
            </p:custDataLst>
          </p:nvPr>
        </p:nvSpPr>
        <p:spPr bwMode="auto">
          <a:xfrm>
            <a:off x="3044826" y="1400175"/>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a:solidFill>
                  <a:srgbClr val="0000FF"/>
                </a:solidFill>
                <a:ea typeface="微软雅黑" panose="020B0503020204020204" pitchFamily="34" charset="-122"/>
              </a:rPr>
              <a:t>高山草原草甸</a:t>
            </a:r>
          </a:p>
        </p:txBody>
      </p:sp>
      <p:sp>
        <p:nvSpPr>
          <p:cNvPr id="93193" name="Text Box 12"/>
          <p:cNvSpPr>
            <a:spLocks noChangeArrowheads="1"/>
          </p:cNvSpPr>
          <p:nvPr>
            <p:custDataLst>
              <p:tags r:id="rId8"/>
            </p:custDataLst>
          </p:nvPr>
        </p:nvSpPr>
        <p:spPr bwMode="auto">
          <a:xfrm>
            <a:off x="1758951" y="4410076"/>
            <a:ext cx="2016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FF"/>
                </a:solidFill>
                <a:ea typeface="微软雅黑" panose="020B0503020204020204" pitchFamily="34" charset="-122"/>
              </a:rPr>
              <a:t>低山草地</a:t>
            </a:r>
          </a:p>
        </p:txBody>
      </p:sp>
      <p:sp>
        <p:nvSpPr>
          <p:cNvPr id="93194" name="Text Box 13"/>
          <p:cNvSpPr>
            <a:spLocks noChangeArrowheads="1"/>
          </p:cNvSpPr>
          <p:nvPr>
            <p:custDataLst>
              <p:tags r:id="rId9"/>
            </p:custDataLst>
          </p:nvPr>
        </p:nvSpPr>
        <p:spPr bwMode="auto">
          <a:xfrm>
            <a:off x="1646238" y="5857876"/>
            <a:ext cx="309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0000FF"/>
                </a:solidFill>
                <a:ea typeface="微软雅黑" panose="020B0503020204020204" pitchFamily="34" charset="-122"/>
              </a:rPr>
              <a:t>山麓荒漠</a:t>
            </a:r>
            <a:r>
              <a:rPr kumimoji="1" lang="en-US" altLang="zh-CN" sz="2800">
                <a:solidFill>
                  <a:srgbClr val="0000FF"/>
                </a:solidFill>
                <a:ea typeface="微软雅黑" panose="020B0503020204020204" pitchFamily="34" charset="-122"/>
              </a:rPr>
              <a:t>(</a:t>
            </a:r>
            <a:r>
              <a:rPr kumimoji="1" lang="zh-CN" altLang="en-US" sz="2800">
                <a:solidFill>
                  <a:srgbClr val="0000FF"/>
                </a:solidFill>
                <a:ea typeface="微软雅黑" panose="020B0503020204020204" pitchFamily="34" charset="-122"/>
              </a:rPr>
              <a:t>绿洲）</a:t>
            </a:r>
          </a:p>
        </p:txBody>
      </p:sp>
      <p:sp>
        <p:nvSpPr>
          <p:cNvPr id="83979" name="Text Box 17"/>
          <p:cNvSpPr/>
          <p:nvPr>
            <p:custDataLst>
              <p:tags r:id="rId10"/>
            </p:custDataLst>
          </p:nvPr>
        </p:nvSpPr>
        <p:spPr>
          <a:xfrm>
            <a:off x="1606551" y="3838576"/>
            <a:ext cx="2295525" cy="646113"/>
          </a:xfrm>
          <a:prstGeom prst="rect">
            <a:avLst/>
          </a:prstGeom>
          <a:noFill/>
          <a:ln w="12700" cap="sq">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3600">
                <a:solidFill>
                  <a:srgbClr val="FF0000"/>
                </a:solidFill>
                <a:ea typeface="微软雅黑" panose="020B0503020204020204" pitchFamily="34" charset="-122"/>
              </a:rPr>
              <a:t>冬季牧场</a:t>
            </a:r>
          </a:p>
        </p:txBody>
      </p:sp>
      <p:sp>
        <p:nvSpPr>
          <p:cNvPr id="83980" name="Text Box 18"/>
          <p:cNvSpPr/>
          <p:nvPr>
            <p:custDataLst>
              <p:tags r:id="rId11"/>
            </p:custDataLst>
          </p:nvPr>
        </p:nvSpPr>
        <p:spPr>
          <a:xfrm>
            <a:off x="2774950" y="1708151"/>
            <a:ext cx="2357438" cy="523875"/>
          </a:xfrm>
          <a:prstGeom prst="rect">
            <a:avLst/>
          </a:prstGeom>
          <a:noFill/>
          <a:ln w="12700" cap="sq">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800">
                <a:solidFill>
                  <a:srgbClr val="FF0000"/>
                </a:solidFill>
                <a:ea typeface="微软雅黑" panose="020B0503020204020204" pitchFamily="34" charset="-122"/>
              </a:rPr>
              <a:t>夏季牧场</a:t>
            </a:r>
          </a:p>
        </p:txBody>
      </p:sp>
    </p:spTree>
    <p:extLst>
      <p:ext uri="{BB962C8B-B14F-4D97-AF65-F5344CB8AC3E}">
        <p14:creationId xmlns:p14="http://schemas.microsoft.com/office/powerpoint/2010/main" val="1448681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188"/>
                                        </p:tgtEl>
                                        <p:attrNameLst>
                                          <p:attrName>style.visibility</p:attrName>
                                        </p:attrNameLst>
                                      </p:cBhvr>
                                      <p:to>
                                        <p:strVal val="visible"/>
                                      </p:to>
                                    </p:set>
                                    <p:animEffect transition="in" filter="blinds(horizontal)">
                                      <p:cBhvr>
                                        <p:cTn id="7" dur="500"/>
                                        <p:tgtEl>
                                          <p:spTgt spid="931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80"/>
                                        </p:tgtEl>
                                        <p:attrNameLst>
                                          <p:attrName>style.visibility</p:attrName>
                                        </p:attrNameLst>
                                      </p:cBhvr>
                                      <p:to>
                                        <p:strVal val="visible"/>
                                      </p:to>
                                    </p:set>
                                    <p:animEffect transition="in" filter="blinds(horizontal)">
                                      <p:cBhvr>
                                        <p:cTn id="12" dur="500"/>
                                        <p:tgtEl>
                                          <p:spTgt spid="839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3189"/>
                                        </p:tgtEl>
                                        <p:attrNameLst>
                                          <p:attrName>style.visibility</p:attrName>
                                        </p:attrNameLst>
                                      </p:cBhvr>
                                      <p:to>
                                        <p:strVal val="visible"/>
                                      </p:to>
                                    </p:set>
                                    <p:animEffect transition="in" filter="blinds(horizontal)">
                                      <p:cBhvr>
                                        <p:cTn id="17" dur="500"/>
                                        <p:tgtEl>
                                          <p:spTgt spid="931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3979"/>
                                        </p:tgtEl>
                                        <p:attrNameLst>
                                          <p:attrName>style.visibility</p:attrName>
                                        </p:attrNameLst>
                                      </p:cBhvr>
                                      <p:to>
                                        <p:strVal val="visible"/>
                                      </p:to>
                                    </p:set>
                                    <p:animEffect transition="in" filter="blinds(horizontal)">
                                      <p:cBhvr>
                                        <p:cTn id="22" dur="500"/>
                                        <p:tgtEl>
                                          <p:spTgt spid="83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animBg="1"/>
      <p:bldP spid="93189" grpId="0" animBg="1"/>
      <p:bldP spid="83979" grpId="0" animBg="1"/>
      <p:bldP spid="8398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图片 7"/>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0" y="0"/>
            <a:ext cx="738343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4211" name="Text Box 6"/>
          <p:cNvSpPr>
            <a:spLocks noChangeArrowheads="1"/>
          </p:cNvSpPr>
          <p:nvPr>
            <p:custDataLst>
              <p:tags r:id="rId2"/>
            </p:custDataLst>
          </p:nvPr>
        </p:nvSpPr>
        <p:spPr bwMode="auto">
          <a:xfrm>
            <a:off x="2095500" y="357189"/>
            <a:ext cx="266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4000">
                <a:solidFill>
                  <a:srgbClr val="FF0000"/>
                </a:solidFill>
                <a:ea typeface="微软雅黑" panose="020B0503020204020204" pitchFamily="34" charset="-122"/>
              </a:rPr>
              <a:t>牧场转场</a:t>
            </a:r>
          </a:p>
        </p:txBody>
      </p:sp>
      <p:sp>
        <p:nvSpPr>
          <p:cNvPr id="4" name="文本框 99"/>
          <p:cNvSpPr txBox="1">
            <a:spLocks noChangeArrowheads="1"/>
          </p:cNvSpPr>
          <p:nvPr/>
        </p:nvSpPr>
        <p:spPr bwMode="auto">
          <a:xfrm>
            <a:off x="7638793" y="3186137"/>
            <a:ext cx="43263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FF0000"/>
                </a:solidFill>
                <a:latin typeface="宋体" panose="02010600030101010101" pitchFamily="2" charset="-122"/>
              </a:rPr>
              <a:t>夏季</a:t>
            </a:r>
            <a:r>
              <a:rPr lang="zh-CN" altLang="en-US" sz="2400" b="1" dirty="0">
                <a:latin typeface="宋体" panose="02010600030101010101" pitchFamily="2" charset="-122"/>
              </a:rPr>
              <a:t>：</a:t>
            </a:r>
            <a:r>
              <a:rPr lang="zh-CN" altLang="en-US" sz="2400" b="1" dirty="0">
                <a:latin typeface="宋体" panose="02010600030101010101" pitchFamily="2" charset="-122"/>
                <a:sym typeface="宋体" panose="02010600030101010101" pitchFamily="2" charset="-122"/>
              </a:rPr>
              <a:t>山地降水丰富，高山牧场水草丰富，利于放牧</a:t>
            </a:r>
            <a:r>
              <a:rPr lang="zh-CN" altLang="en-US" sz="2400" b="1" dirty="0" smtClean="0">
                <a:latin typeface="宋体" panose="02010600030101010101" pitchFamily="2" charset="-122"/>
                <a:sym typeface="宋体" panose="02010600030101010101" pitchFamily="2" charset="-122"/>
              </a:rPr>
              <a:t>。</a:t>
            </a:r>
            <a:r>
              <a:rPr lang="zh-CN" altLang="en-US" sz="2400" b="1" dirty="0" smtClean="0">
                <a:latin typeface="宋体" panose="02010600030101010101" pitchFamily="2" charset="-122"/>
              </a:rPr>
              <a:t>而</a:t>
            </a:r>
            <a:r>
              <a:rPr lang="zh-CN" altLang="en-US" sz="2400" b="1" dirty="0">
                <a:latin typeface="宋体" panose="02010600030101010101" pitchFamily="2" charset="-122"/>
              </a:rPr>
              <a:t>平原盆地地区气候干热，草场稀疏。</a:t>
            </a:r>
          </a:p>
          <a:p>
            <a:r>
              <a:rPr lang="zh-CN" altLang="en-US" sz="2400" b="1" dirty="0">
                <a:solidFill>
                  <a:srgbClr val="FF0000"/>
                </a:solidFill>
                <a:latin typeface="宋体" panose="02010600030101010101" pitchFamily="2" charset="-122"/>
              </a:rPr>
              <a:t>冬季</a:t>
            </a:r>
            <a:r>
              <a:rPr lang="zh-CN" altLang="en-US" sz="2400" b="1" dirty="0">
                <a:latin typeface="宋体" panose="02010600030101010101" pitchFamily="2" charset="-122"/>
              </a:rPr>
              <a:t>：高山牧场气温低，冰雪覆盖</a:t>
            </a:r>
            <a:r>
              <a:rPr lang="zh-CN" altLang="en-US" sz="2400" b="1" dirty="0" smtClean="0">
                <a:latin typeface="宋体" panose="02010600030101010101" pitchFamily="2" charset="-122"/>
              </a:rPr>
              <a:t>。牧民</a:t>
            </a:r>
            <a:r>
              <a:rPr lang="zh-CN" altLang="en-US" sz="2400" b="1" dirty="0">
                <a:latin typeface="宋体" panose="02010600030101010101" pitchFamily="2" charset="-122"/>
              </a:rPr>
              <a:t>在海拔较低的草原放牧，用囤积的牧草过冬。</a:t>
            </a:r>
          </a:p>
          <a:p>
            <a:r>
              <a:rPr lang="zh-CN" altLang="en-US" sz="2400" b="1" dirty="0">
                <a:solidFill>
                  <a:srgbClr val="FF0000"/>
                </a:solidFill>
                <a:latin typeface="宋体" panose="02010600030101010101" pitchFamily="2" charset="-122"/>
              </a:rPr>
              <a:t>春秋季：</a:t>
            </a:r>
            <a:r>
              <a:rPr lang="zh-CN" altLang="en-US" sz="2400" b="1" dirty="0">
                <a:latin typeface="宋体" panose="02010600030101010101" pitchFamily="2" charset="-122"/>
              </a:rPr>
              <a:t>则在介于二者之间的山地放牧。</a:t>
            </a:r>
            <a:endParaRPr lang="zh-CN" altLang="en-US" sz="2400" b="1" dirty="0"/>
          </a:p>
        </p:txBody>
      </p:sp>
      <p:pic>
        <p:nvPicPr>
          <p:cNvPr id="5" name="Picture 2" descr="pic_237111"/>
          <p:cNvPicPr>
            <a:picLocks noChangeAspect="1" noChangeArrowheads="1"/>
          </p:cNvPicPr>
          <p:nvPr/>
        </p:nvPicPr>
        <p:blipFill>
          <a:blip r:embed="rId5">
            <a:lum bright="-24000" contrast="30000"/>
            <a:extLst>
              <a:ext uri="{28A0092B-C50C-407E-A947-70E740481C1C}">
                <a14:useLocalDpi xmlns:a14="http://schemas.microsoft.com/office/drawing/2010/main" val="0"/>
              </a:ext>
            </a:extLst>
          </a:blip>
          <a:srcRect/>
          <a:stretch>
            <a:fillRect/>
          </a:stretch>
        </p:blipFill>
        <p:spPr bwMode="auto">
          <a:xfrm>
            <a:off x="7717972" y="179640"/>
            <a:ext cx="4008662" cy="300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72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图片 6"/>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1524001" y="0"/>
            <a:ext cx="91678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5235" name="Text Box 6"/>
          <p:cNvSpPr>
            <a:spLocks noChangeArrowheads="1"/>
          </p:cNvSpPr>
          <p:nvPr>
            <p:custDataLst>
              <p:tags r:id="rId2"/>
            </p:custDataLst>
          </p:nvPr>
        </p:nvSpPr>
        <p:spPr bwMode="auto">
          <a:xfrm>
            <a:off x="1738313" y="5857876"/>
            <a:ext cx="266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4000">
                <a:solidFill>
                  <a:srgbClr val="FF0000"/>
                </a:solidFill>
                <a:ea typeface="微软雅黑" panose="020B0503020204020204" pitchFamily="34" charset="-122"/>
              </a:rPr>
              <a:t>牧场转场</a:t>
            </a:r>
          </a:p>
        </p:txBody>
      </p:sp>
      <p:grpSp>
        <p:nvGrpSpPr>
          <p:cNvPr id="95236" name="组合 3"/>
          <p:cNvGrpSpPr>
            <a:grpSpLocks/>
          </p:cNvGrpSpPr>
          <p:nvPr/>
        </p:nvGrpSpPr>
        <p:grpSpPr bwMode="auto">
          <a:xfrm>
            <a:off x="1524001" y="0"/>
            <a:ext cx="9210675" cy="6858000"/>
            <a:chOff x="0" y="0"/>
            <a:chExt cx="9210675" cy="6858000"/>
          </a:xfrm>
        </p:grpSpPr>
        <p:pic>
          <p:nvPicPr>
            <p:cNvPr id="95237" name="图片 8"/>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2106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5238" name="Text Box 6"/>
            <p:cNvSpPr>
              <a:spLocks noChangeArrowheads="1"/>
            </p:cNvSpPr>
            <p:nvPr>
              <p:custDataLst>
                <p:tags r:id="rId4"/>
              </p:custDataLst>
            </p:nvPr>
          </p:nvSpPr>
          <p:spPr bwMode="auto">
            <a:xfrm>
              <a:off x="285750" y="214313"/>
              <a:ext cx="266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4000">
                  <a:solidFill>
                    <a:srgbClr val="FF0000"/>
                  </a:solidFill>
                  <a:ea typeface="微软雅黑" panose="020B0503020204020204" pitchFamily="34" charset="-122"/>
                </a:rPr>
                <a:t>牧场转场</a:t>
              </a:r>
            </a:p>
          </p:txBody>
        </p:sp>
      </p:grpSp>
    </p:spTree>
    <p:extLst>
      <p:ext uri="{BB962C8B-B14F-4D97-AF65-F5344CB8AC3E}">
        <p14:creationId xmlns:p14="http://schemas.microsoft.com/office/powerpoint/2010/main" val="308389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95236"/>
                                        </p:tgtEl>
                                        <p:attrNameLst>
                                          <p:attrName>style.visibility</p:attrName>
                                        </p:attrNameLst>
                                      </p:cBhvr>
                                      <p:to>
                                        <p:strVal val="visible"/>
                                      </p:to>
                                    </p:set>
                                    <p:animEffect transition="in" filter="box(out)">
                                      <p:cBhvr>
                                        <p:cTn id="7" dur="500"/>
                                        <p:tgtEl>
                                          <p:spTgt spid="95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7043" name="Rectangle 3"/>
          <p:cNvSpPr>
            <a:spLocks noChangeArrowheads="1"/>
          </p:cNvSpPr>
          <p:nvPr/>
        </p:nvSpPr>
        <p:spPr bwMode="auto">
          <a:xfrm>
            <a:off x="8472488" y="203200"/>
            <a:ext cx="1871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ea typeface="黑体" panose="02010609060101010101" pitchFamily="49" charset="-122"/>
              </a:rPr>
              <a:t>牧场转场</a:t>
            </a:r>
          </a:p>
        </p:txBody>
      </p:sp>
    </p:spTree>
    <p:extLst>
      <p:ext uri="{BB962C8B-B14F-4D97-AF65-F5344CB8AC3E}">
        <p14:creationId xmlns:p14="http://schemas.microsoft.com/office/powerpoint/2010/main" val="210541461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44450" y="-23785"/>
            <a:ext cx="61214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4000" b="1" dirty="0">
                <a:latin typeface="黑体" panose="02010609060101010101" pitchFamily="49" charset="-122"/>
                <a:ea typeface="黑体" panose="02010609060101010101" pitchFamily="49" charset="-122"/>
              </a:rPr>
              <a:t>二、西北地区的自然特征</a:t>
            </a:r>
          </a:p>
        </p:txBody>
      </p:sp>
      <p:sp>
        <p:nvSpPr>
          <p:cNvPr id="15365" name="Rectangle 5"/>
          <p:cNvSpPr>
            <a:spLocks noChangeArrowheads="1"/>
          </p:cNvSpPr>
          <p:nvPr/>
        </p:nvSpPr>
        <p:spPr bwMode="auto">
          <a:xfrm>
            <a:off x="2908300" y="642665"/>
            <a:ext cx="63373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kumimoji="1" lang="zh-CN" altLang="en-US" sz="2400" b="1" dirty="0">
                <a:solidFill>
                  <a:schemeClr val="accent1">
                    <a:lumMod val="75000"/>
                  </a:schemeClr>
                </a:solidFill>
                <a:latin typeface="楷体_GB2312" pitchFamily="49" charset="-122"/>
                <a:ea typeface="楷体_GB2312" pitchFamily="49" charset="-122"/>
              </a:rPr>
              <a:t>请说说西北地区的地形特点。</a:t>
            </a:r>
          </a:p>
        </p:txBody>
      </p:sp>
      <p:sp>
        <p:nvSpPr>
          <p:cNvPr id="15368" name="Text Box 8"/>
          <p:cNvSpPr txBox="1">
            <a:spLocks noChangeArrowheads="1"/>
          </p:cNvSpPr>
          <p:nvPr/>
        </p:nvSpPr>
        <p:spPr bwMode="auto">
          <a:xfrm>
            <a:off x="304800" y="589976"/>
            <a:ext cx="2743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a:latin typeface="楷体_GB2312" pitchFamily="49" charset="-122"/>
                <a:ea typeface="楷体_GB2312" pitchFamily="49" charset="-122"/>
              </a:rPr>
              <a:t>1</a:t>
            </a:r>
            <a:r>
              <a:rPr lang="zh-CN" altLang="en-US" sz="3200" b="1" dirty="0">
                <a:latin typeface="楷体_GB2312" pitchFamily="49" charset="-122"/>
                <a:ea typeface="楷体_GB2312" pitchFamily="49" charset="-122"/>
              </a:rPr>
              <a:t>、地形</a:t>
            </a:r>
          </a:p>
        </p:txBody>
      </p:sp>
      <p:sp>
        <p:nvSpPr>
          <p:cNvPr id="15369" name="Rectangle 9"/>
          <p:cNvSpPr>
            <a:spLocks noChangeArrowheads="1"/>
          </p:cNvSpPr>
          <p:nvPr/>
        </p:nvSpPr>
        <p:spPr bwMode="auto">
          <a:xfrm>
            <a:off x="368300" y="1291025"/>
            <a:ext cx="65133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b="1" dirty="0">
                <a:solidFill>
                  <a:srgbClr val="FF0000"/>
                </a:solidFill>
                <a:latin typeface="+mn-ea"/>
              </a:rPr>
              <a:t>地形</a:t>
            </a:r>
            <a:r>
              <a:rPr lang="zh-CN" altLang="en-US" sz="2400" b="1" dirty="0" smtClean="0">
                <a:solidFill>
                  <a:srgbClr val="FF0000"/>
                </a:solidFill>
                <a:latin typeface="+mn-ea"/>
              </a:rPr>
              <a:t>：</a:t>
            </a:r>
            <a:r>
              <a:rPr lang="zh-CN" altLang="en-US" sz="2400" b="1" dirty="0">
                <a:solidFill>
                  <a:srgbClr val="FF0000"/>
                </a:solidFill>
                <a:latin typeface="+mn-ea"/>
              </a:rPr>
              <a:t>位于我国第二</a:t>
            </a:r>
            <a:r>
              <a:rPr lang="zh-CN" altLang="en-US" sz="2400" b="1" dirty="0" smtClean="0">
                <a:solidFill>
                  <a:srgbClr val="FF0000"/>
                </a:solidFill>
                <a:latin typeface="+mn-ea"/>
              </a:rPr>
              <a:t>阶梯</a:t>
            </a:r>
            <a:r>
              <a:rPr lang="en-US" altLang="zh-CN" sz="2400" b="1" dirty="0" smtClean="0">
                <a:solidFill>
                  <a:srgbClr val="FF0000"/>
                </a:solidFill>
                <a:latin typeface="+mn-ea"/>
              </a:rPr>
              <a:t>,</a:t>
            </a:r>
            <a:r>
              <a:rPr lang="zh-CN" altLang="en-US" sz="2400" b="1" dirty="0" smtClean="0">
                <a:solidFill>
                  <a:srgbClr val="FF0000"/>
                </a:solidFill>
                <a:latin typeface="+mn-ea"/>
              </a:rPr>
              <a:t>以</a:t>
            </a:r>
            <a:r>
              <a:rPr lang="zh-CN" altLang="en-US" sz="2400" b="1" dirty="0">
                <a:solidFill>
                  <a:srgbClr val="FF0000"/>
                </a:solidFill>
                <a:latin typeface="+mn-ea"/>
              </a:rPr>
              <a:t>高原、盆地为主。</a:t>
            </a:r>
          </a:p>
        </p:txBody>
      </p:sp>
      <p:pic>
        <p:nvPicPr>
          <p:cNvPr id="8" name="图片 512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FE594B7-BB41-4FD4-B60E-9E626C09D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984"/>
          <a:stretch>
            <a:fillRect/>
          </a:stretch>
        </p:blipFill>
        <p:spPr bwMode="auto">
          <a:xfrm>
            <a:off x="304800" y="2111375"/>
            <a:ext cx="11098924"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926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9"/>
                                        </p:tgtEl>
                                        <p:attrNameLst>
                                          <p:attrName>style.visibility</p:attrName>
                                        </p:attrNameLst>
                                      </p:cBhvr>
                                      <p:to>
                                        <p:strVal val="visible"/>
                                      </p:to>
                                    </p:set>
                                    <p:animEffect transition="in" filter="blinds(horizontal)">
                                      <p:cBhvr>
                                        <p:cTn id="7" dur="500"/>
                                        <p:tgtEl>
                                          <p:spTgt spid="15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96617" descr="绿洲2"/>
          <p:cNvPicPr>
            <a:picLocks noChangeAspect="1"/>
          </p:cNvPicPr>
          <p:nvPr/>
        </p:nvPicPr>
        <p:blipFill>
          <a:blip r:embed="rId3">
            <a:clrChange>
              <a:clrFrom>
                <a:srgbClr val="FFFFFF"/>
              </a:clrFrom>
              <a:clrTo>
                <a:srgbClr val="FFFFFF">
                  <a:alpha val="0"/>
                </a:srgbClr>
              </a:clrTo>
            </a:clrChange>
          </a:blip>
          <a:stretch>
            <a:fillRect/>
          </a:stretch>
        </p:blipFill>
        <p:spPr>
          <a:xfrm>
            <a:off x="359766" y="1374913"/>
            <a:ext cx="5916117" cy="3170577"/>
          </a:xfrm>
          <a:prstGeom prst="rect">
            <a:avLst/>
          </a:prstGeom>
          <a:noFill/>
          <a:ln w="9525">
            <a:noFill/>
          </a:ln>
        </p:spPr>
      </p:pic>
      <p:sp>
        <p:nvSpPr>
          <p:cNvPr id="3" name="矩形 2"/>
          <p:cNvSpPr/>
          <p:nvPr/>
        </p:nvSpPr>
        <p:spPr>
          <a:xfrm>
            <a:off x="6502641" y="1264073"/>
            <a:ext cx="5515187" cy="5133713"/>
          </a:xfrm>
          <a:prstGeom prst="rect">
            <a:avLst/>
          </a:prstGeom>
        </p:spPr>
        <p:txBody>
          <a:bodyPr wrap="square">
            <a:spAutoFit/>
          </a:bodyPr>
          <a:lstStyle>
            <a:defPPr/>
          </a:lstStyle>
          <a:p>
            <a:pPr>
              <a:lnSpc>
                <a:spcPct val="130000"/>
              </a:lnSpc>
            </a:pPr>
            <a:r>
              <a:rPr lang="zh-CN" altLang="en-US" sz="2400" b="1" dirty="0">
                <a:solidFill>
                  <a:srgbClr val="993300"/>
                </a:solidFill>
                <a:latin typeface="微软雅黑"/>
                <a:ea typeface="微软雅黑"/>
                <a:cs typeface="宋体" pitchFamily="2" charset="-122"/>
                <a:sym typeface="+mn-ea"/>
              </a:rPr>
              <a:t>西北地区农业生产自然条件：</a:t>
            </a:r>
            <a:endParaRPr lang="en-US" altLang="zh-CN" sz="2400" b="1" dirty="0">
              <a:solidFill>
                <a:srgbClr val="993300"/>
              </a:solidFill>
              <a:latin typeface="微软雅黑"/>
              <a:ea typeface="微软雅黑"/>
              <a:cs typeface="宋体" pitchFamily="2" charset="-122"/>
              <a:sym typeface="+mn-ea"/>
            </a:endParaRPr>
          </a:p>
          <a:p>
            <a:pPr>
              <a:lnSpc>
                <a:spcPct val="130000"/>
              </a:lnSpc>
              <a:spcBef>
                <a:spcPct val="0"/>
              </a:spcBef>
              <a:buSzTx/>
              <a:buFont typeface="Wingdings" pitchFamily="2" charset="2"/>
            </a:pPr>
            <a:r>
              <a:rPr lang="zh-CN" altLang="en-US" sz="2400" b="1" dirty="0">
                <a:solidFill>
                  <a:srgbClr val="993300"/>
                </a:solidFill>
                <a:latin typeface="微软雅黑"/>
                <a:ea typeface="微软雅黑"/>
                <a:cs typeface="宋体" pitchFamily="2" charset="-122"/>
                <a:sym typeface="+mn-ea"/>
              </a:rPr>
              <a:t>有利条件</a:t>
            </a:r>
            <a:r>
              <a:rPr lang="zh-CN" altLang="en-US" sz="2400" b="1" dirty="0" smtClean="0">
                <a:solidFill>
                  <a:srgbClr val="993300"/>
                </a:solidFill>
                <a:latin typeface="微软雅黑"/>
                <a:ea typeface="微软雅黑"/>
                <a:cs typeface="宋体" pitchFamily="2" charset="-122"/>
                <a:sym typeface="+mn-ea"/>
              </a:rPr>
              <a:t>：</a:t>
            </a:r>
            <a:endParaRPr lang="en-US" altLang="zh-CN" sz="2400" b="1" dirty="0" smtClean="0">
              <a:solidFill>
                <a:srgbClr val="993300"/>
              </a:solidFill>
              <a:latin typeface="微软雅黑"/>
              <a:ea typeface="微软雅黑"/>
              <a:cs typeface="宋体" pitchFamily="2" charset="-122"/>
              <a:sym typeface="+mn-ea"/>
            </a:endParaRPr>
          </a:p>
          <a:p>
            <a:pPr>
              <a:lnSpc>
                <a:spcPct val="130000"/>
              </a:lnSpc>
              <a:spcBef>
                <a:spcPct val="0"/>
              </a:spcBef>
              <a:buSzTx/>
              <a:buFont typeface="Wingdings" pitchFamily="2" charset="2"/>
            </a:pPr>
            <a:r>
              <a:rPr lang="zh-CN" altLang="en-US" sz="2000" b="1" dirty="0">
                <a:solidFill>
                  <a:srgbClr val="0000FF"/>
                </a:solidFill>
                <a:latin typeface="微软雅黑"/>
                <a:ea typeface="微软雅黑"/>
                <a:cs typeface="宋体" pitchFamily="2" charset="-122"/>
                <a:sym typeface="+mn-ea"/>
              </a:rPr>
              <a:t>①</a:t>
            </a:r>
            <a:r>
              <a:rPr lang="zh-CN" altLang="en-US" sz="2000" b="1" dirty="0" smtClean="0">
                <a:solidFill>
                  <a:srgbClr val="0000FF"/>
                </a:solidFill>
                <a:latin typeface="微软雅黑"/>
                <a:ea typeface="微软雅黑"/>
                <a:cs typeface="宋体" pitchFamily="2" charset="-122"/>
                <a:sym typeface="+mn-ea"/>
              </a:rPr>
              <a:t>夏季</a:t>
            </a:r>
            <a:r>
              <a:rPr lang="zh-CN" altLang="en-US" sz="2000" b="1" dirty="0">
                <a:solidFill>
                  <a:srgbClr val="0000FF"/>
                </a:solidFill>
                <a:latin typeface="微软雅黑"/>
                <a:ea typeface="微软雅黑"/>
                <a:cs typeface="宋体" pitchFamily="2" charset="-122"/>
                <a:sym typeface="+mn-ea"/>
              </a:rPr>
              <a:t>气温高，云量少，光照强，昼夜温差大；</a:t>
            </a:r>
          </a:p>
          <a:p>
            <a:pPr>
              <a:lnSpc>
                <a:spcPct val="130000"/>
              </a:lnSpc>
              <a:spcBef>
                <a:spcPct val="0"/>
              </a:spcBef>
              <a:buSzTx/>
              <a:buFont typeface="Wingdings" pitchFamily="2" charset="2"/>
            </a:pPr>
            <a:r>
              <a:rPr lang="zh-CN" altLang="en-US" sz="2000" b="1" dirty="0" smtClean="0">
                <a:solidFill>
                  <a:srgbClr val="0000FF"/>
                </a:solidFill>
                <a:latin typeface="微软雅黑"/>
                <a:ea typeface="微软雅黑"/>
                <a:cs typeface="宋体" pitchFamily="2" charset="-122"/>
                <a:sym typeface="+mn-ea"/>
              </a:rPr>
              <a:t>②新疆</a:t>
            </a:r>
            <a:r>
              <a:rPr lang="zh-CN" altLang="en-US" sz="2000" b="1" dirty="0">
                <a:solidFill>
                  <a:srgbClr val="0000FF"/>
                </a:solidFill>
                <a:latin typeface="微软雅黑"/>
                <a:ea typeface="微软雅黑"/>
                <a:cs typeface="宋体" pitchFamily="2" charset="-122"/>
                <a:sym typeface="+mn-ea"/>
              </a:rPr>
              <a:t>山麓绿洲、河西走廊有冰川融水灌溉，宁夏平原、河套平原有黄河水灌溉；</a:t>
            </a:r>
          </a:p>
          <a:p>
            <a:pPr>
              <a:lnSpc>
                <a:spcPct val="130000"/>
              </a:lnSpc>
              <a:spcBef>
                <a:spcPct val="0"/>
              </a:spcBef>
              <a:buSzTx/>
              <a:buFont typeface="Wingdings" pitchFamily="2" charset="2"/>
            </a:pPr>
            <a:r>
              <a:rPr lang="zh-CN" altLang="en-US" sz="2000" b="1" dirty="0" smtClean="0">
                <a:solidFill>
                  <a:srgbClr val="0000FF"/>
                </a:solidFill>
                <a:latin typeface="微软雅黑"/>
                <a:ea typeface="微软雅黑"/>
                <a:cs typeface="宋体" pitchFamily="2" charset="-122"/>
                <a:sym typeface="+mn-ea"/>
              </a:rPr>
              <a:t>③干旱</a:t>
            </a:r>
            <a:r>
              <a:rPr lang="zh-CN" altLang="en-US" sz="2000" b="1" dirty="0">
                <a:solidFill>
                  <a:srgbClr val="0000FF"/>
                </a:solidFill>
                <a:latin typeface="微软雅黑"/>
                <a:ea typeface="微软雅黑"/>
                <a:cs typeface="宋体" pitchFamily="2" charset="-122"/>
                <a:sym typeface="+mn-ea"/>
              </a:rPr>
              <a:t>、半干旱的气候草原广阔。</a:t>
            </a:r>
            <a:endParaRPr lang="en-US" altLang="zh-CN" sz="2000" b="1" dirty="0">
              <a:solidFill>
                <a:srgbClr val="0000FF"/>
              </a:solidFill>
              <a:latin typeface="微软雅黑"/>
              <a:ea typeface="微软雅黑"/>
              <a:cs typeface="宋体" pitchFamily="2" charset="-122"/>
              <a:sym typeface="+mn-ea"/>
            </a:endParaRPr>
          </a:p>
          <a:p>
            <a:pPr>
              <a:lnSpc>
                <a:spcPct val="130000"/>
              </a:lnSpc>
              <a:spcBef>
                <a:spcPct val="0"/>
              </a:spcBef>
              <a:buSzTx/>
              <a:buFont typeface="Wingdings" pitchFamily="2" charset="2"/>
            </a:pPr>
            <a:r>
              <a:rPr lang="zh-CN" altLang="en-US" sz="2400" b="1" dirty="0">
                <a:solidFill>
                  <a:srgbClr val="993300"/>
                </a:solidFill>
                <a:latin typeface="微软雅黑"/>
                <a:ea typeface="微软雅黑"/>
                <a:cs typeface="宋体" pitchFamily="2" charset="-122"/>
                <a:sym typeface="+mn-ea"/>
              </a:rPr>
              <a:t>不利条件</a:t>
            </a:r>
            <a:r>
              <a:rPr lang="zh-CN" altLang="en-US" sz="2400" b="1" dirty="0" smtClean="0">
                <a:solidFill>
                  <a:srgbClr val="993300"/>
                </a:solidFill>
                <a:latin typeface="微软雅黑"/>
                <a:ea typeface="微软雅黑"/>
                <a:cs typeface="宋体" pitchFamily="2" charset="-122"/>
                <a:sym typeface="+mn-ea"/>
              </a:rPr>
              <a:t>：</a:t>
            </a:r>
            <a:endParaRPr lang="en-US" altLang="zh-CN" sz="2400" b="1" dirty="0" smtClean="0">
              <a:solidFill>
                <a:srgbClr val="993300"/>
              </a:solidFill>
              <a:latin typeface="微软雅黑"/>
              <a:ea typeface="微软雅黑"/>
              <a:cs typeface="宋体" pitchFamily="2" charset="-122"/>
              <a:sym typeface="+mn-ea"/>
            </a:endParaRPr>
          </a:p>
          <a:p>
            <a:pPr>
              <a:lnSpc>
                <a:spcPct val="130000"/>
              </a:lnSpc>
              <a:spcBef>
                <a:spcPct val="0"/>
              </a:spcBef>
              <a:buSzTx/>
              <a:buFont typeface="Wingdings" pitchFamily="2" charset="2"/>
            </a:pPr>
            <a:r>
              <a:rPr lang="zh-CN" altLang="en-US" sz="2000" b="1" dirty="0">
                <a:solidFill>
                  <a:srgbClr val="0000FF"/>
                </a:solidFill>
                <a:latin typeface="微软雅黑"/>
                <a:ea typeface="微软雅黑"/>
                <a:cs typeface="宋体" pitchFamily="2" charset="-122"/>
                <a:sym typeface="+mn-ea"/>
              </a:rPr>
              <a:t>①</a:t>
            </a:r>
            <a:r>
              <a:rPr lang="zh-CN" altLang="en-US" sz="2000" b="1" dirty="0" smtClean="0">
                <a:solidFill>
                  <a:srgbClr val="0000FF"/>
                </a:solidFill>
                <a:latin typeface="微软雅黑"/>
                <a:ea typeface="微软雅黑"/>
                <a:cs typeface="宋体" pitchFamily="2" charset="-122"/>
                <a:sym typeface="+mn-ea"/>
              </a:rPr>
              <a:t>冬</a:t>
            </a:r>
            <a:r>
              <a:rPr lang="zh-CN" altLang="en-US" sz="2000" b="1" dirty="0">
                <a:solidFill>
                  <a:srgbClr val="0000FF"/>
                </a:solidFill>
                <a:latin typeface="微软雅黑"/>
                <a:ea typeface="微软雅黑"/>
                <a:cs typeface="宋体" pitchFamily="2" charset="-122"/>
                <a:sym typeface="+mn-ea"/>
              </a:rPr>
              <a:t>长夏短，寒潮影响大</a:t>
            </a:r>
            <a:r>
              <a:rPr lang="en-US" altLang="zh-CN" sz="2000" b="1" dirty="0">
                <a:solidFill>
                  <a:srgbClr val="0000FF"/>
                </a:solidFill>
                <a:latin typeface="微软雅黑"/>
                <a:ea typeface="微软雅黑"/>
                <a:cs typeface="宋体" pitchFamily="2" charset="-122"/>
                <a:sym typeface="+mn-ea"/>
              </a:rPr>
              <a:t>(</a:t>
            </a:r>
            <a:r>
              <a:rPr lang="zh-CN" altLang="zh-CN" sz="2000" b="1" dirty="0">
                <a:solidFill>
                  <a:srgbClr val="0000FF"/>
                </a:solidFill>
                <a:latin typeface="微软雅黑"/>
                <a:ea typeface="微软雅黑"/>
                <a:cs typeface="宋体" pitchFamily="2" charset="-122"/>
                <a:sym typeface="+mn-ea"/>
              </a:rPr>
              <a:t>白灾</a:t>
            </a:r>
            <a:r>
              <a:rPr lang="en-US" altLang="zh-CN" sz="2000" b="1" dirty="0">
                <a:solidFill>
                  <a:srgbClr val="0000FF"/>
                </a:solidFill>
                <a:latin typeface="微软雅黑"/>
                <a:ea typeface="微软雅黑"/>
                <a:cs typeface="宋体" pitchFamily="2" charset="-122"/>
                <a:sym typeface="+mn-ea"/>
              </a:rPr>
              <a:t>)</a:t>
            </a:r>
            <a:r>
              <a:rPr lang="zh-CN" altLang="en-US" sz="2000" b="1" dirty="0">
                <a:solidFill>
                  <a:srgbClr val="0000FF"/>
                </a:solidFill>
                <a:latin typeface="微软雅黑"/>
                <a:ea typeface="微软雅黑"/>
                <a:cs typeface="宋体" pitchFamily="2" charset="-122"/>
                <a:sym typeface="+mn-ea"/>
              </a:rPr>
              <a:t>，春季沙尘暴频发；</a:t>
            </a:r>
          </a:p>
          <a:p>
            <a:pPr>
              <a:lnSpc>
                <a:spcPct val="130000"/>
              </a:lnSpc>
              <a:spcBef>
                <a:spcPct val="0"/>
              </a:spcBef>
              <a:buSzTx/>
              <a:buFont typeface="Wingdings" pitchFamily="2" charset="2"/>
            </a:pPr>
            <a:r>
              <a:rPr lang="zh-CN" altLang="en-US" sz="2000" b="1" dirty="0" smtClean="0">
                <a:solidFill>
                  <a:srgbClr val="0000FF"/>
                </a:solidFill>
                <a:latin typeface="微软雅黑"/>
                <a:ea typeface="微软雅黑"/>
                <a:cs typeface="宋体" pitchFamily="2" charset="-122"/>
                <a:sym typeface="+mn-ea"/>
              </a:rPr>
              <a:t>②降水</a:t>
            </a:r>
            <a:r>
              <a:rPr lang="zh-CN" altLang="en-US" sz="2000" b="1" dirty="0">
                <a:solidFill>
                  <a:srgbClr val="0000FF"/>
                </a:solidFill>
                <a:latin typeface="微软雅黑"/>
                <a:ea typeface="微软雅黑"/>
                <a:cs typeface="宋体" pitchFamily="2" charset="-122"/>
                <a:sym typeface="+mn-ea"/>
              </a:rPr>
              <a:t>少，蒸发强，农业灌溉水源不足；</a:t>
            </a:r>
          </a:p>
          <a:p>
            <a:pPr>
              <a:lnSpc>
                <a:spcPct val="130000"/>
              </a:lnSpc>
              <a:spcBef>
                <a:spcPct val="0"/>
              </a:spcBef>
              <a:buSzTx/>
              <a:buFont typeface="Wingdings" pitchFamily="2" charset="2"/>
            </a:pPr>
            <a:r>
              <a:rPr lang="zh-CN" altLang="en-US" sz="2000" b="1" dirty="0" smtClean="0">
                <a:solidFill>
                  <a:srgbClr val="0000FF"/>
                </a:solidFill>
                <a:latin typeface="微软雅黑"/>
                <a:ea typeface="微软雅黑"/>
                <a:cs typeface="宋体" pitchFamily="2" charset="-122"/>
                <a:sym typeface="+mn-ea"/>
              </a:rPr>
              <a:t>③地表</a:t>
            </a:r>
            <a:r>
              <a:rPr lang="zh-CN" altLang="en-US" sz="2000" b="1" dirty="0">
                <a:solidFill>
                  <a:srgbClr val="0000FF"/>
                </a:solidFill>
                <a:latin typeface="微软雅黑"/>
                <a:ea typeface="微软雅黑"/>
                <a:cs typeface="宋体" pitchFamily="2" charset="-122"/>
                <a:sym typeface="+mn-ea"/>
              </a:rPr>
              <a:t>植被少，沙漠化严重，河套平原、宁夏平原盐碱化严重。</a:t>
            </a:r>
          </a:p>
        </p:txBody>
      </p:sp>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313659228"/>
              </p:ext>
            </p:extLst>
          </p:nvPr>
        </p:nvGraphicFramePr>
        <p:xfrm>
          <a:off x="266121" y="4721202"/>
          <a:ext cx="6089671" cy="1844902"/>
        </p:xfrm>
        <a:graphic>
          <a:graphicData uri="http://schemas.openxmlformats.org/drawingml/2006/table">
            <a:tbl>
              <a:tblPr/>
              <a:tblGrid>
                <a:gridCol w="1442720"/>
                <a:gridCol w="2738203"/>
                <a:gridCol w="1908748"/>
              </a:tblGrid>
              <a:tr h="518160">
                <a:tc>
                  <a:txBody>
                    <a:bodyPr/>
                    <a:lstStyle>
                      <a:defPPr/>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5pPr>
                    </a:lstStyle>
                    <a:p>
                      <a:pPr marL="0" lvl="0" indent="0" algn="ctr">
                        <a:buNone/>
                      </a:pPr>
                      <a:endParaRPr lang="zh-CN" altLang="en-US" sz="2100" b="1" dirty="0">
                        <a:solidFill>
                          <a:srgbClr val="993300"/>
                        </a:solidFill>
                        <a:latin typeface="微软雅黑"/>
                        <a:ea typeface="微软雅黑"/>
                      </a:endParaRPr>
                    </a:p>
                  </a:txBody>
                  <a:tcPr marL="91213" marR="91213" marT="45607" marB="4560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defPPr/>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5pPr>
                    </a:lstStyle>
                    <a:p>
                      <a:pPr marL="0" lvl="0" indent="0" algn="ctr">
                        <a:buNone/>
                      </a:pPr>
                      <a:r>
                        <a:rPr lang="zh-CN" altLang="en-US" sz="2100" b="1">
                          <a:solidFill>
                            <a:srgbClr val="993300"/>
                          </a:solidFill>
                          <a:latin typeface="微软雅黑"/>
                          <a:ea typeface="微软雅黑"/>
                        </a:rPr>
                        <a:t>分布地区</a:t>
                      </a:r>
                    </a:p>
                  </a:txBody>
                  <a:tcPr marL="91213" marR="91213" marT="45607" marB="4560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defPPr/>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5pPr>
                    </a:lstStyle>
                    <a:p>
                      <a:pPr marL="0" lvl="0" indent="0" algn="ctr">
                        <a:buNone/>
                      </a:pPr>
                      <a:r>
                        <a:rPr lang="zh-CN" altLang="en-US" sz="2100" b="1">
                          <a:solidFill>
                            <a:srgbClr val="993300"/>
                          </a:solidFill>
                          <a:latin typeface="微软雅黑"/>
                          <a:ea typeface="微软雅黑"/>
                        </a:rPr>
                        <a:t>水源</a:t>
                      </a:r>
                    </a:p>
                  </a:txBody>
                  <a:tcPr marL="91213" marR="91213" marT="45607" marB="4560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85289">
                <a:tc>
                  <a:txBody>
                    <a:bodyPr/>
                    <a:lstStyle>
                      <a:defPPr/>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5pPr>
                    </a:lstStyle>
                    <a:p>
                      <a:pPr marL="0" lvl="0" indent="0" algn="ctr">
                        <a:buNone/>
                      </a:pPr>
                      <a:r>
                        <a:rPr lang="zh-CN" altLang="en-US" sz="2100" b="1">
                          <a:solidFill>
                            <a:srgbClr val="993300"/>
                          </a:solidFill>
                          <a:latin typeface="微软雅黑"/>
                          <a:ea typeface="微软雅黑"/>
                        </a:rPr>
                        <a:t>灌溉农业</a:t>
                      </a:r>
                    </a:p>
                  </a:txBody>
                  <a:tcPr marL="91213" marR="91213" marT="45607" marB="4560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defPPr/>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5pPr>
                    </a:lstStyle>
                    <a:p>
                      <a:pPr marL="0" marR="0" lvl="0" indent="0" algn="l" defTabSz="914400" rtl="0" eaLnBrk="1" fontAlgn="base" latinLnBrk="0" hangingPunct="1">
                        <a:lnSpc>
                          <a:spcPct val="100000"/>
                        </a:lnSpc>
                        <a:spcBef>
                          <a:spcPct val="20000"/>
                        </a:spcBef>
                        <a:spcAft>
                          <a:spcPct val="0"/>
                        </a:spcAft>
                        <a:buClrTx/>
                        <a:buSzTx/>
                        <a:buFontTx/>
                        <a:buNone/>
                        <a:defRPr/>
                      </a:pPr>
                      <a:r>
                        <a:rPr lang="zh-CN" altLang="en-US" sz="2100" b="1" smtClean="0">
                          <a:solidFill>
                            <a:srgbClr val="0070C0"/>
                          </a:solidFill>
                          <a:latin typeface="微软雅黑"/>
                          <a:ea typeface="微软雅黑"/>
                          <a:cs typeface="宋体" pitchFamily="2" charset="-122"/>
                          <a:sym typeface="+mn-ea"/>
                        </a:rPr>
                        <a:t>河套平原、宁夏平原</a:t>
                      </a:r>
                    </a:p>
                  </a:txBody>
                  <a:tcPr marL="91213" marR="91213" marT="45607" marB="4560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defPPr/>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5pPr>
                    </a:lstStyle>
                    <a:p>
                      <a:pPr marL="0" marR="0" lvl="0" indent="0" algn="l" defTabSz="914400" rtl="0" eaLnBrk="1" fontAlgn="base" latinLnBrk="0" hangingPunct="1">
                        <a:lnSpc>
                          <a:spcPct val="100000"/>
                        </a:lnSpc>
                        <a:spcBef>
                          <a:spcPct val="20000"/>
                        </a:spcBef>
                        <a:spcAft>
                          <a:spcPct val="0"/>
                        </a:spcAft>
                        <a:buClrTx/>
                        <a:buSzTx/>
                        <a:buFontTx/>
                        <a:buNone/>
                        <a:defRPr/>
                      </a:pPr>
                      <a:r>
                        <a:rPr lang="zh-CN" altLang="en-US" sz="2100" b="1" dirty="0" smtClean="0">
                          <a:solidFill>
                            <a:srgbClr val="0070C0"/>
                          </a:solidFill>
                          <a:latin typeface="微软雅黑"/>
                          <a:ea typeface="微软雅黑"/>
                          <a:cs typeface="宋体" pitchFamily="2" charset="-122"/>
                          <a:sym typeface="+mn-ea"/>
                        </a:rPr>
                        <a:t>引黄河水灌溉</a:t>
                      </a:r>
                    </a:p>
                  </a:txBody>
                  <a:tcPr marL="91213" marR="91213" marT="45607" marB="4560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41453">
                <a:tc>
                  <a:txBody>
                    <a:bodyPr/>
                    <a:lstStyle>
                      <a:defPPr/>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5pPr>
                    </a:lstStyle>
                    <a:p>
                      <a:pPr marL="0" lvl="0" indent="0" algn="ctr">
                        <a:buNone/>
                      </a:pPr>
                      <a:r>
                        <a:rPr lang="zh-CN" altLang="en-US" sz="2100" b="1">
                          <a:solidFill>
                            <a:srgbClr val="993300"/>
                          </a:solidFill>
                          <a:latin typeface="微软雅黑"/>
                          <a:ea typeface="微软雅黑"/>
                        </a:rPr>
                        <a:t>绿洲农业</a:t>
                      </a:r>
                    </a:p>
                  </a:txBody>
                  <a:tcPr marL="91213" marR="91213" marT="45607" marB="4560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defPPr/>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5pPr>
                    </a:lstStyle>
                    <a:p>
                      <a:pPr marL="0" marR="0" lvl="0" indent="0" algn="l" defTabSz="914400" rtl="0" eaLnBrk="1" fontAlgn="base" latinLnBrk="0" hangingPunct="1">
                        <a:lnSpc>
                          <a:spcPct val="100000"/>
                        </a:lnSpc>
                        <a:spcBef>
                          <a:spcPct val="20000"/>
                        </a:spcBef>
                        <a:spcAft>
                          <a:spcPct val="0"/>
                        </a:spcAft>
                        <a:buClrTx/>
                        <a:buSzTx/>
                        <a:buFontTx/>
                        <a:buNone/>
                        <a:defRPr/>
                      </a:pPr>
                      <a:r>
                        <a:rPr lang="zh-CN" altLang="en-US" sz="2100" b="1" dirty="0" smtClean="0">
                          <a:solidFill>
                            <a:srgbClr val="0070C0"/>
                          </a:solidFill>
                          <a:latin typeface="微软雅黑"/>
                          <a:ea typeface="微软雅黑"/>
                          <a:cs typeface="宋体" pitchFamily="2" charset="-122"/>
                          <a:sym typeface="+mn-ea"/>
                        </a:rPr>
                        <a:t>新疆高山山麓、甘肃河西走廊</a:t>
                      </a:r>
                    </a:p>
                  </a:txBody>
                  <a:tcPr marL="91213" marR="91213" marT="45607" marB="4560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defPPr/>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itchFamily="34" charset="0"/>
                          <a:ea typeface="宋体"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itchFamily="34" charset="0"/>
                          <a:ea typeface="宋体"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itchFamily="34" charset="0"/>
                          <a:ea typeface="宋体"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itchFamily="34" charset="0"/>
                          <a:ea typeface="宋体"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100" b="1" smtClean="0">
                          <a:solidFill>
                            <a:srgbClr val="0070C0"/>
                          </a:solidFill>
                          <a:latin typeface="微软雅黑"/>
                          <a:ea typeface="微软雅黑"/>
                          <a:cs typeface="宋体" pitchFamily="2" charset="-122"/>
                          <a:sym typeface="+mn-ea"/>
                        </a:rPr>
                        <a:t>高山冰雪融水</a:t>
                      </a:r>
                    </a:p>
                    <a:p>
                      <a:pPr marL="0" lvl="0" indent="0" algn="l">
                        <a:spcBef>
                          <a:spcPct val="0"/>
                        </a:spcBef>
                        <a:buNone/>
                      </a:pPr>
                      <a:endParaRPr lang="zh-CN" altLang="en-US" sz="2100" b="1" smtClean="0">
                        <a:solidFill>
                          <a:srgbClr val="0070C0"/>
                        </a:solidFill>
                        <a:latin typeface="微软雅黑"/>
                        <a:ea typeface="微软雅黑"/>
                        <a:cs typeface="宋体" pitchFamily="2" charset="-122"/>
                        <a:sym typeface="+mn-ea"/>
                      </a:endParaRPr>
                    </a:p>
                  </a:txBody>
                  <a:tcPr marL="91213" marR="91213" marT="45607" marB="4560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5" name="文本框 9"/>
          <p:cNvSpPr txBox="1"/>
          <p:nvPr/>
        </p:nvSpPr>
        <p:spPr>
          <a:xfrm>
            <a:off x="213481" y="0"/>
            <a:ext cx="3307080" cy="549381"/>
          </a:xfrm>
          <a:prstGeom prst="rect">
            <a:avLst/>
          </a:prstGeom>
          <a:solidFill>
            <a:schemeClr val="bg1"/>
          </a:solidFill>
        </p:spPr>
        <p:txBody>
          <a:bodyPr wrap="square" rtlCol="0" anchor="t">
            <a:spAutoFit/>
          </a:bodyPr>
          <a:lstStyle>
            <a:defPPr/>
          </a:lstStyle>
          <a:p>
            <a:pPr eaLnBrk="0" hangingPunct="0">
              <a:lnSpc>
                <a:spcPct val="140000"/>
              </a:lnSpc>
            </a:pPr>
            <a:r>
              <a:rPr lang="zh-CN" altLang="en-US" sz="2400" b="1" dirty="0" smtClean="0">
                <a:solidFill>
                  <a:srgbClr val="C00000"/>
                </a:solidFill>
                <a:latin typeface="微软雅黑"/>
                <a:ea typeface="微软雅黑"/>
                <a:cs typeface="微软雅黑" panose="020B0503020204020204" charset="-122"/>
                <a:sym typeface="+mn-ea"/>
              </a:rPr>
              <a:t>（</a:t>
            </a:r>
            <a:r>
              <a:rPr lang="en-US" altLang="zh-CN" sz="2400" b="1" dirty="0">
                <a:solidFill>
                  <a:srgbClr val="C00000"/>
                </a:solidFill>
                <a:latin typeface="微软雅黑"/>
                <a:ea typeface="微软雅黑"/>
                <a:cs typeface="微软雅黑" panose="020B0503020204020204" charset="-122"/>
                <a:sym typeface="+mn-ea"/>
              </a:rPr>
              <a:t>2</a:t>
            </a:r>
            <a:r>
              <a:rPr lang="zh-CN" altLang="en-US" sz="2400" b="1" dirty="0" smtClean="0">
                <a:solidFill>
                  <a:srgbClr val="C00000"/>
                </a:solidFill>
                <a:latin typeface="微软雅黑"/>
                <a:ea typeface="微软雅黑"/>
                <a:cs typeface="微软雅黑" panose="020B0503020204020204" charset="-122"/>
                <a:sym typeface="+mn-ea"/>
              </a:rPr>
              <a:t>）、</a:t>
            </a:r>
            <a:r>
              <a:rPr lang="zh-CN" altLang="en-US" sz="2400" b="1" dirty="0">
                <a:solidFill>
                  <a:srgbClr val="C00000"/>
                </a:solidFill>
                <a:latin typeface="微软雅黑"/>
                <a:ea typeface="微软雅黑"/>
                <a:cs typeface="微软雅黑" panose="020B0503020204020204" charset="-122"/>
                <a:sym typeface="+mn-ea"/>
              </a:rPr>
              <a:t>种植业</a:t>
            </a:r>
            <a:endParaRPr lang="zh-CN" altLang="en-US" sz="2400" dirty="0">
              <a:solidFill>
                <a:srgbClr val="0070C0"/>
              </a:solidFill>
              <a:latin typeface="宋体" pitchFamily="2" charset="-122"/>
              <a:ea typeface="微软雅黑"/>
              <a:cs typeface="微软雅黑" panose="020B0503020204020204" charset="-122"/>
              <a:sym typeface="+mn-ea"/>
            </a:endParaRPr>
          </a:p>
        </p:txBody>
      </p:sp>
    </p:spTree>
    <p:extLst>
      <p:ext uri="{BB962C8B-B14F-4D97-AF65-F5344CB8AC3E}">
        <p14:creationId xmlns:p14="http://schemas.microsoft.com/office/powerpoint/2010/main" val="272776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6" descr="11-3西北地区的农牧业"/>
          <p:cNvPicPr>
            <a:picLocks noChangeAspect="1" noChangeArrowheads="1"/>
          </p:cNvPicPr>
          <p:nvPr/>
        </p:nvPicPr>
        <p:blipFill>
          <a:blip r:embed="rId2">
            <a:lum bright="-24000" contrast="42000"/>
            <a:extLst>
              <a:ext uri="{28A0092B-C50C-407E-A947-70E740481C1C}">
                <a14:useLocalDpi xmlns:a14="http://schemas.microsoft.com/office/drawing/2010/main" val="0"/>
              </a:ext>
            </a:extLst>
          </a:blip>
          <a:srcRect l="3691" r="1845"/>
          <a:stretch>
            <a:fillRect/>
          </a:stretch>
        </p:blipFill>
        <p:spPr bwMode="auto">
          <a:xfrm>
            <a:off x="1524000" y="1"/>
            <a:ext cx="9144000"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5"/>
          <p:cNvSpPr txBox="1">
            <a:spLocks noChangeArrowheads="1"/>
          </p:cNvSpPr>
          <p:nvPr/>
        </p:nvSpPr>
        <p:spPr bwMode="auto">
          <a:xfrm>
            <a:off x="1524000" y="3733800"/>
            <a:ext cx="9144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a:solidFill>
                  <a:srgbClr val="0000FF"/>
                </a:solidFill>
                <a:ea typeface="黑体" panose="02010609060101010101" pitchFamily="49" charset="-122"/>
              </a:rPr>
              <a:t>农业在全国的地位：</a:t>
            </a:r>
          </a:p>
          <a:p>
            <a:r>
              <a:rPr lang="zh-CN" altLang="en-US" sz="3200" b="1">
                <a:ea typeface="黑体" panose="02010609060101010101" pitchFamily="49" charset="-122"/>
              </a:rPr>
              <a:t>最重要的畜牧业基地（新疆、内蒙古），</a:t>
            </a:r>
          </a:p>
          <a:p>
            <a:r>
              <a:rPr lang="zh-CN" altLang="en-US" sz="3200" b="1">
                <a:ea typeface="黑体" panose="02010609060101010101" pitchFamily="49" charset="-122"/>
              </a:rPr>
              <a:t>最大的长绒棉基地，</a:t>
            </a:r>
          </a:p>
          <a:p>
            <a:r>
              <a:rPr lang="zh-CN" altLang="en-US" sz="3200" b="1">
                <a:ea typeface="黑体" panose="02010609060101010101" pitchFamily="49" charset="-122"/>
              </a:rPr>
              <a:t>重要的灌溉农业区（新疆、宁夏、河套），</a:t>
            </a:r>
          </a:p>
          <a:p>
            <a:r>
              <a:rPr lang="zh-CN" altLang="en-US" sz="3200" b="1">
                <a:ea typeface="黑体" panose="02010609060101010101" pitchFamily="49" charset="-122"/>
              </a:rPr>
              <a:t>重要的温带水果产地（新疆），</a:t>
            </a:r>
          </a:p>
          <a:p>
            <a:r>
              <a:rPr lang="zh-CN" altLang="en-US" sz="3200" b="1">
                <a:ea typeface="黑体" panose="02010609060101010101" pitchFamily="49" charset="-122"/>
              </a:rPr>
              <a:t>重要的糖料作物基地（内蒙古、新疆）</a:t>
            </a:r>
          </a:p>
        </p:txBody>
      </p:sp>
    </p:spTree>
    <p:extLst>
      <p:ext uri="{BB962C8B-B14F-4D97-AF65-F5344CB8AC3E}">
        <p14:creationId xmlns:p14="http://schemas.microsoft.com/office/powerpoint/2010/main" val="3992814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157">
                                            <p:txEl>
                                              <p:pRg st="2" end="2"/>
                                            </p:txEl>
                                          </p:spTgt>
                                        </p:tgtEl>
                                        <p:attrNameLst>
                                          <p:attrName>style.visibility</p:attrName>
                                        </p:attrNameLst>
                                      </p:cBhvr>
                                      <p:to>
                                        <p:strVal val="visible"/>
                                      </p:to>
                                    </p:set>
                                    <p:animEffect transition="in" filter="blinds(horizontal)">
                                      <p:cBhvr>
                                        <p:cTn id="7" dur="500"/>
                                        <p:tgtEl>
                                          <p:spTgt spid="4915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157">
                                            <p:txEl>
                                              <p:pRg st="3" end="3"/>
                                            </p:txEl>
                                          </p:spTgt>
                                        </p:tgtEl>
                                        <p:attrNameLst>
                                          <p:attrName>style.visibility</p:attrName>
                                        </p:attrNameLst>
                                      </p:cBhvr>
                                      <p:to>
                                        <p:strVal val="visible"/>
                                      </p:to>
                                    </p:set>
                                    <p:animEffect transition="in" filter="blinds(horizontal)">
                                      <p:cBhvr>
                                        <p:cTn id="12" dur="500"/>
                                        <p:tgtEl>
                                          <p:spTgt spid="4915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9157">
                                            <p:txEl>
                                              <p:pRg st="4" end="4"/>
                                            </p:txEl>
                                          </p:spTgt>
                                        </p:tgtEl>
                                        <p:attrNameLst>
                                          <p:attrName>style.visibility</p:attrName>
                                        </p:attrNameLst>
                                      </p:cBhvr>
                                      <p:to>
                                        <p:strVal val="visible"/>
                                      </p:to>
                                    </p:set>
                                    <p:animEffect transition="in" filter="blinds(horizontal)">
                                      <p:cBhvr>
                                        <p:cTn id="17" dur="500"/>
                                        <p:tgtEl>
                                          <p:spTgt spid="4915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49157">
                                            <p:txEl>
                                              <p:pRg st="5" end="5"/>
                                            </p:txEl>
                                          </p:spTgt>
                                        </p:tgtEl>
                                        <p:attrNameLst>
                                          <p:attrName>style.visibility</p:attrName>
                                        </p:attrNameLst>
                                      </p:cBhvr>
                                      <p:to>
                                        <p:strVal val="visible"/>
                                      </p:to>
                                    </p:set>
                                    <p:anim calcmode="lin" valueType="num">
                                      <p:cBhvr additive="base">
                                        <p:cTn id="22" dur="500" fill="hold"/>
                                        <p:tgtEl>
                                          <p:spTgt spid="49157">
                                            <p:txEl>
                                              <p:pRg st="5" end="5"/>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915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a5d504e978843916b90e2d17"/>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6124576" y="0"/>
            <a:ext cx="4543425"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7283" name="Text Box 5"/>
          <p:cNvSpPr>
            <a:spLocks noChangeArrowheads="1"/>
          </p:cNvSpPr>
          <p:nvPr>
            <p:custDataLst>
              <p:tags r:id="rId2"/>
            </p:custDataLst>
          </p:nvPr>
        </p:nvSpPr>
        <p:spPr bwMode="auto">
          <a:xfrm>
            <a:off x="2279650" y="3562351"/>
            <a:ext cx="2400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3600">
                <a:solidFill>
                  <a:srgbClr val="CC0066"/>
                </a:solidFill>
                <a:latin typeface="Arial" panose="020B0604020202020204" pitchFamily="34" charset="0"/>
                <a:ea typeface="微软雅黑" panose="020B0503020204020204" pitchFamily="34" charset="-122"/>
              </a:rPr>
              <a:t>河套平原</a:t>
            </a:r>
          </a:p>
        </p:txBody>
      </p:sp>
      <p:pic>
        <p:nvPicPr>
          <p:cNvPr id="97284" name="Picture 5" descr="河套平原"/>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1516062" y="73026"/>
            <a:ext cx="4543426"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7285" name="图片 5"/>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5735638" y="3402014"/>
            <a:ext cx="4608512"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72600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ext Box 3"/>
          <p:cNvSpPr>
            <a:spLocks noChangeArrowheads="1"/>
          </p:cNvSpPr>
          <p:nvPr>
            <p:custDataLst>
              <p:tags r:id="rId1"/>
            </p:custDataLst>
          </p:nvPr>
        </p:nvSpPr>
        <p:spPr bwMode="auto">
          <a:xfrm>
            <a:off x="6240463" y="1125538"/>
            <a:ext cx="792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kumimoji="1" lang="zh-CN" altLang="en-US" sz="2800">
              <a:solidFill>
                <a:srgbClr val="FFFFFF"/>
              </a:solidFill>
              <a:latin typeface="Arial" panose="020B0604020202020204" pitchFamily="34" charset="0"/>
              <a:ea typeface="微软雅黑" panose="020B0503020204020204" pitchFamily="34" charset="-122"/>
            </a:endParaRPr>
          </a:p>
        </p:txBody>
      </p:sp>
      <p:sp>
        <p:nvSpPr>
          <p:cNvPr id="98309" name="Text Box 6"/>
          <p:cNvSpPr>
            <a:spLocks noChangeArrowheads="1"/>
          </p:cNvSpPr>
          <p:nvPr>
            <p:custDataLst>
              <p:tags r:id="rId2"/>
            </p:custDataLst>
          </p:nvPr>
        </p:nvSpPr>
        <p:spPr bwMode="auto">
          <a:xfrm>
            <a:off x="4312526" y="484981"/>
            <a:ext cx="64928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800" dirty="0">
                <a:solidFill>
                  <a:srgbClr val="CC0066"/>
                </a:solidFill>
                <a:latin typeface="Arial" panose="020B0604020202020204" pitchFamily="34" charset="0"/>
                <a:ea typeface="微软雅黑" panose="020B0503020204020204" pitchFamily="34" charset="-122"/>
              </a:rPr>
              <a:t>宁夏平原</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293704" cy="685800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814" y="54009"/>
            <a:ext cx="7230186" cy="3181282"/>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8373" y="3546088"/>
            <a:ext cx="7253627" cy="3162808"/>
          </a:xfrm>
          <a:prstGeom prst="rect">
            <a:avLst/>
          </a:prstGeom>
        </p:spPr>
      </p:pic>
    </p:spTree>
    <p:extLst>
      <p:ext uri="{BB962C8B-B14F-4D97-AF65-F5344CB8AC3E}">
        <p14:creationId xmlns:p14="http://schemas.microsoft.com/office/powerpoint/2010/main" val="4274614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3" descr="6"/>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6350" y="3551274"/>
            <a:ext cx="4431953" cy="32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1379" name="Text Box 4"/>
          <p:cNvSpPr>
            <a:spLocks noChangeArrowheads="1"/>
          </p:cNvSpPr>
          <p:nvPr>
            <p:custDataLst>
              <p:tags r:id="rId2"/>
            </p:custDataLst>
          </p:nvPr>
        </p:nvSpPr>
        <p:spPr bwMode="auto">
          <a:xfrm>
            <a:off x="6786047" y="349818"/>
            <a:ext cx="25352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3600" dirty="0">
                <a:solidFill>
                  <a:srgbClr val="0000FF"/>
                </a:solidFill>
                <a:latin typeface="Arial" panose="020B0604020202020204" pitchFamily="34" charset="0"/>
                <a:ea typeface="微软雅黑" panose="020B0503020204020204" pitchFamily="34" charset="-122"/>
              </a:rPr>
              <a:t>绿洲农业</a:t>
            </a:r>
          </a:p>
        </p:txBody>
      </p:sp>
      <p:pic>
        <p:nvPicPr>
          <p:cNvPr id="4" name="图片 3" descr="6"/>
          <p:cNvPicPr>
            <a:picLocks noChangeAspect="1"/>
          </p:cNvPicPr>
          <p:nvPr/>
        </p:nvPicPr>
        <p:blipFill>
          <a:blip r:embed="rId5"/>
          <a:stretch>
            <a:fillRect/>
          </a:stretch>
        </p:blipFill>
        <p:spPr>
          <a:xfrm>
            <a:off x="6350" y="0"/>
            <a:ext cx="4431953" cy="3392916"/>
          </a:xfrm>
          <a:prstGeom prst="rect">
            <a:avLst/>
          </a:prstGeom>
          <a:noFill/>
          <a:ln w="9525">
            <a:noFill/>
          </a:ln>
        </p:spPr>
      </p:pic>
      <p:sp>
        <p:nvSpPr>
          <p:cNvPr id="5" name="文本框 4"/>
          <p:cNvSpPr txBox="1"/>
          <p:nvPr/>
        </p:nvSpPr>
        <p:spPr>
          <a:xfrm>
            <a:off x="4609081" y="1186807"/>
            <a:ext cx="7369175" cy="181483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r>
              <a:rPr lang="en-US" altLang="zh-CN" dirty="0">
                <a:latin typeface="楷体" panose="02010609060101010101" pitchFamily="49" charset="-122"/>
                <a:ea typeface="楷体" panose="02010609060101010101" pitchFamily="49" charset="-122"/>
                <a:sym typeface="+mn-ea"/>
              </a:rPr>
              <a:t>   </a:t>
            </a:r>
            <a:r>
              <a:rPr lang="zh-CN" altLang="en-US" sz="2800" dirty="0">
                <a:latin typeface="楷体" panose="02010609060101010101" pitchFamily="49" charset="-122"/>
                <a:ea typeface="楷体" panose="02010609060101010101" pitchFamily="49" charset="-122"/>
                <a:sym typeface="+mn-ea"/>
              </a:rPr>
              <a:t>绿洲是指在</a:t>
            </a:r>
            <a:r>
              <a:rPr lang="zh-CN" altLang="en-US" sz="2800" b="1" dirty="0">
                <a:gradFill>
                  <a:gsLst>
                    <a:gs pos="0">
                      <a:srgbClr val="E30000"/>
                    </a:gs>
                    <a:gs pos="100000">
                      <a:srgbClr val="760303"/>
                    </a:gs>
                  </a:gsLst>
                  <a:lin scaled="0"/>
                </a:gradFill>
                <a:latin typeface="楷体" panose="02010609060101010101" pitchFamily="49" charset="-122"/>
                <a:ea typeface="楷体" panose="02010609060101010101" pitchFamily="49" charset="-122"/>
                <a:sym typeface="+mn-ea"/>
              </a:rPr>
              <a:t>大尺度</a:t>
            </a:r>
            <a:r>
              <a:rPr lang="zh-CN" altLang="en-US" sz="2800" b="1" dirty="0">
                <a:latin typeface="楷体" panose="02010609060101010101" pitchFamily="49" charset="-122"/>
                <a:ea typeface="楷体" panose="02010609060101010101" pitchFamily="49" charset="-122"/>
                <a:sym typeface="+mn-ea"/>
              </a:rPr>
              <a:t>荒漠背景基质上</a:t>
            </a:r>
            <a:r>
              <a:rPr lang="zh-CN" altLang="en-US" sz="2800" dirty="0">
                <a:latin typeface="楷体" panose="02010609060101010101" pitchFamily="49" charset="-122"/>
                <a:ea typeface="楷体" panose="02010609060101010101" pitchFamily="49" charset="-122"/>
                <a:sym typeface="+mn-ea"/>
              </a:rPr>
              <a:t>，以</a:t>
            </a:r>
            <a:r>
              <a:rPr lang="zh-CN" altLang="en-US" sz="2800" b="1" dirty="0">
                <a:gradFill>
                  <a:gsLst>
                    <a:gs pos="0">
                      <a:srgbClr val="E30000"/>
                    </a:gs>
                    <a:gs pos="100000">
                      <a:srgbClr val="760303"/>
                    </a:gs>
                  </a:gsLst>
                  <a:lin scaled="0"/>
                </a:gradFill>
                <a:latin typeface="楷体" panose="02010609060101010101" pitchFamily="49" charset="-122"/>
                <a:ea typeface="楷体" panose="02010609060101010101" pitchFamily="49" charset="-122"/>
                <a:sym typeface="+mn-ea"/>
              </a:rPr>
              <a:t>小尺度</a:t>
            </a:r>
            <a:r>
              <a:rPr lang="zh-CN" altLang="en-US" sz="2800" dirty="0">
                <a:latin typeface="楷体" panose="02010609060101010101" pitchFamily="49" charset="-122"/>
                <a:ea typeface="楷体" panose="02010609060101010101" pitchFamily="49" charset="-122"/>
                <a:sym typeface="+mn-ea"/>
              </a:rPr>
              <a:t>范围出现，但具有相当规模的生物群落，构成能够相对稳定的、具有明显小气候效应的异质生态景观</a:t>
            </a:r>
            <a:r>
              <a:rPr lang="zh-CN" altLang="en-US" sz="2800" dirty="0" smtClean="0">
                <a:latin typeface="楷体" panose="02010609060101010101" pitchFamily="49" charset="-122"/>
                <a:ea typeface="楷体" panose="02010609060101010101" pitchFamily="49" charset="-122"/>
                <a:sym typeface="+mn-ea"/>
              </a:rPr>
              <a:t>（地方性）</a:t>
            </a:r>
            <a:endParaRPr lang="zh-CN" altLang="en-US" sz="2800" dirty="0"/>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591" y="3392915"/>
            <a:ext cx="6931209" cy="3363133"/>
          </a:xfrm>
          <a:prstGeom prst="rect">
            <a:avLst/>
          </a:prstGeom>
        </p:spPr>
      </p:pic>
    </p:spTree>
    <p:extLst>
      <p:ext uri="{BB962C8B-B14F-4D97-AF65-F5344CB8AC3E}">
        <p14:creationId xmlns:p14="http://schemas.microsoft.com/office/powerpoint/2010/main" val="541547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ext Box 3"/>
          <p:cNvSpPr>
            <a:spLocks noChangeArrowheads="1"/>
          </p:cNvSpPr>
          <p:nvPr>
            <p:custDataLst>
              <p:tags r:id="rId1"/>
            </p:custDataLst>
          </p:nvPr>
        </p:nvSpPr>
        <p:spPr bwMode="auto">
          <a:xfrm>
            <a:off x="4008439" y="5516563"/>
            <a:ext cx="3959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800">
                <a:solidFill>
                  <a:srgbClr val="FFFFFF"/>
                </a:solidFill>
                <a:latin typeface="Arial" panose="020B0604020202020204" pitchFamily="34" charset="0"/>
                <a:ea typeface="微软雅黑" panose="020B0503020204020204" pitchFamily="34" charset="-122"/>
              </a:rPr>
              <a:t>河西走廊</a:t>
            </a:r>
          </a:p>
        </p:txBody>
      </p:sp>
      <p:sp>
        <p:nvSpPr>
          <p:cNvPr id="99335" name="Text Box 7"/>
          <p:cNvSpPr>
            <a:spLocks noChangeArrowheads="1"/>
          </p:cNvSpPr>
          <p:nvPr>
            <p:custDataLst>
              <p:tags r:id="rId2"/>
            </p:custDataLst>
          </p:nvPr>
        </p:nvSpPr>
        <p:spPr bwMode="auto">
          <a:xfrm>
            <a:off x="8806544" y="206830"/>
            <a:ext cx="2087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1" lang="zh-CN" altLang="en-US" sz="2800" dirty="0">
                <a:solidFill>
                  <a:srgbClr val="CC0066"/>
                </a:solidFill>
                <a:latin typeface="Arial" panose="020B0604020202020204" pitchFamily="34" charset="0"/>
                <a:ea typeface="微软雅黑" panose="020B0503020204020204" pitchFamily="34" charset="-122"/>
              </a:rPr>
              <a:t>河 西 走 廊</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9731" y="904629"/>
            <a:ext cx="5249186" cy="301658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105" y="3978276"/>
            <a:ext cx="5250397" cy="2879724"/>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1" y="904629"/>
            <a:ext cx="6767541" cy="5260428"/>
          </a:xfrm>
          <a:prstGeom prst="rect">
            <a:avLst/>
          </a:prstGeom>
        </p:spPr>
      </p:pic>
    </p:spTree>
    <p:extLst>
      <p:ext uri="{BB962C8B-B14F-4D97-AF65-F5344CB8AC3E}">
        <p14:creationId xmlns:p14="http://schemas.microsoft.com/office/powerpoint/2010/main" val="3234892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180" y="737394"/>
            <a:ext cx="11789229" cy="572464"/>
          </a:xfrm>
          <a:prstGeom prst="rect">
            <a:avLst/>
          </a:prstGeom>
        </p:spPr>
        <p:txBody>
          <a:bodyPr wrap="square">
            <a:spAutoFit/>
          </a:bodyPr>
          <a:lstStyle>
            <a:defPPr/>
          </a:lstStyle>
          <a:p>
            <a:pPr algn="l" rtl="0">
              <a:lnSpc>
                <a:spcPct val="130000"/>
              </a:lnSpc>
            </a:pPr>
            <a:r>
              <a:rPr lang="zh-CN" altLang="en-US" sz="2400" b="1" noProof="1">
                <a:solidFill>
                  <a:srgbClr val="993300"/>
                </a:solidFill>
                <a:latin typeface="微软雅黑"/>
                <a:ea typeface="微软雅黑"/>
                <a:cs typeface="微软雅黑" panose="020B0503020204020204" charset="-122"/>
                <a:sym typeface="+mn-ea"/>
              </a:rPr>
              <a:t>特色农产品众多：</a:t>
            </a:r>
            <a:r>
              <a:rPr lang="zh-CN" altLang="en-US" sz="2400" b="1" noProof="1">
                <a:solidFill>
                  <a:srgbClr val="0070C0"/>
                </a:solidFill>
                <a:latin typeface="微软雅黑"/>
                <a:ea typeface="微软雅黑"/>
                <a:cs typeface="微软雅黑" panose="020B0503020204020204" charset="-122"/>
                <a:sym typeface="+mn-ea"/>
              </a:rPr>
              <a:t>小麦、玉米、高粱，棉花、甜菜、多种</a:t>
            </a:r>
            <a:r>
              <a:rPr lang="zh-CN" altLang="en-US" sz="2400" b="1" noProof="1" smtClean="0">
                <a:solidFill>
                  <a:srgbClr val="0070C0"/>
                </a:solidFill>
                <a:latin typeface="微软雅黑"/>
                <a:ea typeface="微软雅黑"/>
                <a:cs typeface="微软雅黑" panose="020B0503020204020204" charset="-122"/>
                <a:sym typeface="+mn-ea"/>
              </a:rPr>
              <a:t>瓜果</a:t>
            </a:r>
            <a:endParaRPr lang="zh-CN" altLang="en-US" sz="2400" b="1" noProof="1">
              <a:solidFill>
                <a:srgbClr val="0070C0"/>
              </a:solidFill>
              <a:latin typeface="微软雅黑"/>
              <a:ea typeface="微软雅黑"/>
              <a:cs typeface="微软雅黑" panose="020B0503020204020204" charset="-122"/>
              <a:sym typeface="+mn-ea"/>
            </a:endParaRPr>
          </a:p>
        </p:txBody>
      </p:sp>
      <p:pic>
        <p:nvPicPr>
          <p:cNvPr id="3" name="Picture 5" descr="https://ss0.bdstatic.com/70cFvHSh_Q1YnxGkpoWK1HF6hhy/it/u=2339830871,607332121&amp;fm=26&amp;gp=0.jpg"/>
          <p:cNvPicPr>
            <a:picLocks noChangeAspect="1" noChangeArrowheads="1"/>
          </p:cNvPicPr>
          <p:nvPr/>
        </p:nvPicPr>
        <p:blipFill>
          <a:blip r:embed="rId2"/>
          <a:stretch>
            <a:fillRect/>
          </a:stretch>
        </p:blipFill>
        <p:spPr bwMode="auto">
          <a:xfrm>
            <a:off x="126504" y="1612391"/>
            <a:ext cx="3612525" cy="2413979"/>
          </a:xfrm>
          <a:prstGeom prst="rect">
            <a:avLst/>
          </a:prstGeom>
          <a:noFill/>
        </p:spPr>
      </p:pic>
      <p:pic>
        <p:nvPicPr>
          <p:cNvPr id="4" name="Picture 9" descr="https://timgsa.baidu.com/timg?image&amp;quality=80&amp;size=b9999_10000&amp;sec=1589366115992&amp;di=93338658e5043a316ef0bd2b2a872903&amp;imgtype=0&amp;src=http%3A%2F%2Fsource.kllife.com%2FStatic%2FUpload%2Fseo%2F1521785622.jpg"/>
          <p:cNvPicPr>
            <a:picLocks noChangeAspect="1" noChangeArrowheads="1"/>
          </p:cNvPicPr>
          <p:nvPr/>
        </p:nvPicPr>
        <p:blipFill>
          <a:blip r:embed="rId3"/>
          <a:stretch>
            <a:fillRect/>
          </a:stretch>
        </p:blipFill>
        <p:spPr bwMode="auto">
          <a:xfrm>
            <a:off x="4060102" y="1639196"/>
            <a:ext cx="3476015" cy="2346191"/>
          </a:xfrm>
          <a:prstGeom prst="rect">
            <a:avLst/>
          </a:prstGeom>
          <a:noFill/>
        </p:spPr>
      </p:pic>
      <p:pic>
        <p:nvPicPr>
          <p:cNvPr id="5" name="Picture 11" descr="https://ss0.bdstatic.com/70cFuHSh_Q1YnxGkpoWK1HF6hhy/it/u=36123250,2306420244&amp;fm=26&amp;gp=0.jpg"/>
          <p:cNvPicPr>
            <a:picLocks noChangeAspect="1" noChangeArrowheads="1"/>
          </p:cNvPicPr>
          <p:nvPr/>
        </p:nvPicPr>
        <p:blipFill>
          <a:blip r:embed="rId4"/>
          <a:stretch>
            <a:fillRect/>
          </a:stretch>
        </p:blipFill>
        <p:spPr bwMode="auto">
          <a:xfrm>
            <a:off x="190180" y="4193337"/>
            <a:ext cx="3524409" cy="2558304"/>
          </a:xfrm>
          <a:prstGeom prst="rect">
            <a:avLst/>
          </a:prstGeom>
          <a:noFill/>
        </p:spPr>
      </p:pic>
      <p:pic>
        <p:nvPicPr>
          <p:cNvPr id="6" name="Picture 13" descr="https://ss0.bdstatic.com/70cFvHSh_Q1YnxGkpoWK1HF6hhy/it/u=4239351416,2004304202&amp;fm=11&amp;gp=0.jpg"/>
          <p:cNvPicPr>
            <a:picLocks noChangeAspect="1" noChangeArrowheads="1"/>
          </p:cNvPicPr>
          <p:nvPr/>
        </p:nvPicPr>
        <p:blipFill>
          <a:blip r:embed="rId5"/>
          <a:stretch>
            <a:fillRect/>
          </a:stretch>
        </p:blipFill>
        <p:spPr bwMode="auto">
          <a:xfrm>
            <a:off x="4042324" y="4221033"/>
            <a:ext cx="3555265" cy="2499871"/>
          </a:xfrm>
          <a:prstGeom prst="rect">
            <a:avLst/>
          </a:prstGeom>
          <a:noFill/>
        </p:spPr>
      </p:pic>
      <p:sp>
        <p:nvSpPr>
          <p:cNvPr id="7" name="矩形 6"/>
          <p:cNvSpPr/>
          <p:nvPr/>
        </p:nvSpPr>
        <p:spPr>
          <a:xfrm>
            <a:off x="4274697" y="0"/>
            <a:ext cx="2488182" cy="461665"/>
          </a:xfrm>
          <a:prstGeom prst="rect">
            <a:avLst/>
          </a:prstGeom>
        </p:spPr>
        <p:txBody>
          <a:bodyPr wrap="none">
            <a:spAutoFit/>
          </a:bodyPr>
          <a:lstStyle>
            <a:defPPr/>
          </a:lstStyle>
          <a:p>
            <a:r>
              <a:rPr lang="zh-CN" altLang="en-US" sz="2400" b="1" noProof="1">
                <a:solidFill>
                  <a:srgbClr val="993300"/>
                </a:solidFill>
                <a:latin typeface="微软雅黑"/>
                <a:ea typeface="微软雅黑"/>
                <a:cs typeface="微软雅黑" panose="020B0503020204020204" charset="-122"/>
                <a:sym typeface="+mn-ea"/>
              </a:rPr>
              <a:t>新 疆 特 色 产 业</a:t>
            </a: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7190" y="1639195"/>
            <a:ext cx="3728882" cy="2372995"/>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57190" y="4221033"/>
            <a:ext cx="3771462" cy="2405743"/>
          </a:xfrm>
          <a:prstGeom prst="rect">
            <a:avLst/>
          </a:prstGeom>
        </p:spPr>
      </p:pic>
    </p:spTree>
    <p:extLst>
      <p:ext uri="{BB962C8B-B14F-4D97-AF65-F5344CB8AC3E}">
        <p14:creationId xmlns:p14="http://schemas.microsoft.com/office/powerpoint/2010/main" val="35496360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Text Box 4"/>
          <p:cNvSpPr txBox="1">
            <a:spLocks noChangeArrowheads="1"/>
          </p:cNvSpPr>
          <p:nvPr/>
        </p:nvSpPr>
        <p:spPr bwMode="auto">
          <a:xfrm>
            <a:off x="413657" y="243359"/>
            <a:ext cx="10014858" cy="80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70000"/>
              </a:lnSpc>
              <a:spcBef>
                <a:spcPct val="50000"/>
              </a:spcBef>
            </a:pPr>
            <a:r>
              <a:rPr lang="zh-CN" altLang="en-US" sz="2400" b="1" dirty="0" smtClean="0">
                <a:solidFill>
                  <a:srgbClr val="0000FF"/>
                </a:solidFill>
              </a:rPr>
              <a:t>新疆的红色瓜果</a:t>
            </a:r>
            <a:r>
              <a:rPr lang="en-US" altLang="zh-CN" sz="2400" b="1" dirty="0" smtClean="0">
                <a:solidFill>
                  <a:srgbClr val="0000FF"/>
                </a:solidFill>
              </a:rPr>
              <a:t>——</a:t>
            </a:r>
            <a:r>
              <a:rPr lang="zh-CN" altLang="en-US" sz="2400" b="1" dirty="0" smtClean="0">
                <a:solidFill>
                  <a:srgbClr val="0000FF"/>
                </a:solidFill>
              </a:rPr>
              <a:t>西红柿、石榴、枸杞等。</a:t>
            </a:r>
            <a:endParaRPr lang="en-US" altLang="zh-CN" sz="2400" b="1" dirty="0" smtClean="0">
              <a:solidFill>
                <a:srgbClr val="0000FF"/>
              </a:solidFill>
            </a:endParaRPr>
          </a:p>
          <a:p>
            <a:pPr>
              <a:lnSpc>
                <a:spcPct val="70000"/>
              </a:lnSpc>
              <a:spcBef>
                <a:spcPct val="50000"/>
              </a:spcBef>
            </a:pPr>
            <a:r>
              <a:rPr lang="zh-CN" altLang="en-US" sz="2400" b="1" dirty="0" smtClean="0">
                <a:solidFill>
                  <a:srgbClr val="0000FF"/>
                </a:solidFill>
              </a:rPr>
              <a:t>区位：夏季热量充足、光照强烈，有利于瓜果着色。</a:t>
            </a:r>
            <a:endParaRPr lang="zh-CN" altLang="en-US" sz="2400" b="1" dirty="0">
              <a:solidFill>
                <a:srgbClr val="0000FF"/>
              </a:solidFill>
            </a:endParaRPr>
          </a:p>
        </p:txBody>
      </p:sp>
      <p:pic>
        <p:nvPicPr>
          <p:cNvPr id="142346" name="Picture 10" descr="2010121516435827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291170"/>
            <a:ext cx="4359729" cy="2580960"/>
          </a:xfrm>
          <a:prstGeom prst="rect">
            <a:avLst/>
          </a:prstGeom>
          <a:noFill/>
          <a:extLst>
            <a:ext uri="{909E8E84-426E-40DD-AFC4-6F175D3DCCD1}">
              <a14:hiddenFill xmlns:a14="http://schemas.microsoft.com/office/drawing/2010/main">
                <a:solidFill>
                  <a:srgbClr val="FFFFFF"/>
                </a:solidFill>
              </a14:hiddenFill>
            </a:ext>
          </a:extLst>
        </p:spPr>
      </p:pic>
      <p:pic>
        <p:nvPicPr>
          <p:cNvPr id="142348" name="Picture 12" descr="201103171730469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291170"/>
            <a:ext cx="4267200" cy="2566830"/>
          </a:xfrm>
          <a:prstGeom prst="rect">
            <a:avLst/>
          </a:prstGeom>
          <a:noFill/>
          <a:extLst>
            <a:ext uri="{909E8E84-426E-40DD-AFC4-6F175D3DCCD1}">
              <a14:hiddenFill xmlns:a14="http://schemas.microsoft.com/office/drawing/2010/main">
                <a:solidFill>
                  <a:srgbClr val="FFFFFF"/>
                </a:solidFill>
              </a14:hiddenFill>
            </a:ext>
          </a:extLst>
        </p:spPr>
      </p:pic>
      <p:pic>
        <p:nvPicPr>
          <p:cNvPr id="142350" name="Picture 14" descr="W020111028407906403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526798"/>
            <a:ext cx="4257578"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999" y="1416049"/>
            <a:ext cx="4359730" cy="2777749"/>
          </a:xfrm>
          <a:prstGeom prst="rect">
            <a:avLst/>
          </a:prstGeom>
        </p:spPr>
      </p:pic>
      <p:sp>
        <p:nvSpPr>
          <p:cNvPr id="3" name="矩形 2"/>
          <p:cNvSpPr/>
          <p:nvPr/>
        </p:nvSpPr>
        <p:spPr>
          <a:xfrm>
            <a:off x="413657" y="1048066"/>
            <a:ext cx="11201400" cy="492443"/>
          </a:xfrm>
          <a:prstGeom prst="rect">
            <a:avLst/>
          </a:prstGeom>
        </p:spPr>
        <p:txBody>
          <a:bodyPr wrap="square">
            <a:spAutoFit/>
          </a:bodyPr>
          <a:lstStyle/>
          <a:p>
            <a:pPr>
              <a:lnSpc>
                <a:spcPct val="130000"/>
              </a:lnSpc>
            </a:pPr>
            <a:r>
              <a:rPr lang="zh-CN" altLang="en-US" sz="2000" b="1" noProof="1">
                <a:solidFill>
                  <a:srgbClr val="993300"/>
                </a:solidFill>
                <a:latin typeface="微软雅黑"/>
                <a:ea typeface="微软雅黑"/>
                <a:cs typeface="微软雅黑" panose="020B0503020204020204" charset="-122"/>
                <a:sym typeface="+mn-ea"/>
              </a:rPr>
              <a:t>瓜果特别甜：</a:t>
            </a:r>
            <a:r>
              <a:rPr lang="zh-CN" altLang="en-US" sz="2000" b="1" noProof="1">
                <a:solidFill>
                  <a:srgbClr val="0070C0"/>
                </a:solidFill>
                <a:latin typeface="微软雅黑"/>
                <a:ea typeface="微软雅黑"/>
                <a:cs typeface="微软雅黑" panose="020B0503020204020204" charset="-122"/>
                <a:sym typeface="+mn-ea"/>
              </a:rPr>
              <a:t>夏季昼夜温差大，光照强烈，有利于瓜果和糖料作物的糖分积累，瓜果特别甜。</a:t>
            </a:r>
            <a:endParaRPr lang="en-US" altLang="zh-CN" sz="2000" b="1" noProof="1">
              <a:solidFill>
                <a:srgbClr val="0070C0"/>
              </a:solidFill>
              <a:latin typeface="微软雅黑"/>
              <a:ea typeface="微软雅黑"/>
              <a:cs typeface="微软雅黑" panose="020B0503020204020204" charset="-122"/>
              <a:sym typeface="+mn-ea"/>
            </a:endParaRPr>
          </a:p>
        </p:txBody>
      </p:sp>
    </p:spTree>
    <p:extLst>
      <p:ext uri="{BB962C8B-B14F-4D97-AF65-F5344CB8AC3E}">
        <p14:creationId xmlns:p14="http://schemas.microsoft.com/office/powerpoint/2010/main" val="2613108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2350"/>
                                        </p:tgtEl>
                                        <p:attrNameLst>
                                          <p:attrName>style.visibility</p:attrName>
                                        </p:attrNameLst>
                                      </p:cBhvr>
                                      <p:to>
                                        <p:strVal val="visible"/>
                                      </p:to>
                                    </p:set>
                                    <p:anim calcmode="lin" valueType="num">
                                      <p:cBhvr>
                                        <p:cTn id="7" dur="1000" fill="hold"/>
                                        <p:tgtEl>
                                          <p:spTgt spid="142350"/>
                                        </p:tgtEl>
                                        <p:attrNameLst>
                                          <p:attrName>ppt_w</p:attrName>
                                        </p:attrNameLst>
                                      </p:cBhvr>
                                      <p:tavLst>
                                        <p:tav tm="0">
                                          <p:val>
                                            <p:strVal val="#ppt_w*0.70"/>
                                          </p:val>
                                        </p:tav>
                                        <p:tav tm="100000">
                                          <p:val>
                                            <p:strVal val="#ppt_w"/>
                                          </p:val>
                                        </p:tav>
                                      </p:tavLst>
                                    </p:anim>
                                    <p:anim calcmode="lin" valueType="num">
                                      <p:cBhvr>
                                        <p:cTn id="8" dur="1000" fill="hold"/>
                                        <p:tgtEl>
                                          <p:spTgt spid="142350"/>
                                        </p:tgtEl>
                                        <p:attrNameLst>
                                          <p:attrName>ppt_h</p:attrName>
                                        </p:attrNameLst>
                                      </p:cBhvr>
                                      <p:tavLst>
                                        <p:tav tm="0">
                                          <p:val>
                                            <p:strVal val="#ppt_h"/>
                                          </p:val>
                                        </p:tav>
                                        <p:tav tm="100000">
                                          <p:val>
                                            <p:strVal val="#ppt_h"/>
                                          </p:val>
                                        </p:tav>
                                      </p:tavLst>
                                    </p:anim>
                                    <p:animEffect transition="in" filter="fade">
                                      <p:cBhvr>
                                        <p:cTn id="9" dur="1000"/>
                                        <p:tgtEl>
                                          <p:spTgt spid="14235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3" presetClass="entr" presetSubtype="16" fill="hold" nodeType="clickEffect">
                                  <p:stCondLst>
                                    <p:cond delay="0"/>
                                  </p:stCondLst>
                                  <p:childTnLst>
                                    <p:set>
                                      <p:cBhvr>
                                        <p:cTn id="13" dur="1" fill="hold">
                                          <p:stCondLst>
                                            <p:cond delay="0"/>
                                          </p:stCondLst>
                                        </p:cTn>
                                        <p:tgtEl>
                                          <p:spTgt spid="142346"/>
                                        </p:tgtEl>
                                        <p:attrNameLst>
                                          <p:attrName>style.visibility</p:attrName>
                                        </p:attrNameLst>
                                      </p:cBhvr>
                                      <p:to>
                                        <p:strVal val="visible"/>
                                      </p:to>
                                    </p:set>
                                    <p:anim calcmode="lin" valueType="num">
                                      <p:cBhvr>
                                        <p:cTn id="14" dur="500" fill="hold"/>
                                        <p:tgtEl>
                                          <p:spTgt spid="142346"/>
                                        </p:tgtEl>
                                        <p:attrNameLst>
                                          <p:attrName>ppt_w</p:attrName>
                                        </p:attrNameLst>
                                      </p:cBhvr>
                                      <p:tavLst>
                                        <p:tav tm="0">
                                          <p:val>
                                            <p:fltVal val="0"/>
                                          </p:val>
                                        </p:tav>
                                        <p:tav tm="100000">
                                          <p:val>
                                            <p:strVal val="#ppt_w"/>
                                          </p:val>
                                        </p:tav>
                                      </p:tavLst>
                                    </p:anim>
                                    <p:anim calcmode="lin" valueType="num">
                                      <p:cBhvr>
                                        <p:cTn id="15" dur="500" fill="hold"/>
                                        <p:tgtEl>
                                          <p:spTgt spid="142346"/>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3" presetClass="entr" presetSubtype="16" fill="hold" nodeType="clickEffect">
                                  <p:stCondLst>
                                    <p:cond delay="0"/>
                                  </p:stCondLst>
                                  <p:childTnLst>
                                    <p:set>
                                      <p:cBhvr>
                                        <p:cTn id="19" dur="1" fill="hold">
                                          <p:stCondLst>
                                            <p:cond delay="0"/>
                                          </p:stCondLst>
                                        </p:cTn>
                                        <p:tgtEl>
                                          <p:spTgt spid="142348"/>
                                        </p:tgtEl>
                                        <p:attrNameLst>
                                          <p:attrName>style.visibility</p:attrName>
                                        </p:attrNameLst>
                                      </p:cBhvr>
                                      <p:to>
                                        <p:strVal val="visible"/>
                                      </p:to>
                                    </p:set>
                                    <p:anim calcmode="lin" valueType="num">
                                      <p:cBhvr>
                                        <p:cTn id="20" dur="500" fill="hold"/>
                                        <p:tgtEl>
                                          <p:spTgt spid="142348"/>
                                        </p:tgtEl>
                                        <p:attrNameLst>
                                          <p:attrName>ppt_w</p:attrName>
                                        </p:attrNameLst>
                                      </p:cBhvr>
                                      <p:tavLst>
                                        <p:tav tm="0">
                                          <p:val>
                                            <p:fltVal val="0"/>
                                          </p:val>
                                        </p:tav>
                                        <p:tav tm="100000">
                                          <p:val>
                                            <p:strVal val="#ppt_w"/>
                                          </p:val>
                                        </p:tav>
                                      </p:tavLst>
                                    </p:anim>
                                    <p:anim calcmode="lin" valueType="num">
                                      <p:cBhvr>
                                        <p:cTn id="21" dur="500" fill="hold"/>
                                        <p:tgtEl>
                                          <p:spTgt spid="142348"/>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5" descr="1-5-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5368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animEffect transition="in" filter="fade">
                                      <p:cBhvr>
                                        <p:cTn id="7" dur="1000"/>
                                        <p:tgtEl>
                                          <p:spTgt spid="24581"/>
                                        </p:tgtEl>
                                      </p:cBhvr>
                                    </p:animEffect>
                                    <p:anim calcmode="lin" valueType="num">
                                      <p:cBhvr>
                                        <p:cTn id="8" dur="1000" fill="hold"/>
                                        <p:tgtEl>
                                          <p:spTgt spid="24581"/>
                                        </p:tgtEl>
                                        <p:attrNameLst>
                                          <p:attrName>ppt_x</p:attrName>
                                        </p:attrNameLst>
                                      </p:cBhvr>
                                      <p:tavLst>
                                        <p:tav tm="0">
                                          <p:val>
                                            <p:strVal val="#ppt_x"/>
                                          </p:val>
                                        </p:tav>
                                        <p:tav tm="100000">
                                          <p:val>
                                            <p:strVal val="#ppt_x"/>
                                          </p:val>
                                        </p:tav>
                                      </p:tavLst>
                                    </p:anim>
                                    <p:anim calcmode="lin" valueType="num">
                                      <p:cBhvr>
                                        <p:cTn id="9" dur="900" decel="100000" fill="hold"/>
                                        <p:tgtEl>
                                          <p:spTgt spid="2458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458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a:spLocks noChangeArrowheads="1"/>
          </p:cNvSpPr>
          <p:nvPr>
            <p:custDataLst>
              <p:tags r:id="rId1"/>
            </p:custDataLst>
          </p:nvPr>
        </p:nvSpPr>
        <p:spPr bwMode="auto">
          <a:xfrm>
            <a:off x="1536701" y="30163"/>
            <a:ext cx="95408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a:solidFill>
                  <a:srgbClr val="0000FF"/>
                </a:solidFill>
                <a:latin typeface="Arial" panose="020B0604020202020204" pitchFamily="34" charset="0"/>
                <a:ea typeface="微软雅黑" panose="020B0503020204020204" pitchFamily="34" charset="-122"/>
              </a:rPr>
              <a:t>评价南疆成为我国最大棉花产地的自然条件？</a:t>
            </a:r>
          </a:p>
        </p:txBody>
      </p:sp>
      <p:sp>
        <p:nvSpPr>
          <p:cNvPr id="93187" name="Text Box 3"/>
          <p:cNvSpPr/>
          <p:nvPr>
            <p:custDataLst>
              <p:tags r:id="rId2"/>
            </p:custDataLst>
          </p:nvPr>
        </p:nvSpPr>
        <p:spPr>
          <a:xfrm>
            <a:off x="1503363" y="1262063"/>
            <a:ext cx="9144001" cy="2246312"/>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latin typeface="Arial" panose="020B0604020202020204" pitchFamily="34" charset="0"/>
                <a:ea typeface="微软雅黑" panose="020B0503020204020204" pitchFamily="34" charset="-122"/>
              </a:rPr>
              <a:t>①</a:t>
            </a:r>
            <a:r>
              <a:rPr lang="zh-CN" altLang="en-US" sz="2800">
                <a:latin typeface="Arial" panose="020B0604020202020204" pitchFamily="34" charset="0"/>
                <a:ea typeface="微软雅黑" panose="020B0503020204020204" pitchFamily="34" charset="-122"/>
              </a:rPr>
              <a:t>夏季光热充足，秋季晴朗，利于棉花的生长和采摘</a:t>
            </a:r>
          </a:p>
          <a:p>
            <a:pPr eaLnBrk="1" hangingPunct="1">
              <a:spcBef>
                <a:spcPct val="0"/>
              </a:spcBef>
              <a:buFontTx/>
              <a:buNone/>
            </a:pPr>
            <a:r>
              <a:rPr lang="zh-CN" altLang="en-US" sz="2800">
                <a:latin typeface="Arial" panose="020B0604020202020204" pitchFamily="34" charset="0"/>
                <a:ea typeface="微软雅黑" panose="020B0503020204020204" pitchFamily="34" charset="-122"/>
              </a:rPr>
              <a:t>②地形平坦</a:t>
            </a:r>
          </a:p>
          <a:p>
            <a:pPr eaLnBrk="1" hangingPunct="1">
              <a:spcBef>
                <a:spcPct val="0"/>
              </a:spcBef>
              <a:buFontTx/>
              <a:buNone/>
            </a:pPr>
            <a:r>
              <a:rPr lang="zh-CN" altLang="en-US" sz="2800">
                <a:latin typeface="Arial" panose="020B0604020202020204" pitchFamily="34" charset="0"/>
                <a:ea typeface="微软雅黑" panose="020B0503020204020204" pitchFamily="34" charset="-122"/>
              </a:rPr>
              <a:t>③沙性土壤，利于棉花根系的伸展</a:t>
            </a:r>
          </a:p>
          <a:p>
            <a:pPr eaLnBrk="1" hangingPunct="1">
              <a:spcBef>
                <a:spcPct val="0"/>
              </a:spcBef>
              <a:buFontTx/>
              <a:buNone/>
            </a:pPr>
            <a:r>
              <a:rPr lang="zh-CN" altLang="en-US" sz="2800">
                <a:latin typeface="Arial" panose="020B0604020202020204" pitchFamily="34" charset="0"/>
                <a:ea typeface="微软雅黑" panose="020B0503020204020204" pitchFamily="34" charset="-122"/>
              </a:rPr>
              <a:t>④冰雪融水提供灌溉水源</a:t>
            </a:r>
          </a:p>
          <a:p>
            <a:pPr eaLnBrk="1" hangingPunct="1">
              <a:spcBef>
                <a:spcPct val="0"/>
              </a:spcBef>
              <a:buFontTx/>
              <a:buNone/>
            </a:pPr>
            <a:r>
              <a:rPr lang="zh-CN" altLang="en-US" sz="2800">
                <a:latin typeface="Arial" panose="020B0604020202020204" pitchFamily="34" charset="0"/>
                <a:ea typeface="微软雅黑" panose="020B0503020204020204" pitchFamily="34" charset="-122"/>
              </a:rPr>
              <a:t>⑤天然降水不足（不利）</a:t>
            </a:r>
          </a:p>
        </p:txBody>
      </p:sp>
      <p:pic>
        <p:nvPicPr>
          <p:cNvPr id="5" name="Picture 13" descr="https://ss0.bdstatic.com/70cFvHSh_Q1YnxGkpoWK1HF6hhy/it/u=4239351416,2004304202&amp;fm=11&amp;gp=0.jpg"/>
          <p:cNvPicPr>
            <a:picLocks noChangeAspect="1" noChangeArrowheads="1"/>
          </p:cNvPicPr>
          <p:nvPr/>
        </p:nvPicPr>
        <p:blipFill>
          <a:blip r:embed="rId4"/>
          <a:stretch>
            <a:fillRect/>
          </a:stretch>
        </p:blipFill>
        <p:spPr bwMode="auto">
          <a:xfrm>
            <a:off x="1386210" y="3587947"/>
            <a:ext cx="4074888" cy="2865242"/>
          </a:xfrm>
          <a:prstGeom prst="rect">
            <a:avLst/>
          </a:prstGeom>
          <a:noFill/>
        </p:spPr>
      </p:pic>
      <p:pic>
        <p:nvPicPr>
          <p:cNvPr id="6" name="Picture 5" descr="0021971274f80ec03de70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3457" y="3587947"/>
            <a:ext cx="4800600" cy="2880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57773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3187"/>
                                        </p:tgtEl>
                                        <p:attrNameLst>
                                          <p:attrName>style.visibility</p:attrName>
                                        </p:attrNameLst>
                                      </p:cBhvr>
                                      <p:to>
                                        <p:strVal val="visible"/>
                                      </p:to>
                                    </p:set>
                                    <p:animEffect transition="in" filter="dissolve">
                                      <p:cBhvr>
                                        <p:cTn id="7" dur="500" fill="hold"/>
                                        <p:tgtEl>
                                          <p:spTgt spid="93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3"/>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charset="-122"/>
            </a:endParaRPr>
          </a:p>
        </p:txBody>
      </p:sp>
      <p:pic>
        <p:nvPicPr>
          <p:cNvPr id="15" name="图片 14"/>
          <p:cNvPicPr/>
          <p:nvPr>
            <p:custDataLst>
              <p:tags r:id="rId4"/>
            </p:custDataLst>
          </p:nvPr>
        </p:nvPicPr>
        <p:blipFill>
          <a:blip r:embed="rId7" r:link="rId8" cstate="screen"/>
          <a:stretch>
            <a:fillRect/>
          </a:stretch>
        </p:blipFill>
        <p:spPr>
          <a:xfrm>
            <a:off x="0" y="0"/>
            <a:ext cx="720090" cy="481198"/>
          </a:xfrm>
          <a:prstGeom prst="rect">
            <a:avLst/>
          </a:prstGeom>
        </p:spPr>
      </p:pic>
      <p:pic>
        <p:nvPicPr>
          <p:cNvPr id="16" name="图片 15"/>
          <p:cNvPicPr/>
          <p:nvPr>
            <p:custDataLst>
              <p:tags r:id="rId5"/>
            </p:custDataLst>
          </p:nvPr>
        </p:nvPicPr>
        <p:blipFill>
          <a:blip r:embed="rId9" r:link="rId10" cstate="screen"/>
          <a:stretch>
            <a:fillRect/>
          </a:stretch>
        </p:blipFill>
        <p:spPr>
          <a:xfrm>
            <a:off x="11471910" y="6381369"/>
            <a:ext cx="720090" cy="476631"/>
          </a:xfrm>
          <a:prstGeom prst="rect">
            <a:avLst/>
          </a:prstGeom>
        </p:spPr>
      </p:pic>
      <p:sp>
        <p:nvSpPr>
          <p:cNvPr id="19" name="文本框 18"/>
          <p:cNvSpPr txBox="1"/>
          <p:nvPr/>
        </p:nvSpPr>
        <p:spPr>
          <a:xfrm>
            <a:off x="956310" y="711835"/>
            <a:ext cx="2641600" cy="583565"/>
          </a:xfrm>
          <a:prstGeom prst="rect">
            <a:avLst/>
          </a:prstGeom>
          <a:noFill/>
        </p:spPr>
        <p:txBody>
          <a:bodyPr wrap="square" rtlCol="0">
            <a:spAutoFit/>
            <a:scene3d>
              <a:camera prst="orthographicFront"/>
              <a:lightRig rig="threePt" dir="t"/>
            </a:scene3d>
          </a:bodyPr>
          <a:lstStyle/>
          <a:p>
            <a:r>
              <a:rPr lang="zh-CN" altLang="en-US" sz="3200" b="1">
                <a:solidFill>
                  <a:schemeClr val="bg1"/>
                </a:solidFill>
                <a:effectLst>
                  <a:outerShdw blurRad="38100" dist="25400" dir="5400000" algn="ctr" rotWithShape="0">
                    <a:srgbClr val="6E747A">
                      <a:alpha val="43000"/>
                    </a:srgbClr>
                  </a:outerShdw>
                </a:effectLst>
              </a:rPr>
              <a:t>内蒙古高原</a:t>
            </a:r>
          </a:p>
        </p:txBody>
      </p:sp>
      <p:sp>
        <p:nvSpPr>
          <p:cNvPr id="20" name="文本框 19"/>
          <p:cNvSpPr txBox="1"/>
          <p:nvPr/>
        </p:nvSpPr>
        <p:spPr>
          <a:xfrm>
            <a:off x="922655" y="2598420"/>
            <a:ext cx="2540000" cy="1383665"/>
          </a:xfrm>
          <a:prstGeom prst="rect">
            <a:avLst/>
          </a:prstGeom>
          <a:noFill/>
        </p:spPr>
        <p:txBody>
          <a:bodyPr wrap="square" rtlCol="0" anchor="t">
            <a:spAutoFit/>
            <a:scene3d>
              <a:camera prst="orthographicFront"/>
              <a:lightRig rig="threePt" dir="t"/>
            </a:scene3d>
          </a:bodyPr>
          <a:lstStyle/>
          <a:p>
            <a:pPr lvl="0">
              <a:lnSpc>
                <a:spcPct val="150000"/>
              </a:lnSpc>
              <a:defRPr/>
            </a:pPr>
            <a:r>
              <a:rPr lang="zh-CN" altLang="en-US" sz="2800" b="1" spc="1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sym typeface="+mn-ea"/>
              </a:rPr>
              <a:t>起伏和缓</a:t>
            </a:r>
            <a:endParaRPr lang="zh-CN" altLang="en-US" sz="2800" b="1" spc="1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endParaRPr>
          </a:p>
          <a:p>
            <a:pPr lvl="0">
              <a:lnSpc>
                <a:spcPct val="150000"/>
              </a:lnSpc>
              <a:defRPr/>
            </a:pPr>
            <a:r>
              <a:rPr lang="zh-CN" altLang="en-US" sz="2800" b="1" spc="1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sym typeface="+mn-ea"/>
              </a:rPr>
              <a:t>开阔坦荡</a:t>
            </a:r>
          </a:p>
        </p:txBody>
      </p:sp>
      <p:graphicFrame>
        <p:nvGraphicFramePr>
          <p:cNvPr id="2" name="对象 1"/>
          <p:cNvGraphicFramePr/>
          <p:nvPr/>
        </p:nvGraphicFramePr>
        <p:xfrm>
          <a:off x="4069080" y="626745"/>
          <a:ext cx="7588250" cy="5605145"/>
        </p:xfrm>
        <a:graphic>
          <a:graphicData uri="http://schemas.openxmlformats.org/presentationml/2006/ole">
            <mc:AlternateContent xmlns:mc="http://schemas.openxmlformats.org/markup-compatibility/2006">
              <mc:Choice xmlns:v="urn:schemas-microsoft-com:vml" Requires="v">
                <p:oleObj spid="_x0000_s15380" r:id="rId11" imgW="7581900" imgH="5600700" progId="Paint.Picture">
                  <p:embed/>
                </p:oleObj>
              </mc:Choice>
              <mc:Fallback>
                <p:oleObj r:id="rId11" imgW="7581900" imgH="5600700" progId="Paint.Picture">
                  <p:embed/>
                  <p:pic>
                    <p:nvPicPr>
                      <p:cNvPr id="0" name=""/>
                      <p:cNvPicPr/>
                      <p:nvPr/>
                    </p:nvPicPr>
                    <p:blipFill>
                      <a:blip r:embed="rId12"/>
                      <a:stretch>
                        <a:fillRect/>
                      </a:stretch>
                    </p:blipFill>
                    <p:spPr>
                      <a:xfrm>
                        <a:off x="4069080" y="626745"/>
                        <a:ext cx="7588250" cy="5605145"/>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1668956552"/>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000"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kingsoft\Pictures\风景\4k-wallpaper-autumn-clouds-2310641.jpg4k-wallpaper-autumn-clouds-2310641"/>
          <p:cNvPicPr>
            <a:picLocks noChangeAspect="1"/>
          </p:cNvPicPr>
          <p:nvPr>
            <p:custDataLst>
              <p:tags r:id="rId1"/>
            </p:custDataLst>
          </p:nvPr>
        </p:nvPicPr>
        <p:blipFill rotWithShape="1">
          <a:blip r:embed="rId4"/>
          <a:srcRect t="5415" b="5415"/>
          <a:stretch>
            <a:fillRect/>
          </a:stretch>
        </p:blipFill>
        <p:spPr>
          <a:xfrm>
            <a:off x="414408" y="84083"/>
            <a:ext cx="7173685" cy="4716698"/>
          </a:xfrm>
          <a:prstGeom prst="rect">
            <a:avLst/>
          </a:prstGeom>
        </p:spPr>
      </p:pic>
      <p:sp>
        <p:nvSpPr>
          <p:cNvPr id="5" name="Rectangle 2" descr="白色大理石"/>
          <p:cNvSpPr/>
          <p:nvPr>
            <p:custDataLst>
              <p:tags r:id="rId2"/>
            </p:custDataLst>
          </p:nvPr>
        </p:nvSpPr>
        <p:spPr>
          <a:xfrm>
            <a:off x="326571" y="4554779"/>
            <a:ext cx="11560628" cy="1938992"/>
          </a:xfrm>
          <a:prstGeom prst="rect">
            <a:avLst/>
          </a:prstGeom>
          <a:solidFill>
            <a:schemeClr val="bg1"/>
          </a:solidFill>
          <a:ln>
            <a:noFill/>
            <a:miter lim="800000"/>
          </a:ln>
        </p:spPr>
        <p:txBody>
          <a:bodyPr wrap="squar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solidFill>
                  <a:srgbClr val="000000"/>
                </a:solidFill>
                <a:ea typeface="微软雅黑" panose="020B0503020204020204" pitchFamily="34" charset="-122"/>
              </a:rPr>
              <a:t>                  坎儿井</a:t>
            </a:r>
            <a:r>
              <a:rPr lang="zh-CN" altLang="en-US" sz="2400" dirty="0">
                <a:solidFill>
                  <a:srgbClr val="000000"/>
                </a:solidFill>
                <a:ea typeface="微软雅黑" panose="020B0503020204020204" pitchFamily="34" charset="-122"/>
              </a:rPr>
              <a:t>工程示意图</a:t>
            </a:r>
          </a:p>
          <a:p>
            <a:pPr algn="ctr" eaLnBrk="1" hangingPunct="1">
              <a:spcBef>
                <a:spcPct val="0"/>
              </a:spcBef>
              <a:buFontTx/>
              <a:buNone/>
            </a:pPr>
            <a:r>
              <a:rPr lang="zh-CN" altLang="en-US" sz="2400" dirty="0">
                <a:solidFill>
                  <a:srgbClr val="000000"/>
                </a:solidFill>
                <a:ea typeface="微软雅黑" panose="020B0503020204020204" pitchFamily="34" charset="-122"/>
              </a:rPr>
              <a:t>    </a:t>
            </a:r>
          </a:p>
          <a:p>
            <a:pPr eaLnBrk="1" hangingPunct="1">
              <a:spcBef>
                <a:spcPct val="0"/>
              </a:spcBef>
              <a:buFontTx/>
              <a:buNone/>
            </a:pPr>
            <a:r>
              <a:rPr lang="zh-CN" altLang="en-US" sz="2400" dirty="0">
                <a:solidFill>
                  <a:srgbClr val="000000"/>
                </a:solidFill>
                <a:ea typeface="微软雅黑" panose="020B0503020204020204" pitchFamily="34" charset="-122"/>
              </a:rPr>
              <a:t>        </a:t>
            </a:r>
            <a:r>
              <a:rPr lang="zh-CN" altLang="en-US" sz="2400" dirty="0">
                <a:solidFill>
                  <a:srgbClr val="0000FF"/>
                </a:solidFill>
                <a:ea typeface="微软雅黑" panose="020B0503020204020204" pitchFamily="34" charset="-122"/>
              </a:rPr>
              <a:t>坎儿井由竖井、暗渠、明渠、蓄水池几部分组成。直井</a:t>
            </a:r>
            <a:r>
              <a:rPr lang="zh-CN" altLang="en-US" sz="2400" dirty="0">
                <a:solidFill>
                  <a:srgbClr val="000000"/>
                </a:solidFill>
                <a:ea typeface="微软雅黑" panose="020B0503020204020204" pitchFamily="34" charset="-122"/>
              </a:rPr>
              <a:t>又叫工作井，在开掘和修理时用来出土和通风。</a:t>
            </a:r>
            <a:r>
              <a:rPr lang="zh-CN" altLang="en-US" sz="2400" dirty="0">
                <a:solidFill>
                  <a:srgbClr val="0000FF"/>
                </a:solidFill>
                <a:ea typeface="微软雅黑" panose="020B0503020204020204" pitchFamily="34" charset="-122"/>
              </a:rPr>
              <a:t>暗渠</a:t>
            </a:r>
            <a:r>
              <a:rPr lang="zh-CN" altLang="en-US" sz="2400" dirty="0">
                <a:solidFill>
                  <a:srgbClr val="000000"/>
                </a:solidFill>
                <a:ea typeface="微软雅黑" panose="020B0503020204020204" pitchFamily="34" charset="-122"/>
              </a:rPr>
              <a:t>为输水道，使地下水由地下流出地面。暗渠同明渠接头处的</a:t>
            </a:r>
            <a:r>
              <a:rPr lang="zh-CN" altLang="en-US" sz="2400" dirty="0">
                <a:solidFill>
                  <a:srgbClr val="0000FF"/>
                </a:solidFill>
                <a:ea typeface="微软雅黑" panose="020B0503020204020204" pitchFamily="34" charset="-122"/>
              </a:rPr>
              <a:t>蓄水池，</a:t>
            </a:r>
            <a:r>
              <a:rPr lang="zh-CN" altLang="en-US" sz="2400" dirty="0">
                <a:solidFill>
                  <a:srgbClr val="000000"/>
                </a:solidFill>
                <a:ea typeface="微软雅黑" panose="020B0503020204020204" pitchFamily="34" charset="-122"/>
              </a:rPr>
              <a:t>为蓄水用，又可减缓暗渠水流的冲力。</a:t>
            </a:r>
          </a:p>
        </p:txBody>
      </p:sp>
      <p:sp>
        <p:nvSpPr>
          <p:cNvPr id="4" name="矩形 3"/>
          <p:cNvSpPr/>
          <p:nvPr/>
        </p:nvSpPr>
        <p:spPr>
          <a:xfrm>
            <a:off x="8029903" y="2442432"/>
            <a:ext cx="3752192" cy="1938992"/>
          </a:xfrm>
          <a:prstGeom prst="rect">
            <a:avLst/>
          </a:prstGeom>
          <a:solidFill>
            <a:schemeClr val="tx1">
              <a:alpha val="55000"/>
            </a:schemeClr>
          </a:solidFill>
        </p:spPr>
        <p:txBody>
          <a:bodyPr wrap="square">
            <a:spAutoFit/>
          </a:bodyPr>
          <a:lstStyle/>
          <a:p>
            <a:r>
              <a:rPr lang="zh-CN" altLang="en-US" sz="2400" dirty="0">
                <a:solidFill>
                  <a:schemeClr val="bg1"/>
                </a:solidFill>
                <a:latin typeface="楷体" panose="02010609060101010101" pitchFamily="49" charset="-122"/>
                <a:ea typeface="楷体" panose="02010609060101010101" pitchFamily="49" charset="-122"/>
              </a:rPr>
              <a:t>坎儿井是荒漠地区的特殊灌溉系统，普遍分布于新疆吐鲁番地区。坎儿井与万里长城、京杭大运河并称为中国古代三大工程。</a:t>
            </a:r>
          </a:p>
        </p:txBody>
      </p:sp>
    </p:spTree>
    <p:extLst>
      <p:ext uri="{BB962C8B-B14F-4D97-AF65-F5344CB8AC3E}">
        <p14:creationId xmlns:p14="http://schemas.microsoft.com/office/powerpoint/2010/main" val="24458209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7"/>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t="3125" b="4166"/>
          <a:stretch>
            <a:fillRect/>
          </a:stretch>
        </p:blipFill>
        <p:spPr bwMode="auto">
          <a:xfrm>
            <a:off x="631372" y="3335237"/>
            <a:ext cx="5148942" cy="321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0963" name="Text Box 3"/>
          <p:cNvSpPr txBox="1">
            <a:spLocks noChangeArrowheads="1"/>
          </p:cNvSpPr>
          <p:nvPr/>
        </p:nvSpPr>
        <p:spPr bwMode="auto">
          <a:xfrm>
            <a:off x="11016342" y="2177142"/>
            <a:ext cx="117565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TW" altLang="en-US" sz="4400" b="1" dirty="0">
                <a:solidFill>
                  <a:schemeClr val="accent2"/>
                </a:solidFill>
                <a:effectLst>
                  <a:outerShdw blurRad="38100" dist="38100" dir="2700000" algn="tl">
                    <a:srgbClr val="C0C0C0"/>
                  </a:outerShdw>
                </a:effectLst>
                <a:ea typeface="黑体" panose="02010609060101010101" pitchFamily="49" charset="-122"/>
              </a:rPr>
              <a:t>坎</a:t>
            </a:r>
            <a:r>
              <a:rPr kumimoji="1" lang="zh-CN" altLang="en-US" sz="4400" b="1" dirty="0">
                <a:solidFill>
                  <a:schemeClr val="accent2"/>
                </a:solidFill>
                <a:effectLst>
                  <a:outerShdw blurRad="38100" dist="38100" dir="2700000" algn="tl">
                    <a:srgbClr val="C0C0C0"/>
                  </a:outerShdw>
                </a:effectLst>
                <a:ea typeface="黑体" panose="02010609060101010101" pitchFamily="49" charset="-122"/>
              </a:rPr>
              <a:t>儿</a:t>
            </a:r>
            <a:r>
              <a:rPr kumimoji="1" lang="zh-TW" altLang="en-US" sz="4400" b="1" dirty="0">
                <a:solidFill>
                  <a:schemeClr val="accent2"/>
                </a:solidFill>
                <a:effectLst>
                  <a:outerShdw blurRad="38100" dist="38100" dir="2700000" algn="tl">
                    <a:srgbClr val="C0C0C0"/>
                  </a:outerShdw>
                </a:effectLst>
                <a:ea typeface="黑体" panose="02010609060101010101" pitchFamily="49" charset="-122"/>
              </a:rPr>
              <a:t>井</a:t>
            </a:r>
          </a:p>
        </p:txBody>
      </p:sp>
      <p:pic>
        <p:nvPicPr>
          <p:cNvPr id="4096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2814" y="0"/>
            <a:ext cx="4675187" cy="315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6" name="Picture 6" descr="200889-677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372" y="0"/>
            <a:ext cx="5148942" cy="3156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1-5-15"/>
          <p:cNvPicPr>
            <a:picLocks noChangeAspect="1" noChangeArrowheads="1"/>
          </p:cNvPicPr>
          <p:nvPr>
            <p:custDataLst>
              <p:tags r:id="rId2"/>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05513" y="3396343"/>
            <a:ext cx="4660198" cy="315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ext Box 8"/>
          <p:cNvSpPr/>
          <p:nvPr>
            <p:custDataLst>
              <p:tags r:id="rId3"/>
            </p:custDataLst>
          </p:nvPr>
        </p:nvSpPr>
        <p:spPr>
          <a:xfrm>
            <a:off x="9692142" y="6034086"/>
            <a:ext cx="895350" cy="519113"/>
          </a:xfrm>
          <a:prstGeom prst="rect">
            <a:avLst/>
          </a:prstGeom>
          <a:solidFill>
            <a:srgbClr val="00FF00">
              <a:alpha val="36862"/>
            </a:srgbClr>
          </a:solidFill>
          <a:ln>
            <a:noFill/>
            <a:miter lim="800000"/>
          </a:ln>
          <a:effec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rgbClr val="000000"/>
                </a:solidFill>
                <a:ea typeface="微软雅黑" panose="020B0503020204020204" pitchFamily="34" charset="-122"/>
              </a:rPr>
              <a:t>明渠</a:t>
            </a:r>
          </a:p>
        </p:txBody>
      </p:sp>
      <p:sp>
        <p:nvSpPr>
          <p:cNvPr id="8" name="Text Box 9"/>
          <p:cNvSpPr/>
          <p:nvPr>
            <p:custDataLst>
              <p:tags r:id="rId4"/>
            </p:custDataLst>
          </p:nvPr>
        </p:nvSpPr>
        <p:spPr>
          <a:xfrm>
            <a:off x="783317" y="139702"/>
            <a:ext cx="895350" cy="519112"/>
          </a:xfrm>
          <a:prstGeom prst="rect">
            <a:avLst/>
          </a:prstGeom>
          <a:solidFill>
            <a:schemeClr val="bg1">
              <a:alpha val="30196"/>
            </a:schemeClr>
          </a:solidFill>
          <a:ln>
            <a:noFill/>
            <a:miter lim="800000"/>
          </a:ln>
          <a:effec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rgbClr val="000000"/>
                </a:solidFill>
                <a:ea typeface="微软雅黑" panose="020B0503020204020204" pitchFamily="34" charset="-122"/>
              </a:rPr>
              <a:t>暗渠</a:t>
            </a:r>
          </a:p>
        </p:txBody>
      </p:sp>
      <p:sp>
        <p:nvSpPr>
          <p:cNvPr id="9" name="Text Box 10"/>
          <p:cNvSpPr/>
          <p:nvPr>
            <p:custDataLst>
              <p:tags r:id="rId5"/>
            </p:custDataLst>
          </p:nvPr>
        </p:nvSpPr>
        <p:spPr>
          <a:xfrm>
            <a:off x="6153151" y="139701"/>
            <a:ext cx="895350" cy="519113"/>
          </a:xfrm>
          <a:prstGeom prst="rect">
            <a:avLst/>
          </a:prstGeom>
          <a:solidFill>
            <a:schemeClr val="bg1">
              <a:alpha val="50980"/>
            </a:schemeClr>
          </a:solidFill>
          <a:ln>
            <a:noFill/>
            <a:miter lim="800000"/>
          </a:ln>
          <a:effec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rgbClr val="000000"/>
                </a:solidFill>
                <a:ea typeface="微软雅黑" panose="020B0503020204020204" pitchFamily="34" charset="-122"/>
              </a:rPr>
              <a:t>竖井</a:t>
            </a:r>
          </a:p>
        </p:txBody>
      </p:sp>
    </p:spTree>
    <p:extLst>
      <p:ext uri="{BB962C8B-B14F-4D97-AF65-F5344CB8AC3E}">
        <p14:creationId xmlns:p14="http://schemas.microsoft.com/office/powerpoint/2010/main" val="129299089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ChangeArrowheads="1"/>
          </p:cNvSpPr>
          <p:nvPr/>
        </p:nvSpPr>
        <p:spPr bwMode="auto">
          <a:xfrm>
            <a:off x="2405938" y="10242"/>
            <a:ext cx="60118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lnSpc>
                <a:spcPct val="150000"/>
              </a:lnSpc>
            </a:pPr>
            <a:r>
              <a:rPr lang="zh-CN" altLang="en-US" sz="2800" b="1" dirty="0" smtClean="0">
                <a:latin typeface="黑体" panose="02010609060101010101" pitchFamily="49" charset="-122"/>
                <a:ea typeface="黑体" panose="02010609060101010101" pitchFamily="49" charset="-122"/>
              </a:rPr>
              <a:t>（</a:t>
            </a:r>
            <a:r>
              <a:rPr lang="en-US" altLang="zh-CN" sz="2800" b="1" dirty="0" smtClean="0">
                <a:latin typeface="黑体" panose="02010609060101010101" pitchFamily="49" charset="-122"/>
                <a:ea typeface="黑体" panose="02010609060101010101" pitchFamily="49" charset="-122"/>
              </a:rPr>
              <a:t>1</a:t>
            </a:r>
            <a:r>
              <a:rPr lang="zh-CN" altLang="en-US" sz="2800" b="1" dirty="0" smtClean="0">
                <a:latin typeface="黑体" panose="02010609060101010101" pitchFamily="49" charset="-122"/>
                <a:ea typeface="黑体" panose="02010609060101010101" pitchFamily="49" charset="-122"/>
              </a:rPr>
              <a:t>）丰富</a:t>
            </a:r>
            <a:r>
              <a:rPr lang="zh-CN" altLang="en-US" sz="2800" b="1" dirty="0">
                <a:latin typeface="黑体" panose="02010609060101010101" pitchFamily="49" charset="-122"/>
                <a:ea typeface="黑体" panose="02010609060101010101" pitchFamily="49" charset="-122"/>
              </a:rPr>
              <a:t>的矿产资源：</a:t>
            </a:r>
          </a:p>
        </p:txBody>
      </p:sp>
      <p:grpSp>
        <p:nvGrpSpPr>
          <p:cNvPr id="2" name="Group 3"/>
          <p:cNvGrpSpPr>
            <a:grpSpLocks/>
          </p:cNvGrpSpPr>
          <p:nvPr/>
        </p:nvGrpSpPr>
        <p:grpSpPr bwMode="auto">
          <a:xfrm>
            <a:off x="1085084" y="4183117"/>
            <a:ext cx="8229600" cy="2660174"/>
            <a:chOff x="0" y="0"/>
            <a:chExt cx="3414" cy="2021"/>
          </a:xfrm>
        </p:grpSpPr>
        <p:grpSp>
          <p:nvGrpSpPr>
            <p:cNvPr id="58371" name="Group 4"/>
            <p:cNvGrpSpPr>
              <a:grpSpLocks/>
            </p:cNvGrpSpPr>
            <p:nvPr/>
          </p:nvGrpSpPr>
          <p:grpSpPr bwMode="auto">
            <a:xfrm>
              <a:off x="3" y="3"/>
              <a:ext cx="3408" cy="2015"/>
              <a:chOff x="0" y="0"/>
              <a:chExt cx="3408" cy="2015"/>
            </a:xfrm>
          </p:grpSpPr>
          <p:grpSp>
            <p:nvGrpSpPr>
              <p:cNvPr id="58372" name="Group 5"/>
              <p:cNvGrpSpPr>
                <a:grpSpLocks/>
              </p:cNvGrpSpPr>
              <p:nvPr/>
            </p:nvGrpSpPr>
            <p:grpSpPr bwMode="auto">
              <a:xfrm>
                <a:off x="0" y="0"/>
                <a:ext cx="852" cy="403"/>
                <a:chOff x="0" y="0"/>
                <a:chExt cx="852" cy="403"/>
              </a:xfrm>
            </p:grpSpPr>
            <p:sp>
              <p:nvSpPr>
                <p:cNvPr id="58373" name="Rectangle 6"/>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a:latin typeface="黑体" panose="02010609060101010101" pitchFamily="49" charset="-122"/>
                      <a:ea typeface="黑体" panose="02010609060101010101" pitchFamily="49" charset="-122"/>
                    </a:rPr>
                    <a:t>地名</a:t>
                  </a:r>
                </a:p>
              </p:txBody>
            </p:sp>
            <p:sp>
              <p:nvSpPr>
                <p:cNvPr id="58374" name="Rectangle 7"/>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grpSp>
            <p:nvGrpSpPr>
              <p:cNvPr id="58375" name="Group 8"/>
              <p:cNvGrpSpPr>
                <a:grpSpLocks/>
              </p:cNvGrpSpPr>
              <p:nvPr/>
            </p:nvGrpSpPr>
            <p:grpSpPr bwMode="auto">
              <a:xfrm>
                <a:off x="852" y="0"/>
                <a:ext cx="852" cy="403"/>
                <a:chOff x="0" y="0"/>
                <a:chExt cx="852" cy="403"/>
              </a:xfrm>
            </p:grpSpPr>
            <p:sp>
              <p:nvSpPr>
                <p:cNvPr id="58376" name="Rectangle 9"/>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a:latin typeface="黑体" panose="02010609060101010101" pitchFamily="49" charset="-122"/>
                      <a:ea typeface="黑体" panose="02010609060101010101" pitchFamily="49" charset="-122"/>
                    </a:rPr>
                    <a:t>主要矿产</a:t>
                  </a:r>
                </a:p>
              </p:txBody>
            </p:sp>
            <p:sp>
              <p:nvSpPr>
                <p:cNvPr id="58377" name="Rectangle 10"/>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grpSp>
            <p:nvGrpSpPr>
              <p:cNvPr id="58378" name="Group 11"/>
              <p:cNvGrpSpPr>
                <a:grpSpLocks/>
              </p:cNvGrpSpPr>
              <p:nvPr/>
            </p:nvGrpSpPr>
            <p:grpSpPr bwMode="auto">
              <a:xfrm>
                <a:off x="1704" y="0"/>
                <a:ext cx="852" cy="403"/>
                <a:chOff x="0" y="0"/>
                <a:chExt cx="852" cy="403"/>
              </a:xfrm>
            </p:grpSpPr>
            <p:sp>
              <p:nvSpPr>
                <p:cNvPr id="58379" name="Rectangle 12"/>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a:latin typeface="黑体" panose="02010609060101010101" pitchFamily="49" charset="-122"/>
                      <a:ea typeface="黑体" panose="02010609060101010101" pitchFamily="49" charset="-122"/>
                    </a:rPr>
                    <a:t>地名</a:t>
                  </a:r>
                </a:p>
              </p:txBody>
            </p:sp>
            <p:sp>
              <p:nvSpPr>
                <p:cNvPr id="58380" name="Rectangle 13"/>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grpSp>
            <p:nvGrpSpPr>
              <p:cNvPr id="58381" name="Group 14"/>
              <p:cNvGrpSpPr>
                <a:grpSpLocks/>
              </p:cNvGrpSpPr>
              <p:nvPr/>
            </p:nvGrpSpPr>
            <p:grpSpPr bwMode="auto">
              <a:xfrm>
                <a:off x="2556" y="0"/>
                <a:ext cx="852" cy="403"/>
                <a:chOff x="0" y="0"/>
                <a:chExt cx="852" cy="403"/>
              </a:xfrm>
            </p:grpSpPr>
            <p:sp>
              <p:nvSpPr>
                <p:cNvPr id="58382" name="Rectangle 15"/>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a:latin typeface="黑体" panose="02010609060101010101" pitchFamily="49" charset="-122"/>
                      <a:ea typeface="黑体" panose="02010609060101010101" pitchFamily="49" charset="-122"/>
                    </a:rPr>
                    <a:t>主要矿产</a:t>
                  </a:r>
                </a:p>
              </p:txBody>
            </p:sp>
            <p:sp>
              <p:nvSpPr>
                <p:cNvPr id="58383" name="Rectangle 16"/>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grpSp>
            <p:nvGrpSpPr>
              <p:cNvPr id="58384" name="Group 17"/>
              <p:cNvGrpSpPr>
                <a:grpSpLocks/>
              </p:cNvGrpSpPr>
              <p:nvPr/>
            </p:nvGrpSpPr>
            <p:grpSpPr bwMode="auto">
              <a:xfrm>
                <a:off x="0" y="403"/>
                <a:ext cx="852" cy="403"/>
                <a:chOff x="0" y="0"/>
                <a:chExt cx="852" cy="403"/>
              </a:xfrm>
            </p:grpSpPr>
            <p:sp>
              <p:nvSpPr>
                <p:cNvPr id="58385" name="Rectangle 18"/>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dirty="0">
                      <a:latin typeface="黑体" panose="02010609060101010101" pitchFamily="49" charset="-122"/>
                      <a:ea typeface="黑体" panose="02010609060101010101" pitchFamily="49" charset="-122"/>
                    </a:rPr>
                    <a:t>霍</a:t>
                  </a:r>
                  <a:r>
                    <a:rPr lang="zh-CN" altLang="en-US" sz="2400" b="1" dirty="0" smtClean="0">
                      <a:latin typeface="黑体" panose="02010609060101010101" pitchFamily="49" charset="-122"/>
                      <a:ea typeface="黑体" panose="02010609060101010101" pitchFamily="49" charset="-122"/>
                    </a:rPr>
                    <a:t>林</a:t>
                  </a:r>
                  <a:r>
                    <a:rPr lang="zh-CN" altLang="en-US" sz="2400" b="1" dirty="0">
                      <a:latin typeface="黑体" panose="02010609060101010101" pitchFamily="49" charset="-122"/>
                      <a:ea typeface="黑体" panose="02010609060101010101" pitchFamily="49" charset="-122"/>
                    </a:rPr>
                    <a:t>郭勒</a:t>
                  </a:r>
                </a:p>
              </p:txBody>
            </p:sp>
            <p:sp>
              <p:nvSpPr>
                <p:cNvPr id="58386" name="Rectangle 19"/>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8387" name="Rectangle 22"/>
              <p:cNvSpPr>
                <a:spLocks noChangeArrowheads="1"/>
              </p:cNvSpPr>
              <p:nvPr/>
            </p:nvSpPr>
            <p:spPr bwMode="auto">
              <a:xfrm>
                <a:off x="852" y="403"/>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nvGrpSpPr>
              <p:cNvPr id="58388" name="Group 23"/>
              <p:cNvGrpSpPr>
                <a:grpSpLocks/>
              </p:cNvGrpSpPr>
              <p:nvPr/>
            </p:nvGrpSpPr>
            <p:grpSpPr bwMode="auto">
              <a:xfrm>
                <a:off x="1704" y="403"/>
                <a:ext cx="852" cy="403"/>
                <a:chOff x="0" y="0"/>
                <a:chExt cx="852" cy="403"/>
              </a:xfrm>
            </p:grpSpPr>
            <p:sp>
              <p:nvSpPr>
                <p:cNvPr id="58389" name="Rectangle 24"/>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a:latin typeface="黑体" panose="02010609060101010101" pitchFamily="49" charset="-122"/>
                      <a:ea typeface="黑体" panose="02010609060101010101" pitchFamily="49" charset="-122"/>
                    </a:rPr>
                    <a:t>白云鄂博</a:t>
                  </a:r>
                </a:p>
              </p:txBody>
            </p:sp>
            <p:sp>
              <p:nvSpPr>
                <p:cNvPr id="58390" name="Rectangle 25"/>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8391" name="Rectangle 28"/>
              <p:cNvSpPr>
                <a:spLocks noChangeArrowheads="1"/>
              </p:cNvSpPr>
              <p:nvPr/>
            </p:nvSpPr>
            <p:spPr bwMode="auto">
              <a:xfrm>
                <a:off x="2556" y="403"/>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nvGrpSpPr>
              <p:cNvPr id="58392" name="Group 29"/>
              <p:cNvGrpSpPr>
                <a:grpSpLocks/>
              </p:cNvGrpSpPr>
              <p:nvPr/>
            </p:nvGrpSpPr>
            <p:grpSpPr bwMode="auto">
              <a:xfrm>
                <a:off x="0" y="806"/>
                <a:ext cx="852" cy="403"/>
                <a:chOff x="0" y="0"/>
                <a:chExt cx="852" cy="403"/>
              </a:xfrm>
            </p:grpSpPr>
            <p:sp>
              <p:nvSpPr>
                <p:cNvPr id="58393" name="Rectangle 30"/>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a:latin typeface="黑体" panose="02010609060101010101" pitchFamily="49" charset="-122"/>
                      <a:ea typeface="黑体" panose="02010609060101010101" pitchFamily="49" charset="-122"/>
                    </a:rPr>
                    <a:t>石嘴山</a:t>
                  </a:r>
                </a:p>
              </p:txBody>
            </p:sp>
            <p:sp>
              <p:nvSpPr>
                <p:cNvPr id="58394" name="Rectangle 31"/>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8395" name="Rectangle 34"/>
              <p:cNvSpPr>
                <a:spLocks noChangeArrowheads="1"/>
              </p:cNvSpPr>
              <p:nvPr/>
            </p:nvSpPr>
            <p:spPr bwMode="auto">
              <a:xfrm>
                <a:off x="852" y="806"/>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nvGrpSpPr>
              <p:cNvPr id="58396" name="Group 35"/>
              <p:cNvGrpSpPr>
                <a:grpSpLocks/>
              </p:cNvGrpSpPr>
              <p:nvPr/>
            </p:nvGrpSpPr>
            <p:grpSpPr bwMode="auto">
              <a:xfrm>
                <a:off x="1704" y="806"/>
                <a:ext cx="852" cy="403"/>
                <a:chOff x="0" y="0"/>
                <a:chExt cx="852" cy="403"/>
              </a:xfrm>
            </p:grpSpPr>
            <p:sp>
              <p:nvSpPr>
                <p:cNvPr id="58397" name="Rectangle 36"/>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a:latin typeface="黑体" panose="02010609060101010101" pitchFamily="49" charset="-122"/>
                      <a:ea typeface="黑体" panose="02010609060101010101" pitchFamily="49" charset="-122"/>
                    </a:rPr>
                    <a:t>金昌</a:t>
                  </a:r>
                </a:p>
              </p:txBody>
            </p:sp>
            <p:sp>
              <p:nvSpPr>
                <p:cNvPr id="58398" name="Rectangle 37"/>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8399" name="Rectangle 40"/>
              <p:cNvSpPr>
                <a:spLocks noChangeArrowheads="1"/>
              </p:cNvSpPr>
              <p:nvPr/>
            </p:nvSpPr>
            <p:spPr bwMode="auto">
              <a:xfrm>
                <a:off x="2556" y="806"/>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nvGrpSpPr>
              <p:cNvPr id="58400" name="Group 41"/>
              <p:cNvGrpSpPr>
                <a:grpSpLocks/>
              </p:cNvGrpSpPr>
              <p:nvPr/>
            </p:nvGrpSpPr>
            <p:grpSpPr bwMode="auto">
              <a:xfrm>
                <a:off x="0" y="1209"/>
                <a:ext cx="852" cy="403"/>
                <a:chOff x="0" y="0"/>
                <a:chExt cx="852" cy="403"/>
              </a:xfrm>
            </p:grpSpPr>
            <p:sp>
              <p:nvSpPr>
                <p:cNvPr id="58401" name="Rectangle 42"/>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a:latin typeface="黑体" panose="02010609060101010101" pitchFamily="49" charset="-122"/>
                      <a:ea typeface="黑体" panose="02010609060101010101" pitchFamily="49" charset="-122"/>
                    </a:rPr>
                    <a:t>玉　门</a:t>
                  </a:r>
                </a:p>
              </p:txBody>
            </p:sp>
            <p:sp>
              <p:nvSpPr>
                <p:cNvPr id="58402" name="Rectangle 43"/>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8403" name="Rectangle 46"/>
              <p:cNvSpPr>
                <a:spLocks noChangeArrowheads="1"/>
              </p:cNvSpPr>
              <p:nvPr/>
            </p:nvSpPr>
            <p:spPr bwMode="auto">
              <a:xfrm>
                <a:off x="852" y="1209"/>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nvGrpSpPr>
              <p:cNvPr id="58404" name="Group 47"/>
              <p:cNvGrpSpPr>
                <a:grpSpLocks/>
              </p:cNvGrpSpPr>
              <p:nvPr/>
            </p:nvGrpSpPr>
            <p:grpSpPr bwMode="auto">
              <a:xfrm>
                <a:off x="1704" y="1209"/>
                <a:ext cx="852" cy="403"/>
                <a:chOff x="0" y="0"/>
                <a:chExt cx="852" cy="403"/>
              </a:xfrm>
            </p:grpSpPr>
            <p:sp>
              <p:nvSpPr>
                <p:cNvPr id="58405" name="Rectangle 48"/>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a:latin typeface="黑体" panose="02010609060101010101" pitchFamily="49" charset="-122"/>
                      <a:ea typeface="黑体" panose="02010609060101010101" pitchFamily="49" charset="-122"/>
                    </a:rPr>
                    <a:t>和田</a:t>
                  </a:r>
                </a:p>
              </p:txBody>
            </p:sp>
            <p:sp>
              <p:nvSpPr>
                <p:cNvPr id="58406" name="Rectangle 49"/>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8407" name="Rectangle 52"/>
              <p:cNvSpPr>
                <a:spLocks noChangeArrowheads="1"/>
              </p:cNvSpPr>
              <p:nvPr/>
            </p:nvSpPr>
            <p:spPr bwMode="auto">
              <a:xfrm>
                <a:off x="2556" y="1209"/>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nvGrpSpPr>
              <p:cNvPr id="58408" name="Group 53"/>
              <p:cNvGrpSpPr>
                <a:grpSpLocks/>
              </p:cNvGrpSpPr>
              <p:nvPr/>
            </p:nvGrpSpPr>
            <p:grpSpPr bwMode="auto">
              <a:xfrm>
                <a:off x="0" y="1612"/>
                <a:ext cx="852" cy="403"/>
                <a:chOff x="0" y="0"/>
                <a:chExt cx="852" cy="403"/>
              </a:xfrm>
            </p:grpSpPr>
            <p:sp>
              <p:nvSpPr>
                <p:cNvPr id="58409" name="Rectangle 54"/>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a:latin typeface="黑体" panose="02010609060101010101" pitchFamily="49" charset="-122"/>
                      <a:ea typeface="黑体" panose="02010609060101010101" pitchFamily="49" charset="-122"/>
                    </a:rPr>
                    <a:t>克拉玛依</a:t>
                  </a:r>
                </a:p>
              </p:txBody>
            </p:sp>
            <p:sp>
              <p:nvSpPr>
                <p:cNvPr id="58410" name="Rectangle 55"/>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8411" name="Rectangle 58"/>
              <p:cNvSpPr>
                <a:spLocks noChangeArrowheads="1"/>
              </p:cNvSpPr>
              <p:nvPr/>
            </p:nvSpPr>
            <p:spPr bwMode="auto">
              <a:xfrm>
                <a:off x="852" y="1612"/>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nvGrpSpPr>
              <p:cNvPr id="58412" name="Group 59"/>
              <p:cNvGrpSpPr>
                <a:grpSpLocks/>
              </p:cNvGrpSpPr>
              <p:nvPr/>
            </p:nvGrpSpPr>
            <p:grpSpPr bwMode="auto">
              <a:xfrm>
                <a:off x="1704" y="1612"/>
                <a:ext cx="852" cy="403"/>
                <a:chOff x="0" y="0"/>
                <a:chExt cx="852" cy="403"/>
              </a:xfrm>
            </p:grpSpPr>
            <p:sp>
              <p:nvSpPr>
                <p:cNvPr id="58413" name="Rectangle 60"/>
                <p:cNvSpPr>
                  <a:spLocks noChangeArrowheads="1"/>
                </p:cNvSpPr>
                <p:nvPr/>
              </p:nvSpPr>
              <p:spPr bwMode="auto">
                <a:xfrm>
                  <a:off x="0" y="0"/>
                  <a:ext cx="852" cy="4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400" b="1">
                      <a:latin typeface="黑体" panose="02010609060101010101" pitchFamily="49" charset="-122"/>
                      <a:ea typeface="黑体" panose="02010609060101010101" pitchFamily="49" charset="-122"/>
                    </a:rPr>
                    <a:t>阿勒泰</a:t>
                  </a:r>
                </a:p>
              </p:txBody>
            </p:sp>
            <p:sp>
              <p:nvSpPr>
                <p:cNvPr id="58414" name="Rectangle 61"/>
                <p:cNvSpPr>
                  <a:spLocks noChangeArrowheads="1"/>
                </p:cNvSpPr>
                <p:nvPr/>
              </p:nvSpPr>
              <p:spPr bwMode="auto">
                <a:xfrm>
                  <a:off x="0" y="0"/>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8415" name="Rectangle 64"/>
              <p:cNvSpPr>
                <a:spLocks noChangeArrowheads="1"/>
              </p:cNvSpPr>
              <p:nvPr/>
            </p:nvSpPr>
            <p:spPr bwMode="auto">
              <a:xfrm>
                <a:off x="2556" y="1612"/>
                <a:ext cx="852" cy="403"/>
              </a:xfrm>
              <a:prstGeom prst="rect">
                <a:avLst/>
              </a:prstGeom>
              <a:noFill/>
              <a:ln w="7">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8416" name="Rectangle 65"/>
            <p:cNvSpPr>
              <a:spLocks noChangeArrowheads="1"/>
            </p:cNvSpPr>
            <p:nvPr/>
          </p:nvSpPr>
          <p:spPr bwMode="auto">
            <a:xfrm>
              <a:off x="0" y="0"/>
              <a:ext cx="3414" cy="2021"/>
            </a:xfrm>
            <a:prstGeom prst="rect">
              <a:avLst/>
            </a:prstGeom>
            <a:noFill/>
            <a:ln w="11112">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39941" name="Rectangle 21"/>
          <p:cNvSpPr>
            <a:spLocks noChangeArrowheads="1"/>
          </p:cNvSpPr>
          <p:nvPr/>
        </p:nvSpPr>
        <p:spPr bwMode="auto">
          <a:xfrm>
            <a:off x="2920728" y="4692146"/>
            <a:ext cx="2054225" cy="53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rgbClr val="0000FF"/>
                </a:solidFill>
                <a:latin typeface="黑体" panose="02010609060101010101" pitchFamily="49" charset="-122"/>
                <a:ea typeface="黑体" panose="02010609060101010101" pitchFamily="49" charset="-122"/>
              </a:rPr>
              <a:t>煤</a:t>
            </a:r>
            <a:endParaRPr lang="en-US" altLang="zh-CN" sz="2400" b="1" dirty="0">
              <a:solidFill>
                <a:srgbClr val="0000FF"/>
              </a:solidFill>
              <a:latin typeface="黑体" panose="02010609060101010101" pitchFamily="49" charset="-122"/>
              <a:ea typeface="黑体" panose="02010609060101010101" pitchFamily="49" charset="-122"/>
            </a:endParaRPr>
          </a:p>
        </p:txBody>
      </p:sp>
      <p:sp>
        <p:nvSpPr>
          <p:cNvPr id="39942" name="Rectangle 27"/>
          <p:cNvSpPr>
            <a:spLocks noChangeArrowheads="1"/>
          </p:cNvSpPr>
          <p:nvPr/>
        </p:nvSpPr>
        <p:spPr bwMode="auto">
          <a:xfrm>
            <a:off x="7027590" y="4692146"/>
            <a:ext cx="2054225" cy="53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a:solidFill>
                  <a:srgbClr val="0000FF"/>
                </a:solidFill>
                <a:latin typeface="黑体" panose="02010609060101010101" pitchFamily="49" charset="-122"/>
                <a:ea typeface="黑体" panose="02010609060101010101" pitchFamily="49" charset="-122"/>
              </a:rPr>
              <a:t>稀土、铁</a:t>
            </a:r>
            <a:endParaRPr lang="en-US" altLang="zh-CN" sz="2400" b="1">
              <a:solidFill>
                <a:srgbClr val="0000FF"/>
              </a:solidFill>
              <a:latin typeface="黑体" panose="02010609060101010101" pitchFamily="49" charset="-122"/>
              <a:ea typeface="黑体" panose="02010609060101010101" pitchFamily="49" charset="-122"/>
            </a:endParaRPr>
          </a:p>
        </p:txBody>
      </p:sp>
      <p:sp>
        <p:nvSpPr>
          <p:cNvPr id="39943" name="Rectangle 33"/>
          <p:cNvSpPr>
            <a:spLocks noChangeArrowheads="1"/>
          </p:cNvSpPr>
          <p:nvPr/>
        </p:nvSpPr>
        <p:spPr bwMode="auto">
          <a:xfrm>
            <a:off x="2920728" y="5331907"/>
            <a:ext cx="2054225" cy="53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a:solidFill>
                  <a:srgbClr val="0000FF"/>
                </a:solidFill>
                <a:latin typeface="黑体" panose="02010609060101010101" pitchFamily="49" charset="-122"/>
                <a:ea typeface="黑体" panose="02010609060101010101" pitchFamily="49" charset="-122"/>
              </a:rPr>
              <a:t>煤</a:t>
            </a:r>
            <a:endParaRPr lang="en-US" altLang="zh-CN" sz="2400" b="1">
              <a:solidFill>
                <a:srgbClr val="0000FF"/>
              </a:solidFill>
              <a:latin typeface="黑体" panose="02010609060101010101" pitchFamily="49" charset="-122"/>
              <a:ea typeface="黑体" panose="02010609060101010101" pitchFamily="49" charset="-122"/>
            </a:endParaRPr>
          </a:p>
        </p:txBody>
      </p:sp>
      <p:sp>
        <p:nvSpPr>
          <p:cNvPr id="39944" name="Rectangle 39"/>
          <p:cNvSpPr>
            <a:spLocks noChangeArrowheads="1"/>
          </p:cNvSpPr>
          <p:nvPr/>
        </p:nvSpPr>
        <p:spPr bwMode="auto">
          <a:xfrm>
            <a:off x="7027590" y="5331907"/>
            <a:ext cx="2054225" cy="53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a:solidFill>
                  <a:srgbClr val="0000FF"/>
                </a:solidFill>
                <a:latin typeface="黑体" panose="02010609060101010101" pitchFamily="49" charset="-122"/>
                <a:ea typeface="黑体" panose="02010609060101010101" pitchFamily="49" charset="-122"/>
              </a:rPr>
              <a:t>镍</a:t>
            </a:r>
            <a:endParaRPr lang="en-US" altLang="zh-CN" sz="2400" b="1">
              <a:solidFill>
                <a:srgbClr val="0000FF"/>
              </a:solidFill>
              <a:latin typeface="黑体" panose="02010609060101010101" pitchFamily="49" charset="-122"/>
              <a:ea typeface="黑体" panose="02010609060101010101" pitchFamily="49" charset="-122"/>
            </a:endParaRPr>
          </a:p>
        </p:txBody>
      </p:sp>
      <p:sp>
        <p:nvSpPr>
          <p:cNvPr id="39945" name="Rectangle 45"/>
          <p:cNvSpPr>
            <a:spLocks noChangeArrowheads="1"/>
          </p:cNvSpPr>
          <p:nvPr/>
        </p:nvSpPr>
        <p:spPr bwMode="auto">
          <a:xfrm>
            <a:off x="2920727" y="5751641"/>
            <a:ext cx="2054225" cy="53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rgbClr val="0000FF"/>
                </a:solidFill>
                <a:latin typeface="黑体" panose="02010609060101010101" pitchFamily="49" charset="-122"/>
                <a:ea typeface="黑体" panose="02010609060101010101" pitchFamily="49" charset="-122"/>
              </a:rPr>
              <a:t>石油</a:t>
            </a:r>
            <a:endParaRPr lang="en-US" altLang="zh-CN" sz="2400" b="1" dirty="0">
              <a:solidFill>
                <a:srgbClr val="0000FF"/>
              </a:solidFill>
              <a:latin typeface="黑体" panose="02010609060101010101" pitchFamily="49" charset="-122"/>
              <a:ea typeface="黑体" panose="02010609060101010101" pitchFamily="49" charset="-122"/>
            </a:endParaRPr>
          </a:p>
        </p:txBody>
      </p:sp>
      <p:sp>
        <p:nvSpPr>
          <p:cNvPr id="39946" name="Rectangle 51"/>
          <p:cNvSpPr>
            <a:spLocks noChangeArrowheads="1"/>
          </p:cNvSpPr>
          <p:nvPr/>
        </p:nvSpPr>
        <p:spPr bwMode="auto">
          <a:xfrm>
            <a:off x="7027590" y="5743962"/>
            <a:ext cx="2054225" cy="53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rgbClr val="0000FF"/>
                </a:solidFill>
                <a:latin typeface="黑体" panose="02010609060101010101" pitchFamily="49" charset="-122"/>
                <a:ea typeface="黑体" panose="02010609060101010101" pitchFamily="49" charset="-122"/>
              </a:rPr>
              <a:t>玉石</a:t>
            </a:r>
            <a:endParaRPr lang="en-US" altLang="zh-CN" sz="2400" b="1" dirty="0">
              <a:solidFill>
                <a:srgbClr val="0000FF"/>
              </a:solidFill>
              <a:latin typeface="黑体" panose="02010609060101010101" pitchFamily="49" charset="-122"/>
              <a:ea typeface="黑体" panose="02010609060101010101" pitchFamily="49" charset="-122"/>
            </a:endParaRPr>
          </a:p>
        </p:txBody>
      </p:sp>
      <p:sp>
        <p:nvSpPr>
          <p:cNvPr id="39947" name="Rectangle 57"/>
          <p:cNvSpPr>
            <a:spLocks noChangeArrowheads="1"/>
          </p:cNvSpPr>
          <p:nvPr/>
        </p:nvSpPr>
        <p:spPr bwMode="auto">
          <a:xfrm>
            <a:off x="2920728" y="6327544"/>
            <a:ext cx="2054225" cy="53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a:solidFill>
                  <a:srgbClr val="0000FF"/>
                </a:solidFill>
                <a:latin typeface="黑体" panose="02010609060101010101" pitchFamily="49" charset="-122"/>
                <a:ea typeface="黑体" panose="02010609060101010101" pitchFamily="49" charset="-122"/>
              </a:rPr>
              <a:t>石油</a:t>
            </a:r>
            <a:endParaRPr lang="en-US" altLang="zh-CN" sz="2400" b="1">
              <a:solidFill>
                <a:srgbClr val="0000FF"/>
              </a:solidFill>
              <a:latin typeface="黑体" panose="02010609060101010101" pitchFamily="49" charset="-122"/>
              <a:ea typeface="黑体" panose="02010609060101010101" pitchFamily="49" charset="-122"/>
            </a:endParaRPr>
          </a:p>
        </p:txBody>
      </p:sp>
      <p:sp>
        <p:nvSpPr>
          <p:cNvPr id="39948" name="Rectangle 63"/>
          <p:cNvSpPr>
            <a:spLocks noChangeArrowheads="1"/>
          </p:cNvSpPr>
          <p:nvPr/>
        </p:nvSpPr>
        <p:spPr bwMode="auto">
          <a:xfrm>
            <a:off x="7027590" y="6327544"/>
            <a:ext cx="2054225" cy="53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a:solidFill>
                  <a:srgbClr val="0000FF"/>
                </a:solidFill>
                <a:latin typeface="黑体" panose="02010609060101010101" pitchFamily="49" charset="-122"/>
                <a:ea typeface="黑体" panose="02010609060101010101" pitchFamily="49" charset="-122"/>
              </a:rPr>
              <a:t>金</a:t>
            </a:r>
            <a:endParaRPr lang="en-US" altLang="zh-CN" sz="2400" b="1">
              <a:solidFill>
                <a:srgbClr val="0000FF"/>
              </a:solidFill>
              <a:latin typeface="黑体" panose="02010609060101010101" pitchFamily="49" charset="-122"/>
              <a:ea typeface="黑体" panose="02010609060101010101" pitchFamily="49" charset="-122"/>
            </a:endParaRPr>
          </a:p>
        </p:txBody>
      </p:sp>
      <p:sp>
        <p:nvSpPr>
          <p:cNvPr id="60" name="矩形 2"/>
          <p:cNvSpPr>
            <a:spLocks noChangeArrowheads="1"/>
          </p:cNvSpPr>
          <p:nvPr>
            <p:custDataLst>
              <p:tags r:id="rId1"/>
            </p:custDataLst>
          </p:nvPr>
        </p:nvSpPr>
        <p:spPr bwMode="auto">
          <a:xfrm>
            <a:off x="118132" y="31533"/>
            <a:ext cx="22878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3600" dirty="0" smtClean="0">
                <a:solidFill>
                  <a:srgbClr val="0000FF"/>
                </a:solidFill>
                <a:ea typeface="微软雅黑" panose="020B0503020204020204" pitchFamily="34" charset="-122"/>
              </a:rPr>
              <a:t>3</a:t>
            </a:r>
            <a:r>
              <a:rPr lang="zh-CN" altLang="en-US" sz="3600" dirty="0" smtClean="0">
                <a:solidFill>
                  <a:srgbClr val="0000FF"/>
                </a:solidFill>
                <a:ea typeface="微软雅黑" panose="020B0503020204020204" pitchFamily="34" charset="-122"/>
              </a:rPr>
              <a:t>、工</a:t>
            </a:r>
            <a:r>
              <a:rPr lang="zh-CN" altLang="en-US" sz="3600" dirty="0">
                <a:solidFill>
                  <a:srgbClr val="0000FF"/>
                </a:solidFill>
                <a:ea typeface="微软雅黑" panose="020B0503020204020204" pitchFamily="34" charset="-122"/>
              </a:rPr>
              <a:t>矿业</a:t>
            </a:r>
            <a:endParaRPr lang="zh-CN" altLang="en-US" sz="3600" dirty="0">
              <a:solidFill>
                <a:srgbClr val="FF0000"/>
              </a:solidFill>
              <a:ea typeface="微软雅黑" panose="020B0503020204020204" pitchFamily="34" charset="-122"/>
            </a:endParaRPr>
          </a:p>
        </p:txBody>
      </p:sp>
      <p:pic>
        <p:nvPicPr>
          <p:cNvPr id="61" name="Picture 1"/>
          <p:cNvPicPr>
            <a:picLocks noChangeAspect="1" noChangeArrowheads="1"/>
          </p:cNvPicPr>
          <p:nvPr/>
        </p:nvPicPr>
        <p:blipFill>
          <a:blip r:embed="rId4"/>
          <a:stretch>
            <a:fillRect/>
          </a:stretch>
        </p:blipFill>
        <p:spPr bwMode="auto">
          <a:xfrm>
            <a:off x="504498" y="724112"/>
            <a:ext cx="9627476" cy="3500800"/>
          </a:xfrm>
          <a:prstGeom prst="rect">
            <a:avLst/>
          </a:prstGeom>
          <a:noFill/>
          <a:ln w="9525">
            <a:noFill/>
            <a:miter lim="800000"/>
          </a:ln>
        </p:spPr>
      </p:pic>
    </p:spTree>
    <p:extLst>
      <p:ext uri="{BB962C8B-B14F-4D97-AF65-F5344CB8AC3E}">
        <p14:creationId xmlns:p14="http://schemas.microsoft.com/office/powerpoint/2010/main" val="826809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941"/>
                                        </p:tgtEl>
                                        <p:attrNameLst>
                                          <p:attrName>style.visibility</p:attrName>
                                        </p:attrNameLst>
                                      </p:cBhvr>
                                      <p:to>
                                        <p:strVal val="visible"/>
                                      </p:to>
                                    </p:set>
                                    <p:animEffect transition="in" filter="blinds(horizontal)">
                                      <p:cBhvr>
                                        <p:cTn id="12" dur="500"/>
                                        <p:tgtEl>
                                          <p:spTgt spid="399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943"/>
                                        </p:tgtEl>
                                        <p:attrNameLst>
                                          <p:attrName>style.visibility</p:attrName>
                                        </p:attrNameLst>
                                      </p:cBhvr>
                                      <p:to>
                                        <p:strVal val="visible"/>
                                      </p:to>
                                    </p:set>
                                    <p:animEffect transition="in" filter="blinds(horizontal)">
                                      <p:cBhvr>
                                        <p:cTn id="17" dur="500"/>
                                        <p:tgtEl>
                                          <p:spTgt spid="399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9945"/>
                                        </p:tgtEl>
                                        <p:attrNameLst>
                                          <p:attrName>style.visibility</p:attrName>
                                        </p:attrNameLst>
                                      </p:cBhvr>
                                      <p:to>
                                        <p:strVal val="visible"/>
                                      </p:to>
                                    </p:set>
                                    <p:animEffect transition="in" filter="blinds(horizontal)">
                                      <p:cBhvr>
                                        <p:cTn id="22" dur="500"/>
                                        <p:tgtEl>
                                          <p:spTgt spid="399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9947"/>
                                        </p:tgtEl>
                                        <p:attrNameLst>
                                          <p:attrName>style.visibility</p:attrName>
                                        </p:attrNameLst>
                                      </p:cBhvr>
                                      <p:to>
                                        <p:strVal val="visible"/>
                                      </p:to>
                                    </p:set>
                                    <p:animEffect transition="in" filter="blinds(horizontal)">
                                      <p:cBhvr>
                                        <p:cTn id="27" dur="500"/>
                                        <p:tgtEl>
                                          <p:spTgt spid="399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9942"/>
                                        </p:tgtEl>
                                        <p:attrNameLst>
                                          <p:attrName>style.visibility</p:attrName>
                                        </p:attrNameLst>
                                      </p:cBhvr>
                                      <p:to>
                                        <p:strVal val="visible"/>
                                      </p:to>
                                    </p:set>
                                    <p:animEffect transition="in" filter="blinds(horizontal)">
                                      <p:cBhvr>
                                        <p:cTn id="32" dur="500"/>
                                        <p:tgtEl>
                                          <p:spTgt spid="3994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9944"/>
                                        </p:tgtEl>
                                        <p:attrNameLst>
                                          <p:attrName>style.visibility</p:attrName>
                                        </p:attrNameLst>
                                      </p:cBhvr>
                                      <p:to>
                                        <p:strVal val="visible"/>
                                      </p:to>
                                    </p:set>
                                    <p:animEffect transition="in" filter="blinds(horizontal)">
                                      <p:cBhvr>
                                        <p:cTn id="37" dur="500"/>
                                        <p:tgtEl>
                                          <p:spTgt spid="399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9946"/>
                                        </p:tgtEl>
                                        <p:attrNameLst>
                                          <p:attrName>style.visibility</p:attrName>
                                        </p:attrNameLst>
                                      </p:cBhvr>
                                      <p:to>
                                        <p:strVal val="visible"/>
                                      </p:to>
                                    </p:set>
                                    <p:animEffect transition="in" filter="blinds(horizontal)">
                                      <p:cBhvr>
                                        <p:cTn id="42" dur="500"/>
                                        <p:tgtEl>
                                          <p:spTgt spid="3994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9948"/>
                                        </p:tgtEl>
                                        <p:attrNameLst>
                                          <p:attrName>style.visibility</p:attrName>
                                        </p:attrNameLst>
                                      </p:cBhvr>
                                      <p:to>
                                        <p:strVal val="visible"/>
                                      </p:to>
                                    </p:set>
                                    <p:animEffect transition="in" filter="blinds(horizontal)">
                                      <p:cBhvr>
                                        <p:cTn id="47" dur="500"/>
                                        <p:tgtEl>
                                          <p:spTgt spid="39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P spid="39942" grpId="0"/>
      <p:bldP spid="39943" grpId="0"/>
      <p:bldP spid="39944" grpId="0"/>
      <p:bldP spid="39945" grpId="0"/>
      <p:bldP spid="39946" grpId="0"/>
      <p:bldP spid="39947" grpId="0"/>
      <p:bldP spid="3994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p:nvPr>
            <p:custDataLst>
              <p:tags r:id="rId1"/>
            </p:custDataLst>
          </p:nvPr>
        </p:nvSpPr>
        <p:spPr>
          <a:xfrm>
            <a:off x="200025" y="2035441"/>
            <a:ext cx="2654846" cy="461665"/>
          </a:xfrm>
          <a:prstGeom prst="rect">
            <a:avLst/>
          </a:prstGeom>
          <a:noFill/>
          <a:ln>
            <a:noFill/>
            <a:miter lim="800000"/>
          </a:ln>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0000FF"/>
                </a:solidFill>
                <a:ea typeface="微软雅黑" panose="020B0503020204020204" pitchFamily="34" charset="-122"/>
              </a:rPr>
              <a:t>①农业基础：</a:t>
            </a:r>
          </a:p>
        </p:txBody>
      </p:sp>
      <p:sp>
        <p:nvSpPr>
          <p:cNvPr id="109571" name="矩形 2"/>
          <p:cNvSpPr>
            <a:spLocks noChangeArrowheads="1"/>
          </p:cNvSpPr>
          <p:nvPr>
            <p:custDataLst>
              <p:tags r:id="rId2"/>
            </p:custDataLst>
          </p:nvPr>
        </p:nvSpPr>
        <p:spPr bwMode="auto">
          <a:xfrm>
            <a:off x="118132" y="31533"/>
            <a:ext cx="22878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3600" dirty="0" smtClean="0">
                <a:solidFill>
                  <a:srgbClr val="0000FF"/>
                </a:solidFill>
                <a:ea typeface="微软雅黑" panose="020B0503020204020204" pitchFamily="34" charset="-122"/>
              </a:rPr>
              <a:t>3</a:t>
            </a:r>
            <a:r>
              <a:rPr lang="zh-CN" altLang="en-US" sz="3600" dirty="0" smtClean="0">
                <a:solidFill>
                  <a:srgbClr val="0000FF"/>
                </a:solidFill>
                <a:ea typeface="微软雅黑" panose="020B0503020204020204" pitchFamily="34" charset="-122"/>
              </a:rPr>
              <a:t>、工</a:t>
            </a:r>
            <a:r>
              <a:rPr lang="zh-CN" altLang="en-US" sz="3600" dirty="0">
                <a:solidFill>
                  <a:srgbClr val="0000FF"/>
                </a:solidFill>
                <a:ea typeface="微软雅黑" panose="020B0503020204020204" pitchFamily="34" charset="-122"/>
              </a:rPr>
              <a:t>矿业</a:t>
            </a:r>
            <a:endParaRPr lang="zh-CN" altLang="en-US" sz="3600" dirty="0">
              <a:solidFill>
                <a:srgbClr val="FF0000"/>
              </a:solidFill>
              <a:ea typeface="微软雅黑" panose="020B0503020204020204" pitchFamily="34" charset="-122"/>
            </a:endParaRPr>
          </a:p>
        </p:txBody>
      </p:sp>
      <p:sp>
        <p:nvSpPr>
          <p:cNvPr id="109572" name="矩形 3"/>
          <p:cNvSpPr>
            <a:spLocks noChangeArrowheads="1"/>
          </p:cNvSpPr>
          <p:nvPr>
            <p:custDataLst>
              <p:tags r:id="rId3"/>
            </p:custDataLst>
          </p:nvPr>
        </p:nvSpPr>
        <p:spPr bwMode="auto">
          <a:xfrm>
            <a:off x="-49540" y="1095042"/>
            <a:ext cx="3616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smtClean="0">
                <a:solidFill>
                  <a:srgbClr val="FF0000"/>
                </a:solidFill>
                <a:ea typeface="微软雅黑" panose="020B0503020204020204" pitchFamily="34" charset="-122"/>
              </a:rPr>
              <a:t>（</a:t>
            </a:r>
            <a:r>
              <a:rPr lang="en-US" altLang="zh-CN" sz="2800" dirty="0" smtClean="0">
                <a:solidFill>
                  <a:srgbClr val="FF0000"/>
                </a:solidFill>
                <a:ea typeface="微软雅黑" panose="020B0503020204020204" pitchFamily="34" charset="-122"/>
              </a:rPr>
              <a:t>2</a:t>
            </a:r>
            <a:r>
              <a:rPr lang="zh-CN" altLang="en-US" sz="2800" dirty="0" smtClean="0">
                <a:solidFill>
                  <a:srgbClr val="FF0000"/>
                </a:solidFill>
                <a:ea typeface="微软雅黑" panose="020B0503020204020204" pitchFamily="34" charset="-122"/>
              </a:rPr>
              <a:t>）</a:t>
            </a:r>
            <a:r>
              <a:rPr lang="zh-CN" altLang="en-US" sz="2800" dirty="0">
                <a:solidFill>
                  <a:srgbClr val="FF0000"/>
                </a:solidFill>
                <a:ea typeface="微软雅黑" panose="020B0503020204020204" pitchFamily="34" charset="-122"/>
              </a:rPr>
              <a:t>工业发展条件：</a:t>
            </a:r>
            <a:endParaRPr lang="zh-CN" altLang="en-US" sz="2800" dirty="0">
              <a:solidFill>
                <a:srgbClr val="000000"/>
              </a:solidFill>
              <a:ea typeface="微软雅黑" panose="020B0503020204020204" pitchFamily="34" charset="-122"/>
            </a:endParaRPr>
          </a:p>
        </p:txBody>
      </p:sp>
      <p:sp>
        <p:nvSpPr>
          <p:cNvPr id="101381" name="矩形 1"/>
          <p:cNvSpPr/>
          <p:nvPr>
            <p:custDataLst>
              <p:tags r:id="rId4"/>
            </p:custDataLst>
          </p:nvPr>
        </p:nvSpPr>
        <p:spPr>
          <a:xfrm>
            <a:off x="118132" y="2685359"/>
            <a:ext cx="5685768" cy="830997"/>
          </a:xfrm>
          <a:prstGeom prst="rect">
            <a:avLst/>
          </a:prstGeom>
          <a:noFill/>
          <a:ln>
            <a:noFill/>
            <a:miter lim="800000"/>
          </a:ln>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000000"/>
                </a:solidFill>
                <a:ea typeface="微软雅黑" panose="020B0503020204020204" pitchFamily="34" charset="-122"/>
              </a:rPr>
              <a:t>　我国最重要的畜牧业基地，是我国重要的甜菜产区，新疆是著名的优质棉花产地。</a:t>
            </a:r>
          </a:p>
        </p:txBody>
      </p:sp>
      <p:sp>
        <p:nvSpPr>
          <p:cNvPr id="101382" name="矩形 2"/>
          <p:cNvSpPr/>
          <p:nvPr>
            <p:custDataLst>
              <p:tags r:id="rId5"/>
            </p:custDataLst>
          </p:nvPr>
        </p:nvSpPr>
        <p:spPr>
          <a:xfrm>
            <a:off x="200025" y="3591970"/>
            <a:ext cx="4572000" cy="461665"/>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0000FF"/>
                </a:solidFill>
                <a:ea typeface="微软雅黑" panose="020B0503020204020204" pitchFamily="34" charset="-122"/>
              </a:rPr>
              <a:t>②交通运输：</a:t>
            </a:r>
          </a:p>
        </p:txBody>
      </p:sp>
      <p:sp>
        <p:nvSpPr>
          <p:cNvPr id="101383" name="矩形 4"/>
          <p:cNvSpPr/>
          <p:nvPr>
            <p:custDataLst>
              <p:tags r:id="rId6"/>
            </p:custDataLst>
          </p:nvPr>
        </p:nvSpPr>
        <p:spPr>
          <a:xfrm>
            <a:off x="-38099" y="4045906"/>
            <a:ext cx="9220200" cy="461665"/>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000000"/>
                </a:solidFill>
                <a:ea typeface="微软雅黑" panose="020B0503020204020204" pitchFamily="34" charset="-122"/>
              </a:rPr>
              <a:t>　陆地交通以铁路运输为主，主要干线有</a:t>
            </a:r>
            <a:r>
              <a:rPr lang="zh-CN" altLang="en-US" sz="2400" b="1" dirty="0">
                <a:solidFill>
                  <a:srgbClr val="FF0000"/>
                </a:solidFill>
                <a:ea typeface="微软雅黑" panose="020B0503020204020204" pitchFamily="34" charset="-122"/>
              </a:rPr>
              <a:t>兰新</a:t>
            </a:r>
            <a:r>
              <a:rPr lang="en-US" altLang="zh-CN" sz="2400" b="1" dirty="0">
                <a:solidFill>
                  <a:srgbClr val="FF0000"/>
                </a:solidFill>
                <a:ea typeface="微软雅黑" panose="020B0503020204020204" pitchFamily="34" charset="-122"/>
              </a:rPr>
              <a:t>-</a:t>
            </a:r>
            <a:r>
              <a:rPr lang="zh-CN" altLang="en-US" sz="2400" b="1" dirty="0">
                <a:solidFill>
                  <a:srgbClr val="FF0000"/>
                </a:solidFill>
                <a:ea typeface="微软雅黑" panose="020B0503020204020204" pitchFamily="34" charset="-122"/>
              </a:rPr>
              <a:t>北疆铁路、南疆铁路。</a:t>
            </a:r>
          </a:p>
        </p:txBody>
      </p:sp>
      <p:sp>
        <p:nvSpPr>
          <p:cNvPr id="101384" name="矩形 5"/>
          <p:cNvSpPr/>
          <p:nvPr>
            <p:custDataLst>
              <p:tags r:id="rId7"/>
            </p:custDataLst>
          </p:nvPr>
        </p:nvSpPr>
        <p:spPr>
          <a:xfrm>
            <a:off x="119938" y="4712374"/>
            <a:ext cx="4572000" cy="461665"/>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0000FF"/>
                </a:solidFill>
                <a:ea typeface="微软雅黑" panose="020B0503020204020204" pitchFamily="34" charset="-122"/>
              </a:rPr>
              <a:t>③资源配置－矿产资源丰富</a:t>
            </a:r>
          </a:p>
        </p:txBody>
      </p:sp>
      <p:sp>
        <p:nvSpPr>
          <p:cNvPr id="101385" name="矩形 6"/>
          <p:cNvSpPr/>
          <p:nvPr>
            <p:custDataLst>
              <p:tags r:id="rId8"/>
            </p:custDataLst>
          </p:nvPr>
        </p:nvSpPr>
        <p:spPr>
          <a:xfrm>
            <a:off x="250826" y="5185432"/>
            <a:ext cx="8931275" cy="830997"/>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dirty="0">
                <a:solidFill>
                  <a:srgbClr val="000000"/>
                </a:solidFill>
                <a:ea typeface="微软雅黑" panose="020B0503020204020204" pitchFamily="34" charset="-122"/>
              </a:rPr>
              <a:t>以煤炭、石油、天然气，天然气储量丰富为代表的能源资源和以稀土和镍为代表的有色金属极其丰富</a:t>
            </a:r>
            <a:r>
              <a:rPr lang="zh-CN" altLang="en-US" sz="2400" b="1" dirty="0" smtClean="0">
                <a:solidFill>
                  <a:srgbClr val="000000"/>
                </a:solidFill>
                <a:ea typeface="微软雅黑" panose="020B0503020204020204" pitchFamily="34" charset="-122"/>
              </a:rPr>
              <a:t>，内陆</a:t>
            </a:r>
            <a:r>
              <a:rPr lang="zh-CN" altLang="en-US" sz="2400" b="1" dirty="0">
                <a:solidFill>
                  <a:srgbClr val="000000"/>
                </a:solidFill>
                <a:ea typeface="微软雅黑" panose="020B0503020204020204" pitchFamily="34" charset="-122"/>
              </a:rPr>
              <a:t>湖泊盛产多种盐类</a:t>
            </a:r>
            <a:endParaRPr lang="zh-CN" altLang="en-US" sz="1600" b="1" dirty="0">
              <a:ea typeface="微软雅黑" panose="020B0503020204020204" pitchFamily="34" charset="-122"/>
            </a:endParaRPr>
          </a:p>
        </p:txBody>
      </p:sp>
      <p:pic>
        <p:nvPicPr>
          <p:cNvPr id="10" name="Picture 1"/>
          <p:cNvPicPr>
            <a:picLocks noChangeAspect="1" noChangeArrowheads="1"/>
          </p:cNvPicPr>
          <p:nvPr/>
        </p:nvPicPr>
        <p:blipFill>
          <a:blip r:embed="rId11"/>
          <a:stretch>
            <a:fillRect/>
          </a:stretch>
        </p:blipFill>
        <p:spPr bwMode="auto">
          <a:xfrm>
            <a:off x="5803899" y="51344"/>
            <a:ext cx="6388101" cy="3893335"/>
          </a:xfrm>
          <a:prstGeom prst="rect">
            <a:avLst/>
          </a:prstGeom>
          <a:noFill/>
          <a:ln w="9525">
            <a:noFill/>
            <a:miter lim="800000"/>
          </a:ln>
        </p:spPr>
      </p:pic>
    </p:spTree>
    <p:extLst>
      <p:ext uri="{BB962C8B-B14F-4D97-AF65-F5344CB8AC3E}">
        <p14:creationId xmlns:p14="http://schemas.microsoft.com/office/powerpoint/2010/main" val="2373485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wipe(down)">
                                      <p:cBhvr>
                                        <p:cTn id="7" dur="500"/>
                                        <p:tgtEl>
                                          <p:spTgt spid="1013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1381"/>
                                        </p:tgtEl>
                                        <p:attrNameLst>
                                          <p:attrName>style.visibility</p:attrName>
                                        </p:attrNameLst>
                                      </p:cBhvr>
                                      <p:to>
                                        <p:strVal val="visible"/>
                                      </p:to>
                                    </p:set>
                                    <p:animEffect transition="in" filter="wipe(down)">
                                      <p:cBhvr>
                                        <p:cTn id="12" dur="500"/>
                                        <p:tgtEl>
                                          <p:spTgt spid="1013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1382"/>
                                        </p:tgtEl>
                                        <p:attrNameLst>
                                          <p:attrName>style.visibility</p:attrName>
                                        </p:attrNameLst>
                                      </p:cBhvr>
                                      <p:to>
                                        <p:strVal val="visible"/>
                                      </p:to>
                                    </p:set>
                                    <p:animEffect transition="in" filter="wipe(down)">
                                      <p:cBhvr>
                                        <p:cTn id="17" dur="500"/>
                                        <p:tgtEl>
                                          <p:spTgt spid="1013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1383"/>
                                        </p:tgtEl>
                                        <p:attrNameLst>
                                          <p:attrName>style.visibility</p:attrName>
                                        </p:attrNameLst>
                                      </p:cBhvr>
                                      <p:to>
                                        <p:strVal val="visible"/>
                                      </p:to>
                                    </p:set>
                                    <p:animEffect transition="in" filter="wipe(down)">
                                      <p:cBhvr>
                                        <p:cTn id="22" dur="500"/>
                                        <p:tgtEl>
                                          <p:spTgt spid="10138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1384"/>
                                        </p:tgtEl>
                                        <p:attrNameLst>
                                          <p:attrName>style.visibility</p:attrName>
                                        </p:attrNameLst>
                                      </p:cBhvr>
                                      <p:to>
                                        <p:strVal val="visible"/>
                                      </p:to>
                                    </p:set>
                                    <p:animEffect transition="in" filter="wipe(down)">
                                      <p:cBhvr>
                                        <p:cTn id="27" dur="500"/>
                                        <p:tgtEl>
                                          <p:spTgt spid="10138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1385"/>
                                        </p:tgtEl>
                                        <p:attrNameLst>
                                          <p:attrName>style.visibility</p:attrName>
                                        </p:attrNameLst>
                                      </p:cBhvr>
                                      <p:to>
                                        <p:strVal val="visible"/>
                                      </p:to>
                                    </p:set>
                                    <p:animEffect transition="in" filter="wipe(down)">
                                      <p:cBhvr>
                                        <p:cTn id="32" dur="500"/>
                                        <p:tgtEl>
                                          <p:spTgt spid="101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animBg="1"/>
      <p:bldP spid="101381" grpId="0" animBg="1"/>
      <p:bldP spid="101382" grpId="0" animBg="1"/>
      <p:bldP spid="101383" grpId="0" animBg="1"/>
      <p:bldP spid="101384" grpId="0" animBg="1"/>
      <p:bldP spid="10138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492207" y="1121680"/>
            <a:ext cx="8400932" cy="941155"/>
          </a:xfrm>
          <a:prstGeom prst="rect">
            <a:avLst/>
          </a:prstGeom>
          <a:solidFill>
            <a:schemeClr val="bg1"/>
          </a:solidFill>
        </p:spPr>
        <p:txBody>
          <a:bodyPr wrap="square" rtlCol="0" anchor="t">
            <a:spAutoFit/>
          </a:bodyPr>
          <a:lstStyle>
            <a:defPPr/>
          </a:lstStyle>
          <a:p>
            <a:pPr>
              <a:lnSpc>
                <a:spcPct val="120000"/>
              </a:lnSpc>
              <a:spcBef>
                <a:spcPct val="0"/>
              </a:spcBef>
            </a:pPr>
            <a:r>
              <a:rPr lang="zh-CN" altLang="en-US" sz="2400" b="1" dirty="0" smtClean="0">
                <a:solidFill>
                  <a:srgbClr val="C00000"/>
                </a:solidFill>
                <a:latin typeface="微软雅黑"/>
                <a:ea typeface="微软雅黑"/>
                <a:sym typeface="+mn-ea"/>
              </a:rPr>
              <a:t>工业部</a:t>
            </a:r>
            <a:r>
              <a:rPr lang="zh-CN" altLang="en-US" sz="2400" b="1" dirty="0">
                <a:solidFill>
                  <a:srgbClr val="C00000"/>
                </a:solidFill>
                <a:latin typeface="微软雅黑"/>
                <a:ea typeface="微软雅黑"/>
                <a:sym typeface="+mn-ea"/>
              </a:rPr>
              <a:t>门</a:t>
            </a:r>
            <a:r>
              <a:rPr lang="en-US" altLang="zh-CN" sz="2400" b="1" dirty="0">
                <a:solidFill>
                  <a:srgbClr val="C00000"/>
                </a:solidFill>
                <a:latin typeface="微软雅黑"/>
                <a:ea typeface="微软雅黑"/>
                <a:sym typeface="+mn-ea"/>
              </a:rPr>
              <a:t>：</a:t>
            </a:r>
            <a:r>
              <a:rPr lang="zh-CN" altLang="en-US" sz="2400" b="1" dirty="0">
                <a:solidFill>
                  <a:srgbClr val="0070C0"/>
                </a:solidFill>
                <a:latin typeface="微软雅黑"/>
                <a:ea typeface="微软雅黑"/>
                <a:cs typeface="宋体" pitchFamily="2" charset="-122"/>
                <a:sym typeface="+mn-ea"/>
              </a:rPr>
              <a:t>采掘工业、钢铁工业（包头）、航天工业（酒泉）、石油加工业（克拉玛依）、棉毛纺织（乌鲁木齐）</a:t>
            </a:r>
            <a:endParaRPr lang="en-US" altLang="zh-CN" sz="2400" b="1" dirty="0">
              <a:solidFill>
                <a:srgbClr val="0070C0"/>
              </a:solidFill>
              <a:latin typeface="微软雅黑"/>
              <a:ea typeface="微软雅黑"/>
              <a:cs typeface="宋体" pitchFamily="2" charset="-122"/>
              <a:sym typeface="宋体" pitchFamily="2" charset="-122"/>
            </a:endParaRPr>
          </a:p>
        </p:txBody>
      </p:sp>
      <p:pic>
        <p:nvPicPr>
          <p:cNvPr id="3" name="Picture 1"/>
          <p:cNvPicPr>
            <a:picLocks noChangeAspect="1" noChangeArrowheads="1"/>
          </p:cNvPicPr>
          <p:nvPr/>
        </p:nvPicPr>
        <p:blipFill>
          <a:blip r:embed="rId2"/>
          <a:stretch>
            <a:fillRect/>
          </a:stretch>
        </p:blipFill>
        <p:spPr bwMode="auto">
          <a:xfrm>
            <a:off x="204098" y="2659115"/>
            <a:ext cx="8567468" cy="3978776"/>
          </a:xfrm>
          <a:prstGeom prst="rect">
            <a:avLst/>
          </a:prstGeom>
          <a:noFill/>
          <a:ln w="9525">
            <a:noFill/>
            <a:miter lim="800000"/>
          </a:ln>
        </p:spPr>
      </p:pic>
      <p:pic>
        <p:nvPicPr>
          <p:cNvPr id="4" name="Picture 5" descr="https://timgsa.baidu.com/timg?image&amp;quality=80&amp;size=b9999_10000&amp;sec=1589370655069&amp;di=c35a5ecb0e624a1294bbfd2161922a07&amp;imgtype=0&amp;src=http%3A%2F%2Fjidian.nwpu.edu.cn%2F_mediafile%2Fweb1%2F2013%2F06%2F17%2F290nud89lt.jpg"/>
          <p:cNvPicPr>
            <a:picLocks noChangeAspect="1" noChangeArrowheads="1"/>
          </p:cNvPicPr>
          <p:nvPr/>
        </p:nvPicPr>
        <p:blipFill>
          <a:blip r:embed="rId3"/>
          <a:srcRect l="37979" t="16732" r="26340" b="8366"/>
          <a:stretch>
            <a:fillRect/>
          </a:stretch>
        </p:blipFill>
        <p:spPr bwMode="auto">
          <a:xfrm>
            <a:off x="9014711" y="947849"/>
            <a:ext cx="2817525" cy="3342036"/>
          </a:xfrm>
          <a:prstGeom prst="rect">
            <a:avLst/>
          </a:prstGeom>
          <a:noFill/>
        </p:spPr>
      </p:pic>
      <p:pic>
        <p:nvPicPr>
          <p:cNvPr id="5" name="Picture 7" descr="https://ss3.bdstatic.com/70cFv8Sh_Q1YnxGkpoWK1HF6hhy/it/u=3329477935,2770570716&amp;fm=26&amp;gp=0.jpg"/>
          <p:cNvPicPr>
            <a:picLocks noChangeAspect="1" noChangeArrowheads="1"/>
          </p:cNvPicPr>
          <p:nvPr/>
        </p:nvPicPr>
        <p:blipFill>
          <a:blip r:embed="rId4"/>
          <a:stretch>
            <a:fillRect/>
          </a:stretch>
        </p:blipFill>
        <p:spPr bwMode="auto">
          <a:xfrm>
            <a:off x="9024078" y="4515511"/>
            <a:ext cx="2850769" cy="2120237"/>
          </a:xfrm>
          <a:prstGeom prst="rect">
            <a:avLst/>
          </a:prstGeom>
          <a:noFill/>
        </p:spPr>
      </p:pic>
      <p:sp>
        <p:nvSpPr>
          <p:cNvPr id="6" name="文本框 5"/>
          <p:cNvSpPr txBox="1"/>
          <p:nvPr/>
        </p:nvSpPr>
        <p:spPr>
          <a:xfrm>
            <a:off x="313350" y="217714"/>
            <a:ext cx="3028564" cy="523220"/>
          </a:xfrm>
          <a:prstGeom prst="rect">
            <a:avLst/>
          </a:prstGeom>
          <a:noFill/>
        </p:spPr>
        <p:txBody>
          <a:bodyPr wrap="square" rtlCol="0">
            <a:spAutoFit/>
          </a:bodyPr>
          <a:lstStyle/>
          <a:p>
            <a:r>
              <a:rPr lang="zh-CN" altLang="en-US" sz="2800" b="1" dirty="0" smtClean="0"/>
              <a:t>（</a:t>
            </a:r>
            <a:r>
              <a:rPr lang="en-US" altLang="zh-CN" sz="2800" b="1" dirty="0" smtClean="0"/>
              <a:t>3</a:t>
            </a:r>
            <a:r>
              <a:rPr lang="zh-CN" altLang="en-US" sz="2800" b="1" dirty="0" smtClean="0"/>
              <a:t>）工业部门</a:t>
            </a:r>
            <a:endParaRPr lang="zh-CN" altLang="en-US" sz="2800" b="1" dirty="0"/>
          </a:p>
        </p:txBody>
      </p:sp>
    </p:spTree>
    <p:extLst>
      <p:ext uri="{BB962C8B-B14F-4D97-AF65-F5344CB8AC3E}">
        <p14:creationId xmlns:p14="http://schemas.microsoft.com/office/powerpoint/2010/main" val="34867670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48343" y="68580"/>
            <a:ext cx="8517527" cy="720090"/>
          </a:xfrm>
          <a:prstGeom prst="rect">
            <a:avLst/>
          </a:prstGeom>
        </p:spPr>
        <p:txBody>
          <a:bodyPr/>
          <a:lstStyle/>
          <a:p>
            <a:pPr>
              <a:spcBef>
                <a:spcPts val="1800"/>
              </a:spcBef>
              <a:defRPr/>
            </a:pPr>
            <a:r>
              <a:rPr lang="zh-CN" altLang="en-US" sz="3200" b="1" dirty="0" smtClean="0">
                <a:solidFill>
                  <a:schemeClr val="tx1"/>
                </a:solidFill>
                <a:latin typeface="仿宋" panose="02010609060101010101" charset="-122"/>
                <a:ea typeface="仿宋" panose="02010609060101010101" charset="-122"/>
                <a:cs typeface="仿宋" panose="02010609060101010101" charset="-122"/>
              </a:rPr>
              <a:t>（</a:t>
            </a:r>
            <a:r>
              <a:rPr lang="en-US" altLang="zh-CN" sz="3200" b="1" dirty="0" smtClean="0">
                <a:solidFill>
                  <a:schemeClr val="tx1"/>
                </a:solidFill>
                <a:latin typeface="仿宋" panose="02010609060101010101" charset="-122"/>
                <a:ea typeface="仿宋" panose="02010609060101010101" charset="-122"/>
                <a:cs typeface="仿宋" panose="02010609060101010101" charset="-122"/>
              </a:rPr>
              <a:t>4</a:t>
            </a:r>
            <a:r>
              <a:rPr lang="zh-CN" altLang="en-US" sz="3200" b="1" dirty="0" smtClean="0">
                <a:solidFill>
                  <a:schemeClr val="tx1"/>
                </a:solidFill>
                <a:latin typeface="仿宋" panose="02010609060101010101" charset="-122"/>
                <a:ea typeface="仿宋" panose="02010609060101010101" charset="-122"/>
                <a:cs typeface="仿宋" panose="02010609060101010101" charset="-122"/>
              </a:rPr>
              <a:t>）西北地区的能源开发利用</a:t>
            </a:r>
          </a:p>
        </p:txBody>
      </p:sp>
      <p:grpSp>
        <p:nvGrpSpPr>
          <p:cNvPr id="4" name="组合 3"/>
          <p:cNvGrpSpPr/>
          <p:nvPr/>
        </p:nvGrpSpPr>
        <p:grpSpPr>
          <a:xfrm>
            <a:off x="91440" y="789305"/>
            <a:ext cx="12009120" cy="128270"/>
            <a:chOff x="57" y="1058"/>
            <a:chExt cx="13204" cy="202"/>
          </a:xfrm>
        </p:grpSpPr>
        <p:cxnSp>
          <p:nvCxnSpPr>
            <p:cNvPr id="5" name="直接连接符 4"/>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62865" y="1077595"/>
            <a:ext cx="12065000" cy="953135"/>
          </a:xfrm>
          <a:prstGeom prst="rect">
            <a:avLst/>
          </a:prstGeom>
          <a:noFill/>
        </p:spPr>
        <p:txBody>
          <a:bodyPr wrap="square" rtlCol="0">
            <a:spAutoFit/>
          </a:bodyPr>
          <a:lstStyle/>
          <a:p>
            <a:r>
              <a:rPr lang="zh-CN" altLang="en-US" sz="2800">
                <a:latin typeface="楷体" panose="02010609060101010101" pitchFamily="49" charset="-122"/>
                <a:ea typeface="楷体" panose="02010609060101010101" pitchFamily="49" charset="-122"/>
              </a:rPr>
              <a:t>常规能源：内蒙古地区煤炭资源丰富，新疆石油、天然气储量大，是我国资源跨区域调配的主要调出区，如：西气东输、西电东送等。</a:t>
            </a:r>
          </a:p>
        </p:txBody>
      </p:sp>
      <p:sp>
        <p:nvSpPr>
          <p:cNvPr id="9" name="文本框 8"/>
          <p:cNvSpPr txBox="1"/>
          <p:nvPr/>
        </p:nvSpPr>
        <p:spPr>
          <a:xfrm>
            <a:off x="62865" y="2030730"/>
            <a:ext cx="6260465" cy="521970"/>
          </a:xfrm>
          <a:prstGeom prst="rect">
            <a:avLst/>
          </a:prstGeom>
          <a:noFill/>
        </p:spPr>
        <p:txBody>
          <a:bodyPr wrap="none" rtlCol="0" anchor="t">
            <a:spAutoFit/>
          </a:bodyPr>
          <a:lstStyle/>
          <a:p>
            <a:r>
              <a:rPr lang="zh-CN" altLang="en-US" sz="2800" b="1" smtClean="0">
                <a:latin typeface="楷体" panose="02010609060101010101" pitchFamily="49" charset="-122"/>
                <a:ea typeface="楷体" panose="02010609060101010101" pitchFamily="49" charset="-122"/>
                <a:cs typeface="仿宋" panose="02010609060101010101" charset="-122"/>
                <a:sym typeface="+mn-ea"/>
              </a:rPr>
              <a:t>新能源开发利用主要有太阳能和风能。</a:t>
            </a:r>
            <a:endParaRPr lang="zh-CN" altLang="en-US" sz="2800">
              <a:latin typeface="楷体" panose="02010609060101010101" pitchFamily="49" charset="-122"/>
              <a:ea typeface="楷体" panose="02010609060101010101" pitchFamily="49" charset="-122"/>
            </a:endParaRPr>
          </a:p>
        </p:txBody>
      </p:sp>
      <p:pic>
        <p:nvPicPr>
          <p:cNvPr id="38916" name="图片 4"/>
          <p:cNvPicPr>
            <a:picLocks noChangeAspect="1"/>
          </p:cNvPicPr>
          <p:nvPr/>
        </p:nvPicPr>
        <p:blipFill>
          <a:blip r:embed="rId2"/>
          <a:stretch>
            <a:fillRect/>
          </a:stretch>
        </p:blipFill>
        <p:spPr>
          <a:xfrm>
            <a:off x="6428105" y="2540000"/>
            <a:ext cx="5181600" cy="4299585"/>
          </a:xfrm>
          <a:prstGeom prst="rect">
            <a:avLst/>
          </a:prstGeom>
          <a:noFill/>
          <a:ln w="9525">
            <a:noFill/>
          </a:ln>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l="15329" r="20000"/>
          <a:stretch>
            <a:fillRect/>
          </a:stretch>
        </p:blipFill>
        <p:spPr>
          <a:xfrm>
            <a:off x="1030605" y="2540000"/>
            <a:ext cx="4958715" cy="4312285"/>
          </a:xfrm>
          <a:prstGeom prst="rect">
            <a:avLst/>
          </a:prstGeom>
          <a:ln w="76200">
            <a:solidFill>
              <a:schemeClr val="bg1"/>
            </a:solidFill>
          </a:ln>
        </p:spPr>
      </p:pic>
    </p:spTree>
    <p:extLst>
      <p:ext uri="{BB962C8B-B14F-4D97-AF65-F5344CB8AC3E}">
        <p14:creationId xmlns:p14="http://schemas.microsoft.com/office/powerpoint/2010/main" val="339599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8916"/>
                                        </p:tgtEl>
                                        <p:attrNameLst>
                                          <p:attrName>style.visibility</p:attrName>
                                        </p:attrNameLst>
                                      </p:cBhvr>
                                      <p:to>
                                        <p:strVal val="visible"/>
                                      </p:to>
                                    </p:set>
                                    <p:anim calcmode="lin" valueType="num">
                                      <p:cBhvr additive="base">
                                        <p:cTn id="23" dur="500" fill="hold"/>
                                        <p:tgtEl>
                                          <p:spTgt spid="38916"/>
                                        </p:tgtEl>
                                        <p:attrNameLst>
                                          <p:attrName>ppt_x</p:attrName>
                                        </p:attrNameLst>
                                      </p:cBhvr>
                                      <p:tavLst>
                                        <p:tav tm="0">
                                          <p:val>
                                            <p:strVal val="#ppt_x"/>
                                          </p:val>
                                        </p:tav>
                                        <p:tav tm="100000">
                                          <p:val>
                                            <p:strVal val="#ppt_x"/>
                                          </p:val>
                                        </p:tav>
                                      </p:tavLst>
                                    </p:anim>
                                    <p:anim calcmode="lin" valueType="num">
                                      <p:cBhvr additive="base">
                                        <p:cTn id="24" dur="500" fill="hold"/>
                                        <p:tgtEl>
                                          <p:spTgt spid="389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1256" y="239485"/>
            <a:ext cx="6988630" cy="523220"/>
          </a:xfrm>
          <a:prstGeom prst="rect">
            <a:avLst/>
          </a:prstGeom>
          <a:noFill/>
        </p:spPr>
        <p:txBody>
          <a:bodyPr wrap="square" rtlCol="0">
            <a:spAutoFit/>
          </a:bodyPr>
          <a:lstStyle/>
          <a:p>
            <a:r>
              <a:rPr lang="zh-CN" altLang="en-US" sz="2800" b="1" dirty="0" smtClean="0">
                <a:solidFill>
                  <a:srgbClr val="0000FF"/>
                </a:solidFill>
              </a:rPr>
              <a:t>①资源跨区域调配</a:t>
            </a:r>
            <a:r>
              <a:rPr lang="en-US" altLang="zh-CN" sz="2800" b="1" dirty="0" smtClean="0">
                <a:solidFill>
                  <a:srgbClr val="0000FF"/>
                </a:solidFill>
              </a:rPr>
              <a:t>——</a:t>
            </a:r>
            <a:r>
              <a:rPr lang="zh-CN" altLang="en-US" sz="2800" b="1" dirty="0" smtClean="0">
                <a:solidFill>
                  <a:srgbClr val="0000FF"/>
                </a:solidFill>
              </a:rPr>
              <a:t>西气东输</a:t>
            </a:r>
            <a:endParaRPr lang="zh-CN" altLang="en-US" sz="2800" b="1" dirty="0">
              <a:solidFill>
                <a:srgbClr val="0000FF"/>
              </a:solidFill>
            </a:endParaRPr>
          </a:p>
        </p:txBody>
      </p:sp>
      <p:pic>
        <p:nvPicPr>
          <p:cNvPr id="4" name="图片 3" descr="placingpictureplaceholder"/>
          <p:cNvPicPr>
            <a:picLocks noChangeAspect="1"/>
          </p:cNvPicPr>
          <p:nvPr>
            <p:custDataLst>
              <p:tags r:id="rId1"/>
            </p:custDataLst>
          </p:nvPr>
        </p:nvPicPr>
        <p:blipFill>
          <a:blip r:embed="rId3"/>
          <a:srcRect l="28053" r="28053"/>
          <a:stretch>
            <a:fillRect/>
          </a:stretch>
        </p:blipFill>
        <p:spPr>
          <a:xfrm>
            <a:off x="8184303" y="0"/>
            <a:ext cx="4007697" cy="6858003"/>
          </a:xfrm>
          <a:prstGeom prst="rect">
            <a:avLst/>
          </a:prstGeom>
        </p:spPr>
      </p:pic>
      <p:pic>
        <p:nvPicPr>
          <p:cNvPr id="5" name="Picture 29" descr="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FC93B7A-D38A-43C4-A4B4-BEA332F81E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28599" y="858371"/>
            <a:ext cx="7728858" cy="580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6439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Text Box 4"/>
          <p:cNvSpPr txBox="1">
            <a:spLocks noChangeArrowheads="1"/>
          </p:cNvSpPr>
          <p:nvPr/>
        </p:nvSpPr>
        <p:spPr bwMode="auto">
          <a:xfrm>
            <a:off x="1637515" y="1244703"/>
            <a:ext cx="10591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a:ea typeface="黑体" panose="02010609060101010101" pitchFamily="49" charset="-122"/>
              </a:rPr>
              <a:t>①</a:t>
            </a:r>
            <a:r>
              <a:rPr lang="zh-CN" altLang="en-US" sz="2400" b="1" dirty="0">
                <a:ea typeface="黑体" panose="02010609060101010101" pitchFamily="49" charset="-122"/>
              </a:rPr>
              <a:t>资源优势转变成经济优势；</a:t>
            </a:r>
          </a:p>
          <a:p>
            <a:pPr eaLnBrk="1" hangingPunct="1">
              <a:lnSpc>
                <a:spcPct val="150000"/>
              </a:lnSpc>
            </a:pPr>
            <a:r>
              <a:rPr lang="zh-CN" altLang="en-US" sz="2400" b="1" dirty="0">
                <a:ea typeface="黑体" panose="02010609060101010101" pitchFamily="49" charset="-122"/>
              </a:rPr>
              <a:t>②推动基础设施建设，拉动相关产业发展；</a:t>
            </a:r>
          </a:p>
          <a:p>
            <a:pPr eaLnBrk="1" hangingPunct="1">
              <a:lnSpc>
                <a:spcPct val="150000"/>
              </a:lnSpc>
            </a:pPr>
            <a:r>
              <a:rPr lang="zh-CN" altLang="en-US" sz="2400" b="1" dirty="0">
                <a:ea typeface="黑体" panose="02010609060101010101" pitchFamily="49" charset="-122"/>
              </a:rPr>
              <a:t>③解决生活燃料，减少对植被破坏，改善生态环境</a:t>
            </a:r>
            <a:endParaRPr lang="en-US" altLang="zh-CN" sz="2400" b="1" dirty="0">
              <a:ea typeface="黑体" panose="02010609060101010101" pitchFamily="49" charset="-122"/>
            </a:endParaRPr>
          </a:p>
          <a:p>
            <a:pPr eaLnBrk="1" hangingPunct="1">
              <a:lnSpc>
                <a:spcPct val="150000"/>
              </a:lnSpc>
            </a:pPr>
            <a:r>
              <a:rPr lang="zh-CN" altLang="en-US" sz="2400" b="1" dirty="0">
                <a:ea typeface="黑体" panose="02010609060101010101" pitchFamily="49" charset="-122"/>
              </a:rPr>
              <a:t>不利：建设区植被破坏，荒漠化，生态环境退化，破坏文物古迹和雅丹地貌</a:t>
            </a:r>
          </a:p>
        </p:txBody>
      </p:sp>
      <p:sp>
        <p:nvSpPr>
          <p:cNvPr id="97285" name="Text Box 5"/>
          <p:cNvSpPr txBox="1">
            <a:spLocks noChangeArrowheads="1"/>
          </p:cNvSpPr>
          <p:nvPr/>
        </p:nvSpPr>
        <p:spPr bwMode="auto">
          <a:xfrm>
            <a:off x="261256" y="1426029"/>
            <a:ext cx="14462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Times New Roman" panose="02020603050405020304" pitchFamily="18" charset="0"/>
                <a:ea typeface="黑体" panose="02010609060101010101" pitchFamily="49" charset="-122"/>
              </a:rPr>
              <a:t>西部”</a:t>
            </a:r>
          </a:p>
        </p:txBody>
      </p:sp>
      <p:sp>
        <p:nvSpPr>
          <p:cNvPr id="97286" name="Text Box 6"/>
          <p:cNvSpPr txBox="1">
            <a:spLocks noChangeArrowheads="1"/>
          </p:cNvSpPr>
          <p:nvPr/>
        </p:nvSpPr>
        <p:spPr bwMode="auto">
          <a:xfrm>
            <a:off x="337458" y="4157637"/>
            <a:ext cx="14462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Times New Roman" panose="02020603050405020304" pitchFamily="18" charset="0"/>
                <a:ea typeface="黑体" panose="02010609060101010101" pitchFamily="49" charset="-122"/>
              </a:rPr>
              <a:t>东部”</a:t>
            </a:r>
          </a:p>
        </p:txBody>
      </p:sp>
      <p:sp>
        <p:nvSpPr>
          <p:cNvPr id="26631" name="Text Box 9"/>
          <p:cNvSpPr txBox="1">
            <a:spLocks noChangeArrowheads="1"/>
          </p:cNvSpPr>
          <p:nvPr/>
        </p:nvSpPr>
        <p:spPr bwMode="auto">
          <a:xfrm>
            <a:off x="3275030" y="593726"/>
            <a:ext cx="6781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dirty="0">
                <a:solidFill>
                  <a:srgbClr val="0000FF"/>
                </a:solidFill>
                <a:ea typeface="华文细黑" panose="02010600040101010101" pitchFamily="2" charset="-122"/>
              </a:rPr>
              <a:t>说说西气东输的意义</a:t>
            </a:r>
          </a:p>
        </p:txBody>
      </p:sp>
      <p:sp>
        <p:nvSpPr>
          <p:cNvPr id="97295" name="Text Box 15"/>
          <p:cNvSpPr txBox="1">
            <a:spLocks noChangeArrowheads="1"/>
          </p:cNvSpPr>
          <p:nvPr/>
        </p:nvSpPr>
        <p:spPr bwMode="auto">
          <a:xfrm>
            <a:off x="1637515" y="4223657"/>
            <a:ext cx="746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ea typeface="黑体" panose="02010609060101010101" pitchFamily="49" charset="-122"/>
              </a:rPr>
              <a:t>①</a:t>
            </a:r>
            <a:r>
              <a:rPr lang="zh-CN" altLang="en-US" sz="2400" b="1" dirty="0">
                <a:ea typeface="黑体" panose="02010609060101010101" pitchFamily="49" charset="-122"/>
              </a:rPr>
              <a:t>缓解能源紧张，改善能源结构，减轻能源运输压力</a:t>
            </a:r>
          </a:p>
        </p:txBody>
      </p:sp>
      <p:sp>
        <p:nvSpPr>
          <p:cNvPr id="97296" name="Text Box 16"/>
          <p:cNvSpPr txBox="1">
            <a:spLocks noChangeArrowheads="1"/>
          </p:cNvSpPr>
          <p:nvPr/>
        </p:nvSpPr>
        <p:spPr bwMode="auto">
          <a:xfrm>
            <a:off x="1637515" y="4833257"/>
            <a:ext cx="379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ea typeface="黑体" panose="02010609060101010101" pitchFamily="49" charset="-122"/>
              </a:rPr>
              <a:t>②</a:t>
            </a:r>
            <a:r>
              <a:rPr lang="zh-CN" altLang="en-US" sz="2400" b="1">
                <a:ea typeface="黑体" panose="02010609060101010101" pitchFamily="49" charset="-122"/>
              </a:rPr>
              <a:t>改善大气环境质量</a:t>
            </a:r>
          </a:p>
        </p:txBody>
      </p:sp>
      <p:sp>
        <p:nvSpPr>
          <p:cNvPr id="97297" name="Text Box 17"/>
          <p:cNvSpPr txBox="1">
            <a:spLocks noChangeArrowheads="1"/>
          </p:cNvSpPr>
          <p:nvPr/>
        </p:nvSpPr>
        <p:spPr bwMode="auto">
          <a:xfrm>
            <a:off x="1637516" y="5519057"/>
            <a:ext cx="458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ea typeface="黑体" panose="02010609060101010101" pitchFamily="49" charset="-122"/>
              </a:rPr>
              <a:t>③</a:t>
            </a:r>
            <a:r>
              <a:rPr lang="zh-CN" altLang="en-US" sz="2400" b="1">
                <a:ea typeface="黑体" panose="02010609060101010101" pitchFamily="49" charset="-122"/>
              </a:rPr>
              <a:t>带动城镇基础设施建设</a:t>
            </a:r>
          </a:p>
        </p:txBody>
      </p:sp>
      <p:sp>
        <p:nvSpPr>
          <p:cNvPr id="11" name="文本框 10"/>
          <p:cNvSpPr txBox="1"/>
          <p:nvPr/>
        </p:nvSpPr>
        <p:spPr>
          <a:xfrm>
            <a:off x="261256" y="239485"/>
            <a:ext cx="6988630" cy="523220"/>
          </a:xfrm>
          <a:prstGeom prst="rect">
            <a:avLst/>
          </a:prstGeom>
          <a:noFill/>
        </p:spPr>
        <p:txBody>
          <a:bodyPr wrap="square" rtlCol="0">
            <a:spAutoFit/>
          </a:bodyPr>
          <a:lstStyle/>
          <a:p>
            <a:r>
              <a:rPr lang="zh-CN" altLang="en-US" sz="2800" b="1" dirty="0" smtClean="0">
                <a:solidFill>
                  <a:srgbClr val="0000FF"/>
                </a:solidFill>
              </a:rPr>
              <a:t>①资源跨区域调配</a:t>
            </a:r>
            <a:r>
              <a:rPr lang="en-US" altLang="zh-CN" sz="2800" b="1" dirty="0" smtClean="0">
                <a:solidFill>
                  <a:srgbClr val="0000FF"/>
                </a:solidFill>
              </a:rPr>
              <a:t>——</a:t>
            </a:r>
            <a:r>
              <a:rPr lang="zh-CN" altLang="en-US" sz="2800" b="1" dirty="0" smtClean="0">
                <a:solidFill>
                  <a:srgbClr val="0000FF"/>
                </a:solidFill>
              </a:rPr>
              <a:t>西气东输</a:t>
            </a:r>
            <a:endParaRPr lang="zh-CN" altLang="en-US" sz="2800" b="1" dirty="0">
              <a:solidFill>
                <a:srgbClr val="0000FF"/>
              </a:solidFill>
            </a:endParaRPr>
          </a:p>
        </p:txBody>
      </p:sp>
    </p:spTree>
    <p:extLst>
      <p:ext uri="{BB962C8B-B14F-4D97-AF65-F5344CB8AC3E}">
        <p14:creationId xmlns:p14="http://schemas.microsoft.com/office/powerpoint/2010/main" val="1336331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blinds(horizontal)">
                                      <p:cBhvr>
                                        <p:cTn id="7" dur="500"/>
                                        <p:tgtEl>
                                          <p:spTgt spid="9728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7286"/>
                                        </p:tgtEl>
                                        <p:attrNameLst>
                                          <p:attrName>style.visibility</p:attrName>
                                        </p:attrNameLst>
                                      </p:cBhvr>
                                      <p:to>
                                        <p:strVal val="visible"/>
                                      </p:to>
                                    </p:set>
                                    <p:animEffect transition="in" filter="blinds(horizontal)">
                                      <p:cBhvr>
                                        <p:cTn id="10" dur="500"/>
                                        <p:tgtEl>
                                          <p:spTgt spid="9728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7284"/>
                                        </p:tgtEl>
                                        <p:attrNameLst>
                                          <p:attrName>style.visibility</p:attrName>
                                        </p:attrNameLst>
                                      </p:cBhvr>
                                      <p:to>
                                        <p:strVal val="visible"/>
                                      </p:to>
                                    </p:set>
                                    <p:animEffect transition="in" filter="blinds(horizontal)">
                                      <p:cBhvr>
                                        <p:cTn id="15" dur="500"/>
                                        <p:tgtEl>
                                          <p:spTgt spid="9728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7295"/>
                                        </p:tgtEl>
                                        <p:attrNameLst>
                                          <p:attrName>style.visibility</p:attrName>
                                        </p:attrNameLst>
                                      </p:cBhvr>
                                      <p:to>
                                        <p:strVal val="visible"/>
                                      </p:to>
                                    </p:set>
                                    <p:animEffect transition="in" filter="blinds(horizontal)">
                                      <p:cBhvr>
                                        <p:cTn id="20" dur="500"/>
                                        <p:tgtEl>
                                          <p:spTgt spid="9729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7296"/>
                                        </p:tgtEl>
                                        <p:attrNameLst>
                                          <p:attrName>style.visibility</p:attrName>
                                        </p:attrNameLst>
                                      </p:cBhvr>
                                      <p:to>
                                        <p:strVal val="visible"/>
                                      </p:to>
                                    </p:set>
                                    <p:animEffect transition="in" filter="blinds(horizontal)">
                                      <p:cBhvr>
                                        <p:cTn id="25" dur="500"/>
                                        <p:tgtEl>
                                          <p:spTgt spid="9729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7297"/>
                                        </p:tgtEl>
                                        <p:attrNameLst>
                                          <p:attrName>style.visibility</p:attrName>
                                        </p:attrNameLst>
                                      </p:cBhvr>
                                      <p:to>
                                        <p:strVal val="visible"/>
                                      </p:to>
                                    </p:set>
                                    <p:animEffect transition="in" filter="blinds(horizontal)">
                                      <p:cBhvr>
                                        <p:cTn id="30" dur="500"/>
                                        <p:tgtEl>
                                          <p:spTgt spid="97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P spid="97285" grpId="0"/>
      <p:bldP spid="97286" grpId="0"/>
      <p:bldP spid="97295" grpId="0"/>
      <p:bldP spid="97296" grpId="0"/>
      <p:bldP spid="9729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9857" y="119743"/>
            <a:ext cx="4071257" cy="523220"/>
          </a:xfrm>
          <a:prstGeom prst="rect">
            <a:avLst/>
          </a:prstGeom>
          <a:noFill/>
        </p:spPr>
        <p:txBody>
          <a:bodyPr wrap="square" rtlCol="0">
            <a:spAutoFit/>
          </a:bodyPr>
          <a:lstStyle/>
          <a:p>
            <a:r>
              <a:rPr lang="zh-CN" altLang="en-US" sz="2800" b="1" dirty="0" smtClean="0"/>
              <a:t>②太阳能</a:t>
            </a:r>
            <a:endParaRPr lang="zh-CN" altLang="en-US" sz="2800" b="1" dirty="0"/>
          </a:p>
        </p:txBody>
      </p:sp>
      <p:pic>
        <p:nvPicPr>
          <p:cNvPr id="4" name="Picture 2" descr="http://hbimg.b0.upaiyun.com/ce38ac37854e5d66c8cc195dc67b599dc9e380981adb5-qIWTt5_fw658"/>
          <p:cNvPicPr>
            <a:picLocks noChangeAspect="1" noChangeArrowheads="1"/>
          </p:cNvPicPr>
          <p:nvPr/>
        </p:nvPicPr>
        <p:blipFill>
          <a:blip r:embed="rId12"/>
          <a:stretch>
            <a:fillRect/>
          </a:stretch>
        </p:blipFill>
        <p:spPr bwMode="auto">
          <a:xfrm>
            <a:off x="326824" y="642963"/>
            <a:ext cx="4844728" cy="3129844"/>
          </a:xfrm>
          <a:prstGeom prst="rect">
            <a:avLst/>
          </a:prstGeom>
          <a:noFill/>
        </p:spPr>
      </p:pic>
      <p:grpSp>
        <p:nvGrpSpPr>
          <p:cNvPr id="6" name="组合 5"/>
          <p:cNvGrpSpPr/>
          <p:nvPr/>
        </p:nvGrpSpPr>
        <p:grpSpPr>
          <a:xfrm>
            <a:off x="5854497" y="4892312"/>
            <a:ext cx="6195695" cy="596900"/>
            <a:chOff x="8122" y="7533"/>
            <a:chExt cx="9757" cy="940"/>
          </a:xfrm>
        </p:grpSpPr>
        <p:sp>
          <p:nvSpPr>
            <p:cNvPr id="7" name="圆角矩形 15"/>
            <p:cNvSpPr/>
            <p:nvPr>
              <p:custDataLst>
                <p:tags r:id="rId8"/>
              </p:custDataLst>
            </p:nvPr>
          </p:nvSpPr>
          <p:spPr>
            <a:xfrm rot="2700000">
              <a:off x="8122" y="7616"/>
              <a:ext cx="775" cy="775"/>
            </a:xfrm>
            <a:prstGeom prst="roundRect">
              <a:avLst>
                <a:gd name="adj" fmla="val 253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lnSpcReduction="10000"/>
            </a:bodyPr>
            <a:lstStyle/>
            <a:p>
              <a:pPr algn="ctr">
                <a:lnSpc>
                  <a:spcPct val="120000"/>
                </a:lnSpc>
              </a:pPr>
              <a:endParaRPr spc="1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8" name="任意多边形 168"/>
            <p:cNvSpPr/>
            <p:nvPr>
              <p:custDataLst>
                <p:tags r:id="rId9"/>
              </p:custDataLst>
            </p:nvPr>
          </p:nvSpPr>
          <p:spPr bwMode="auto">
            <a:xfrm>
              <a:off x="8262" y="7756"/>
              <a:ext cx="494" cy="494"/>
            </a:xfrm>
            <a:custGeom>
              <a:avLst/>
              <a:gdLst>
                <a:gd name="connsiteX0" fmla="*/ 102175 w 313546"/>
                <a:gd name="connsiteY0" fmla="*/ 189630 h 313664"/>
                <a:gd name="connsiteX1" fmla="*/ 89557 w 313546"/>
                <a:gd name="connsiteY1" fmla="*/ 251595 h 313664"/>
                <a:gd name="connsiteX2" fmla="*/ 98734 w 313546"/>
                <a:gd name="connsiteY2" fmla="*/ 300938 h 313664"/>
                <a:gd name="connsiteX3" fmla="*/ 134296 w 313546"/>
                <a:gd name="connsiteY3" fmla="*/ 277988 h 313664"/>
                <a:gd name="connsiteX4" fmla="*/ 133149 w 313546"/>
                <a:gd name="connsiteY4" fmla="*/ 274546 h 313664"/>
                <a:gd name="connsiteX5" fmla="*/ 145768 w 313546"/>
                <a:gd name="connsiteY5" fmla="*/ 241268 h 313664"/>
                <a:gd name="connsiteX6" fmla="*/ 160681 w 313546"/>
                <a:gd name="connsiteY6" fmla="*/ 240120 h 313664"/>
                <a:gd name="connsiteX7" fmla="*/ 173300 w 313546"/>
                <a:gd name="connsiteY7" fmla="*/ 218318 h 313664"/>
                <a:gd name="connsiteX8" fmla="*/ 137738 w 313546"/>
                <a:gd name="connsiteY8" fmla="*/ 204548 h 313664"/>
                <a:gd name="connsiteX9" fmla="*/ 102175 w 313546"/>
                <a:gd name="connsiteY9" fmla="*/ 189630 h 313664"/>
                <a:gd name="connsiteX10" fmla="*/ 218040 w 313546"/>
                <a:gd name="connsiteY10" fmla="*/ 140288 h 313664"/>
                <a:gd name="connsiteX11" fmla="*/ 205421 w 313546"/>
                <a:gd name="connsiteY11" fmla="*/ 175860 h 313664"/>
                <a:gd name="connsiteX12" fmla="*/ 189360 w 313546"/>
                <a:gd name="connsiteY12" fmla="*/ 211433 h 313664"/>
                <a:gd name="connsiteX13" fmla="*/ 301783 w 313546"/>
                <a:gd name="connsiteY13" fmla="*/ 216023 h 313664"/>
                <a:gd name="connsiteX14" fmla="*/ 271956 w 313546"/>
                <a:gd name="connsiteY14" fmla="*/ 173565 h 313664"/>
                <a:gd name="connsiteX15" fmla="*/ 218040 w 313546"/>
                <a:gd name="connsiteY15" fmla="*/ 140288 h 313664"/>
                <a:gd name="connsiteX16" fmla="*/ 143288 w 313546"/>
                <a:gd name="connsiteY16" fmla="*/ 125704 h 313664"/>
                <a:gd name="connsiteX17" fmla="*/ 188266 w 313546"/>
                <a:gd name="connsiteY17" fmla="*/ 143996 h 313664"/>
                <a:gd name="connsiteX18" fmla="*/ 169813 w 313546"/>
                <a:gd name="connsiteY18" fmla="*/ 187441 h 313664"/>
                <a:gd name="connsiteX19" fmla="*/ 125989 w 313546"/>
                <a:gd name="connsiteY19" fmla="*/ 170292 h 313664"/>
                <a:gd name="connsiteX20" fmla="*/ 143288 w 313546"/>
                <a:gd name="connsiteY20" fmla="*/ 125704 h 313664"/>
                <a:gd name="connsiteX21" fmla="*/ 135443 w 313546"/>
                <a:gd name="connsiteY21" fmla="*/ 105862 h 313664"/>
                <a:gd name="connsiteX22" fmla="*/ 119383 w 313546"/>
                <a:gd name="connsiteY22" fmla="*/ 141435 h 313664"/>
                <a:gd name="connsiteX23" fmla="*/ 105617 w 313546"/>
                <a:gd name="connsiteY23" fmla="*/ 178155 h 313664"/>
                <a:gd name="connsiteX24" fmla="*/ 142326 w 313546"/>
                <a:gd name="connsiteY24" fmla="*/ 194220 h 313664"/>
                <a:gd name="connsiteX25" fmla="*/ 179036 w 313546"/>
                <a:gd name="connsiteY25" fmla="*/ 207990 h 313664"/>
                <a:gd name="connsiteX26" fmla="*/ 195096 w 313546"/>
                <a:gd name="connsiteY26" fmla="*/ 172418 h 313664"/>
                <a:gd name="connsiteX27" fmla="*/ 207715 w 313546"/>
                <a:gd name="connsiteY27" fmla="*/ 135698 h 313664"/>
                <a:gd name="connsiteX28" fmla="*/ 172153 w 313546"/>
                <a:gd name="connsiteY28" fmla="*/ 119633 h 313664"/>
                <a:gd name="connsiteX29" fmla="*/ 135443 w 313546"/>
                <a:gd name="connsiteY29" fmla="*/ 105862 h 313664"/>
                <a:gd name="connsiteX30" fmla="*/ 32772 w 313546"/>
                <a:gd name="connsiteY30" fmla="*/ 88506 h 313664"/>
                <a:gd name="connsiteX31" fmla="*/ 19579 w 313546"/>
                <a:gd name="connsiteY31" fmla="*/ 90945 h 313664"/>
                <a:gd name="connsiteX32" fmla="*/ 12696 w 313546"/>
                <a:gd name="connsiteY32" fmla="*/ 97830 h 313664"/>
                <a:gd name="connsiteX33" fmla="*/ 95292 w 313546"/>
                <a:gd name="connsiteY33" fmla="*/ 172418 h 313664"/>
                <a:gd name="connsiteX34" fmla="*/ 109058 w 313546"/>
                <a:gd name="connsiteY34" fmla="*/ 136845 h 313664"/>
                <a:gd name="connsiteX35" fmla="*/ 123972 w 313546"/>
                <a:gd name="connsiteY35" fmla="*/ 102420 h 313664"/>
                <a:gd name="connsiteX36" fmla="*/ 101028 w 313546"/>
                <a:gd name="connsiteY36" fmla="*/ 95535 h 313664"/>
                <a:gd name="connsiteX37" fmla="*/ 86115 w 313546"/>
                <a:gd name="connsiteY37" fmla="*/ 112747 h 313664"/>
                <a:gd name="connsiteX38" fmla="*/ 53994 w 313546"/>
                <a:gd name="connsiteY38" fmla="*/ 98977 h 313664"/>
                <a:gd name="connsiteX39" fmla="*/ 52847 w 313546"/>
                <a:gd name="connsiteY39" fmla="*/ 88650 h 313664"/>
                <a:gd name="connsiteX40" fmla="*/ 32772 w 313546"/>
                <a:gd name="connsiteY40" fmla="*/ 88506 h 313664"/>
                <a:gd name="connsiteX41" fmla="*/ 215745 w 313546"/>
                <a:gd name="connsiteY41" fmla="*/ 11767 h 313664"/>
                <a:gd name="connsiteX42" fmla="*/ 206568 w 313546"/>
                <a:gd name="connsiteY42" fmla="*/ 12915 h 313664"/>
                <a:gd name="connsiteX43" fmla="*/ 174447 w 313546"/>
                <a:gd name="connsiteY43" fmla="*/ 41602 h 313664"/>
                <a:gd name="connsiteX44" fmla="*/ 141179 w 313546"/>
                <a:gd name="connsiteY44" fmla="*/ 95535 h 313664"/>
                <a:gd name="connsiteX45" fmla="*/ 176741 w 313546"/>
                <a:gd name="connsiteY45" fmla="*/ 108157 h 313664"/>
                <a:gd name="connsiteX46" fmla="*/ 211157 w 313546"/>
                <a:gd name="connsiteY46" fmla="*/ 124223 h 313664"/>
                <a:gd name="connsiteX47" fmla="*/ 215745 w 313546"/>
                <a:gd name="connsiteY47" fmla="*/ 11767 h 313664"/>
                <a:gd name="connsiteX48" fmla="*/ 220334 w 313546"/>
                <a:gd name="connsiteY48" fmla="*/ 1440 h 313664"/>
                <a:gd name="connsiteX49" fmla="*/ 221481 w 313546"/>
                <a:gd name="connsiteY49" fmla="*/ 128813 h 313664"/>
                <a:gd name="connsiteX50" fmla="*/ 278839 w 313546"/>
                <a:gd name="connsiteY50" fmla="*/ 165533 h 313664"/>
                <a:gd name="connsiteX51" fmla="*/ 312107 w 313546"/>
                <a:gd name="connsiteY51" fmla="*/ 219465 h 313664"/>
                <a:gd name="connsiteX52" fmla="*/ 298341 w 313546"/>
                <a:gd name="connsiteY52" fmla="*/ 232088 h 313664"/>
                <a:gd name="connsiteX53" fmla="*/ 250160 w 313546"/>
                <a:gd name="connsiteY53" fmla="*/ 235530 h 313664"/>
                <a:gd name="connsiteX54" fmla="*/ 184772 w 313546"/>
                <a:gd name="connsiteY54" fmla="*/ 221760 h 313664"/>
                <a:gd name="connsiteX55" fmla="*/ 171006 w 313546"/>
                <a:gd name="connsiteY55" fmla="*/ 245858 h 313664"/>
                <a:gd name="connsiteX56" fmla="*/ 177889 w 313546"/>
                <a:gd name="connsiteY56" fmla="*/ 255038 h 313664"/>
                <a:gd name="connsiteX57" fmla="*/ 165270 w 313546"/>
                <a:gd name="connsiteY57" fmla="*/ 287168 h 313664"/>
                <a:gd name="connsiteX58" fmla="*/ 143474 w 313546"/>
                <a:gd name="connsiteY58" fmla="*/ 286021 h 313664"/>
                <a:gd name="connsiteX59" fmla="*/ 112500 w 313546"/>
                <a:gd name="connsiteY59" fmla="*/ 311266 h 313664"/>
                <a:gd name="connsiteX60" fmla="*/ 94145 w 313546"/>
                <a:gd name="connsiteY60" fmla="*/ 312413 h 313664"/>
                <a:gd name="connsiteX61" fmla="*/ 78085 w 313546"/>
                <a:gd name="connsiteY61" fmla="*/ 249300 h 313664"/>
                <a:gd name="connsiteX62" fmla="*/ 91851 w 313546"/>
                <a:gd name="connsiteY62" fmla="*/ 183893 h 313664"/>
                <a:gd name="connsiteX63" fmla="*/ 1225 w 313546"/>
                <a:gd name="connsiteY63" fmla="*/ 93240 h 313664"/>
                <a:gd name="connsiteX64" fmla="*/ 56289 w 313546"/>
                <a:gd name="connsiteY64" fmla="*/ 77175 h 313664"/>
                <a:gd name="connsiteX65" fmla="*/ 67760 w 313546"/>
                <a:gd name="connsiteY65" fmla="*/ 66847 h 313664"/>
                <a:gd name="connsiteX66" fmla="*/ 99881 w 313546"/>
                <a:gd name="connsiteY66" fmla="*/ 80617 h 313664"/>
                <a:gd name="connsiteX67" fmla="*/ 101028 w 313546"/>
                <a:gd name="connsiteY67" fmla="*/ 84060 h 313664"/>
                <a:gd name="connsiteX68" fmla="*/ 129708 w 313546"/>
                <a:gd name="connsiteY68" fmla="*/ 92092 h 313664"/>
                <a:gd name="connsiteX69" fmla="*/ 165270 w 313546"/>
                <a:gd name="connsiteY69" fmla="*/ 34717 h 313664"/>
                <a:gd name="connsiteX70" fmla="*/ 220334 w 313546"/>
                <a:gd name="connsiteY70" fmla="*/ 1440 h 31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13546" h="313664">
                  <a:moveTo>
                    <a:pt x="102175" y="189630"/>
                  </a:moveTo>
                  <a:cubicBezTo>
                    <a:pt x="96440" y="211433"/>
                    <a:pt x="91851" y="233235"/>
                    <a:pt x="89557" y="251595"/>
                  </a:cubicBezTo>
                  <a:cubicBezTo>
                    <a:pt x="86115" y="283726"/>
                    <a:pt x="91851" y="298643"/>
                    <a:pt x="98734" y="300938"/>
                  </a:cubicBezTo>
                  <a:cubicBezTo>
                    <a:pt x="105617" y="304381"/>
                    <a:pt x="119383" y="295201"/>
                    <a:pt x="134296" y="277988"/>
                  </a:cubicBezTo>
                  <a:cubicBezTo>
                    <a:pt x="134296" y="276841"/>
                    <a:pt x="133149" y="275693"/>
                    <a:pt x="133149" y="274546"/>
                  </a:cubicBezTo>
                  <a:cubicBezTo>
                    <a:pt x="127413" y="261923"/>
                    <a:pt x="133149" y="247005"/>
                    <a:pt x="145768" y="241268"/>
                  </a:cubicBezTo>
                  <a:cubicBezTo>
                    <a:pt x="150357" y="240120"/>
                    <a:pt x="156092" y="238973"/>
                    <a:pt x="160681" y="240120"/>
                  </a:cubicBezTo>
                  <a:cubicBezTo>
                    <a:pt x="165270" y="233235"/>
                    <a:pt x="168711" y="226350"/>
                    <a:pt x="173300" y="218318"/>
                  </a:cubicBezTo>
                  <a:cubicBezTo>
                    <a:pt x="161828" y="213728"/>
                    <a:pt x="149209" y="210285"/>
                    <a:pt x="137738" y="204548"/>
                  </a:cubicBezTo>
                  <a:cubicBezTo>
                    <a:pt x="125119" y="199958"/>
                    <a:pt x="113647" y="195368"/>
                    <a:pt x="102175" y="189630"/>
                  </a:cubicBezTo>
                  <a:close/>
                  <a:moveTo>
                    <a:pt x="218040" y="140288"/>
                  </a:moveTo>
                  <a:cubicBezTo>
                    <a:pt x="214598" y="152910"/>
                    <a:pt x="210009" y="164385"/>
                    <a:pt x="205421" y="175860"/>
                  </a:cubicBezTo>
                  <a:cubicBezTo>
                    <a:pt x="200832" y="188483"/>
                    <a:pt x="195096" y="199958"/>
                    <a:pt x="189360" y="211433"/>
                  </a:cubicBezTo>
                  <a:cubicBezTo>
                    <a:pt x="250160" y="228645"/>
                    <a:pt x="296047" y="229793"/>
                    <a:pt x="301783" y="216023"/>
                  </a:cubicBezTo>
                  <a:cubicBezTo>
                    <a:pt x="304077" y="209138"/>
                    <a:pt x="298341" y="194220"/>
                    <a:pt x="271956" y="173565"/>
                  </a:cubicBezTo>
                  <a:cubicBezTo>
                    <a:pt x="257043" y="163238"/>
                    <a:pt x="238689" y="151763"/>
                    <a:pt x="218040" y="140288"/>
                  </a:cubicBezTo>
                  <a:close/>
                  <a:moveTo>
                    <a:pt x="143288" y="125704"/>
                  </a:moveTo>
                  <a:cubicBezTo>
                    <a:pt x="160587" y="118844"/>
                    <a:pt x="181346" y="126847"/>
                    <a:pt x="188266" y="143996"/>
                  </a:cubicBezTo>
                  <a:cubicBezTo>
                    <a:pt x="195185" y="161146"/>
                    <a:pt x="187112" y="180581"/>
                    <a:pt x="169813" y="187441"/>
                  </a:cubicBezTo>
                  <a:cubicBezTo>
                    <a:pt x="152514" y="195444"/>
                    <a:pt x="132909" y="187441"/>
                    <a:pt x="125989" y="170292"/>
                  </a:cubicBezTo>
                  <a:cubicBezTo>
                    <a:pt x="119069" y="153143"/>
                    <a:pt x="127142" y="133707"/>
                    <a:pt x="143288" y="125704"/>
                  </a:cubicBezTo>
                  <a:close/>
                  <a:moveTo>
                    <a:pt x="135443" y="105862"/>
                  </a:moveTo>
                  <a:cubicBezTo>
                    <a:pt x="129708" y="117338"/>
                    <a:pt x="125119" y="128813"/>
                    <a:pt x="119383" y="141435"/>
                  </a:cubicBezTo>
                  <a:cubicBezTo>
                    <a:pt x="114794" y="154058"/>
                    <a:pt x="110206" y="166680"/>
                    <a:pt x="105617" y="178155"/>
                  </a:cubicBezTo>
                  <a:cubicBezTo>
                    <a:pt x="117089" y="183893"/>
                    <a:pt x="129708" y="189630"/>
                    <a:pt x="142326" y="194220"/>
                  </a:cubicBezTo>
                  <a:cubicBezTo>
                    <a:pt x="154945" y="198810"/>
                    <a:pt x="166417" y="203400"/>
                    <a:pt x="179036" y="207990"/>
                  </a:cubicBezTo>
                  <a:cubicBezTo>
                    <a:pt x="183624" y="196515"/>
                    <a:pt x="189360" y="185040"/>
                    <a:pt x="195096" y="172418"/>
                  </a:cubicBezTo>
                  <a:cubicBezTo>
                    <a:pt x="199685" y="159795"/>
                    <a:pt x="204274" y="147173"/>
                    <a:pt x="207715" y="135698"/>
                  </a:cubicBezTo>
                  <a:cubicBezTo>
                    <a:pt x="196243" y="129960"/>
                    <a:pt x="184772" y="124223"/>
                    <a:pt x="172153" y="119633"/>
                  </a:cubicBezTo>
                  <a:cubicBezTo>
                    <a:pt x="159534" y="113895"/>
                    <a:pt x="148062" y="109305"/>
                    <a:pt x="135443" y="105862"/>
                  </a:cubicBezTo>
                  <a:close/>
                  <a:moveTo>
                    <a:pt x="32772" y="88506"/>
                  </a:moveTo>
                  <a:cubicBezTo>
                    <a:pt x="27323" y="88937"/>
                    <a:pt x="23021" y="89797"/>
                    <a:pt x="19579" y="90945"/>
                  </a:cubicBezTo>
                  <a:cubicBezTo>
                    <a:pt x="16138" y="93240"/>
                    <a:pt x="13843" y="95535"/>
                    <a:pt x="12696" y="97830"/>
                  </a:cubicBezTo>
                  <a:cubicBezTo>
                    <a:pt x="6960" y="111600"/>
                    <a:pt x="40228" y="143730"/>
                    <a:pt x="95292" y="172418"/>
                  </a:cubicBezTo>
                  <a:cubicBezTo>
                    <a:pt x="99881" y="160943"/>
                    <a:pt x="104470" y="149468"/>
                    <a:pt x="109058" y="136845"/>
                  </a:cubicBezTo>
                  <a:cubicBezTo>
                    <a:pt x="113647" y="125370"/>
                    <a:pt x="119383" y="113895"/>
                    <a:pt x="123972" y="102420"/>
                  </a:cubicBezTo>
                  <a:cubicBezTo>
                    <a:pt x="115941" y="100125"/>
                    <a:pt x="109058" y="97830"/>
                    <a:pt x="101028" y="95535"/>
                  </a:cubicBezTo>
                  <a:cubicBezTo>
                    <a:pt x="98734" y="103567"/>
                    <a:pt x="94145" y="109305"/>
                    <a:pt x="86115" y="112747"/>
                  </a:cubicBezTo>
                  <a:cubicBezTo>
                    <a:pt x="73496" y="118485"/>
                    <a:pt x="59730" y="111600"/>
                    <a:pt x="53994" y="98977"/>
                  </a:cubicBezTo>
                  <a:cubicBezTo>
                    <a:pt x="52847" y="95535"/>
                    <a:pt x="51700" y="92092"/>
                    <a:pt x="52847" y="88650"/>
                  </a:cubicBezTo>
                  <a:cubicBezTo>
                    <a:pt x="44817" y="88076"/>
                    <a:pt x="38221" y="88076"/>
                    <a:pt x="32772" y="88506"/>
                  </a:cubicBezTo>
                  <a:close/>
                  <a:moveTo>
                    <a:pt x="215745" y="11767"/>
                  </a:moveTo>
                  <a:cubicBezTo>
                    <a:pt x="213451" y="10620"/>
                    <a:pt x="210009" y="11767"/>
                    <a:pt x="206568" y="12915"/>
                  </a:cubicBezTo>
                  <a:cubicBezTo>
                    <a:pt x="198538" y="16357"/>
                    <a:pt x="188213" y="24390"/>
                    <a:pt x="174447" y="41602"/>
                  </a:cubicBezTo>
                  <a:cubicBezTo>
                    <a:pt x="162975" y="56520"/>
                    <a:pt x="151504" y="74880"/>
                    <a:pt x="141179" y="95535"/>
                  </a:cubicBezTo>
                  <a:cubicBezTo>
                    <a:pt x="152651" y="98977"/>
                    <a:pt x="164123" y="103567"/>
                    <a:pt x="176741" y="108157"/>
                  </a:cubicBezTo>
                  <a:cubicBezTo>
                    <a:pt x="188213" y="113895"/>
                    <a:pt x="200832" y="118485"/>
                    <a:pt x="211157" y="124223"/>
                  </a:cubicBezTo>
                  <a:cubicBezTo>
                    <a:pt x="229511" y="63405"/>
                    <a:pt x="230658" y="17505"/>
                    <a:pt x="215745" y="11767"/>
                  </a:cubicBezTo>
                  <a:close/>
                  <a:moveTo>
                    <a:pt x="220334" y="1440"/>
                  </a:moveTo>
                  <a:cubicBezTo>
                    <a:pt x="245572" y="11767"/>
                    <a:pt x="239836" y="67995"/>
                    <a:pt x="221481" y="128813"/>
                  </a:cubicBezTo>
                  <a:cubicBezTo>
                    <a:pt x="244424" y="140288"/>
                    <a:pt x="263926" y="152910"/>
                    <a:pt x="278839" y="165533"/>
                  </a:cubicBezTo>
                  <a:cubicBezTo>
                    <a:pt x="306372" y="186188"/>
                    <a:pt x="317843" y="205695"/>
                    <a:pt x="312107" y="219465"/>
                  </a:cubicBezTo>
                  <a:cubicBezTo>
                    <a:pt x="309813" y="225203"/>
                    <a:pt x="305224" y="229793"/>
                    <a:pt x="298341" y="232088"/>
                  </a:cubicBezTo>
                  <a:cubicBezTo>
                    <a:pt x="288017" y="236678"/>
                    <a:pt x="271956" y="237825"/>
                    <a:pt x="250160" y="235530"/>
                  </a:cubicBezTo>
                  <a:cubicBezTo>
                    <a:pt x="230658" y="234383"/>
                    <a:pt x="207715" y="228645"/>
                    <a:pt x="184772" y="221760"/>
                  </a:cubicBezTo>
                  <a:cubicBezTo>
                    <a:pt x="180183" y="229793"/>
                    <a:pt x="175594" y="237825"/>
                    <a:pt x="171006" y="245858"/>
                  </a:cubicBezTo>
                  <a:cubicBezTo>
                    <a:pt x="174447" y="248153"/>
                    <a:pt x="176741" y="251595"/>
                    <a:pt x="177889" y="255038"/>
                  </a:cubicBezTo>
                  <a:cubicBezTo>
                    <a:pt x="183624" y="267660"/>
                    <a:pt x="177889" y="281431"/>
                    <a:pt x="165270" y="287168"/>
                  </a:cubicBezTo>
                  <a:cubicBezTo>
                    <a:pt x="157240" y="290611"/>
                    <a:pt x="149209" y="289463"/>
                    <a:pt x="143474" y="286021"/>
                  </a:cubicBezTo>
                  <a:cubicBezTo>
                    <a:pt x="132002" y="298643"/>
                    <a:pt x="121677" y="307823"/>
                    <a:pt x="112500" y="311266"/>
                  </a:cubicBezTo>
                  <a:cubicBezTo>
                    <a:pt x="105617" y="313561"/>
                    <a:pt x="99881" y="314708"/>
                    <a:pt x="94145" y="312413"/>
                  </a:cubicBezTo>
                  <a:cubicBezTo>
                    <a:pt x="79232" y="306676"/>
                    <a:pt x="73496" y="284873"/>
                    <a:pt x="78085" y="249300"/>
                  </a:cubicBezTo>
                  <a:cubicBezTo>
                    <a:pt x="80379" y="229793"/>
                    <a:pt x="84968" y="207990"/>
                    <a:pt x="91851" y="183893"/>
                  </a:cubicBezTo>
                  <a:cubicBezTo>
                    <a:pt x="35640" y="155205"/>
                    <a:pt x="-7953" y="118485"/>
                    <a:pt x="1225" y="93240"/>
                  </a:cubicBezTo>
                  <a:cubicBezTo>
                    <a:pt x="6960" y="80617"/>
                    <a:pt x="25315" y="74880"/>
                    <a:pt x="56289" y="77175"/>
                  </a:cubicBezTo>
                  <a:cubicBezTo>
                    <a:pt x="58583" y="72585"/>
                    <a:pt x="63172" y="69142"/>
                    <a:pt x="67760" y="66847"/>
                  </a:cubicBezTo>
                  <a:cubicBezTo>
                    <a:pt x="80379" y="62257"/>
                    <a:pt x="94145" y="67995"/>
                    <a:pt x="99881" y="80617"/>
                  </a:cubicBezTo>
                  <a:cubicBezTo>
                    <a:pt x="99881" y="81765"/>
                    <a:pt x="101028" y="82912"/>
                    <a:pt x="101028" y="84060"/>
                  </a:cubicBezTo>
                  <a:cubicBezTo>
                    <a:pt x="110206" y="86355"/>
                    <a:pt x="119383" y="88650"/>
                    <a:pt x="129708" y="92092"/>
                  </a:cubicBezTo>
                  <a:cubicBezTo>
                    <a:pt x="141179" y="69142"/>
                    <a:pt x="153798" y="49635"/>
                    <a:pt x="165270" y="34717"/>
                  </a:cubicBezTo>
                  <a:cubicBezTo>
                    <a:pt x="187066" y="7177"/>
                    <a:pt x="206568" y="-4298"/>
                    <a:pt x="220334" y="144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square" anchor="ctr">
              <a:normAutofit fontScale="77500" lnSpcReduction="20000"/>
            </a:bodyPr>
            <a:lstStyle/>
            <a:p>
              <a:pPr algn="ctr">
                <a:lnSpc>
                  <a:spcPct val="120000"/>
                </a:lnSpc>
              </a:pPr>
              <a:endParaRPr spc="15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9" name="矩形 8"/>
            <p:cNvSpPr/>
            <p:nvPr>
              <p:custDataLst>
                <p:tags r:id="rId10"/>
              </p:custDataLst>
            </p:nvPr>
          </p:nvSpPr>
          <p:spPr bwMode="auto">
            <a:xfrm>
              <a:off x="9069" y="7533"/>
              <a:ext cx="8810" cy="940"/>
            </a:xfrm>
            <a:prstGeom prst="rect">
              <a:avLst/>
            </a:prstGeom>
            <a:noFill/>
            <a:ln w="19050">
              <a:noFill/>
              <a:round/>
            </a:ln>
          </p:spPr>
          <p:txBody>
            <a:bodyPr rot="0" spcFirstLastPara="0" vert="horz" wrap="square" lIns="91440" tIns="45720" rIns="91440" bIns="45720" anchor="ctr" anchorCtr="1" forceAA="0" compatLnSpc="1">
              <a:noAutofit/>
            </a:bodyPr>
            <a:lstStyle/>
            <a:p>
              <a:pPr>
                <a:lnSpc>
                  <a:spcPct val="100000"/>
                </a:lnSpc>
              </a:pPr>
              <a:r>
                <a:rPr lang="zh-CN" altLang="en-US" sz="2400" b="1" spc="150">
                  <a:solidFill>
                    <a:srgbClr val="002060"/>
                  </a:solidFill>
                  <a:latin typeface="Arial" panose="020B0604020202020204" pitchFamily="34" charset="0"/>
                  <a:ea typeface="微软雅黑" panose="020B0503020204020204" charset="-122"/>
                  <a:sym typeface="Arial" panose="020B0604020202020204" pitchFamily="34" charset="0"/>
                </a:rPr>
                <a:t>降水少，晴天多，且大气污染小，太阳辐射被大气削弱的少。</a:t>
              </a:r>
            </a:p>
          </p:txBody>
        </p:sp>
      </p:grpSp>
      <p:grpSp>
        <p:nvGrpSpPr>
          <p:cNvPr id="10" name="组合 9"/>
          <p:cNvGrpSpPr/>
          <p:nvPr/>
        </p:nvGrpSpPr>
        <p:grpSpPr>
          <a:xfrm>
            <a:off x="5854497" y="3310527"/>
            <a:ext cx="6195695" cy="596900"/>
            <a:chOff x="8122" y="5042"/>
            <a:chExt cx="9757" cy="940"/>
          </a:xfrm>
        </p:grpSpPr>
        <p:sp>
          <p:nvSpPr>
            <p:cNvPr id="11" name="矩形 10"/>
            <p:cNvSpPr/>
            <p:nvPr>
              <p:custDataLst>
                <p:tags r:id="rId5"/>
              </p:custDataLst>
            </p:nvPr>
          </p:nvSpPr>
          <p:spPr bwMode="auto">
            <a:xfrm>
              <a:off x="9069" y="5042"/>
              <a:ext cx="8810" cy="940"/>
            </a:xfrm>
            <a:prstGeom prst="rect">
              <a:avLst/>
            </a:prstGeom>
            <a:noFill/>
            <a:ln w="19050">
              <a:noFill/>
              <a:round/>
            </a:ln>
          </p:spPr>
          <p:txBody>
            <a:bodyPr rot="0" spcFirstLastPara="0" vert="horz" wrap="square" lIns="91440" tIns="45720" rIns="91440" bIns="45720" anchor="ctr" anchorCtr="1" forceAA="0" compatLnSpc="1">
              <a:noAutofit/>
            </a:bodyPr>
            <a:lstStyle/>
            <a:p>
              <a:pPr>
                <a:lnSpc>
                  <a:spcPct val="100000"/>
                </a:lnSpc>
              </a:pPr>
              <a:r>
                <a:rPr lang="zh-CN" altLang="en-US" sz="2400" b="1" spc="150">
                  <a:solidFill>
                    <a:srgbClr val="002060"/>
                  </a:solidFill>
                  <a:latin typeface="Arial" panose="020B0604020202020204" pitchFamily="34" charset="0"/>
                  <a:ea typeface="微软雅黑" panose="020B0503020204020204" charset="-122"/>
                  <a:sym typeface="Arial" panose="020B0604020202020204" pitchFamily="34" charset="0"/>
                </a:rPr>
                <a:t>海拔高，大气稀薄，大气透明度高，太阳辐射被大气削弱的少；</a:t>
              </a:r>
            </a:p>
          </p:txBody>
        </p:sp>
        <p:sp>
          <p:nvSpPr>
            <p:cNvPr id="12" name="圆角矩形 164"/>
            <p:cNvSpPr/>
            <p:nvPr>
              <p:custDataLst>
                <p:tags r:id="rId6"/>
              </p:custDataLst>
            </p:nvPr>
          </p:nvSpPr>
          <p:spPr>
            <a:xfrm rot="2700000">
              <a:off x="8122" y="5125"/>
              <a:ext cx="775" cy="775"/>
            </a:xfrm>
            <a:prstGeom prst="roundRect">
              <a:avLst>
                <a:gd name="adj" fmla="val 253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lnSpcReduction="10000"/>
            </a:bodyPr>
            <a:lstStyle/>
            <a:p>
              <a:pPr algn="ctr">
                <a:lnSpc>
                  <a:spcPct val="120000"/>
                </a:lnSpc>
              </a:pPr>
              <a:endParaRPr spc="1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13" name="任意多边形 171"/>
            <p:cNvSpPr/>
            <p:nvPr>
              <p:custDataLst>
                <p:tags r:id="rId7"/>
              </p:custDataLst>
            </p:nvPr>
          </p:nvSpPr>
          <p:spPr bwMode="auto">
            <a:xfrm>
              <a:off x="8251" y="5254"/>
              <a:ext cx="516" cy="516"/>
            </a:xfrm>
            <a:custGeom>
              <a:avLst/>
              <a:gdLst>
                <a:gd name="connsiteX0" fmla="*/ 164612 w 327875"/>
                <a:gd name="connsiteY0" fmla="*/ 105028 h 327875"/>
                <a:gd name="connsiteX1" fmla="*/ 222849 w 327875"/>
                <a:gd name="connsiteY1" fmla="*/ 163938 h 327875"/>
                <a:gd name="connsiteX2" fmla="*/ 164612 w 327875"/>
                <a:gd name="connsiteY2" fmla="*/ 222848 h 327875"/>
                <a:gd name="connsiteX3" fmla="*/ 106375 w 327875"/>
                <a:gd name="connsiteY3" fmla="*/ 163938 h 327875"/>
                <a:gd name="connsiteX4" fmla="*/ 164612 w 327875"/>
                <a:gd name="connsiteY4" fmla="*/ 105028 h 327875"/>
                <a:gd name="connsiteX5" fmla="*/ 163938 w 327875"/>
                <a:gd name="connsiteY5" fmla="*/ 66848 h 327875"/>
                <a:gd name="connsiteX6" fmla="*/ 66848 w 327875"/>
                <a:gd name="connsiteY6" fmla="*/ 163938 h 327875"/>
                <a:gd name="connsiteX7" fmla="*/ 163938 w 327875"/>
                <a:gd name="connsiteY7" fmla="*/ 261027 h 327875"/>
                <a:gd name="connsiteX8" fmla="*/ 261027 w 327875"/>
                <a:gd name="connsiteY8" fmla="*/ 163938 h 327875"/>
                <a:gd name="connsiteX9" fmla="*/ 163938 w 327875"/>
                <a:gd name="connsiteY9" fmla="*/ 66848 h 327875"/>
                <a:gd name="connsiteX10" fmla="*/ 141655 w 327875"/>
                <a:gd name="connsiteY10" fmla="*/ 0 h 327875"/>
                <a:gd name="connsiteX11" fmla="*/ 186221 w 327875"/>
                <a:gd name="connsiteY11" fmla="*/ 0 h 327875"/>
                <a:gd name="connsiteX12" fmla="*/ 186221 w 327875"/>
                <a:gd name="connsiteY12" fmla="*/ 36607 h 327875"/>
                <a:gd name="connsiteX13" fmla="*/ 238744 w 327875"/>
                <a:gd name="connsiteY13" fmla="*/ 58890 h 327875"/>
                <a:gd name="connsiteX14" fmla="*/ 264210 w 327875"/>
                <a:gd name="connsiteY14" fmla="*/ 31832 h 327875"/>
                <a:gd name="connsiteX15" fmla="*/ 296043 w 327875"/>
                <a:gd name="connsiteY15" fmla="*/ 63665 h 327875"/>
                <a:gd name="connsiteX16" fmla="*/ 270577 w 327875"/>
                <a:gd name="connsiteY16" fmla="*/ 89131 h 327875"/>
                <a:gd name="connsiteX17" fmla="*/ 291268 w 327875"/>
                <a:gd name="connsiteY17" fmla="*/ 141655 h 327875"/>
                <a:gd name="connsiteX18" fmla="*/ 327875 w 327875"/>
                <a:gd name="connsiteY18" fmla="*/ 141655 h 327875"/>
                <a:gd name="connsiteX19" fmla="*/ 327875 w 327875"/>
                <a:gd name="connsiteY19" fmla="*/ 186220 h 327875"/>
                <a:gd name="connsiteX20" fmla="*/ 291268 w 327875"/>
                <a:gd name="connsiteY20" fmla="*/ 186220 h 327875"/>
                <a:gd name="connsiteX21" fmla="*/ 270577 w 327875"/>
                <a:gd name="connsiteY21" fmla="*/ 238744 h 327875"/>
                <a:gd name="connsiteX22" fmla="*/ 296043 w 327875"/>
                <a:gd name="connsiteY22" fmla="*/ 264210 h 327875"/>
                <a:gd name="connsiteX23" fmla="*/ 264210 w 327875"/>
                <a:gd name="connsiteY23" fmla="*/ 296043 h 327875"/>
                <a:gd name="connsiteX24" fmla="*/ 238744 w 327875"/>
                <a:gd name="connsiteY24" fmla="*/ 268985 h 327875"/>
                <a:gd name="connsiteX25" fmla="*/ 186221 w 327875"/>
                <a:gd name="connsiteY25" fmla="*/ 291268 h 327875"/>
                <a:gd name="connsiteX26" fmla="*/ 186221 w 327875"/>
                <a:gd name="connsiteY26" fmla="*/ 327875 h 327875"/>
                <a:gd name="connsiteX27" fmla="*/ 141655 w 327875"/>
                <a:gd name="connsiteY27" fmla="*/ 327875 h 327875"/>
                <a:gd name="connsiteX28" fmla="*/ 141655 w 327875"/>
                <a:gd name="connsiteY28" fmla="*/ 291268 h 327875"/>
                <a:gd name="connsiteX29" fmla="*/ 90722 w 327875"/>
                <a:gd name="connsiteY29" fmla="*/ 268985 h 327875"/>
                <a:gd name="connsiteX30" fmla="*/ 63665 w 327875"/>
                <a:gd name="connsiteY30" fmla="*/ 296043 h 327875"/>
                <a:gd name="connsiteX31" fmla="*/ 31832 w 327875"/>
                <a:gd name="connsiteY31" fmla="*/ 264210 h 327875"/>
                <a:gd name="connsiteX32" fmla="*/ 58890 w 327875"/>
                <a:gd name="connsiteY32" fmla="*/ 238744 h 327875"/>
                <a:gd name="connsiteX33" fmla="*/ 36607 w 327875"/>
                <a:gd name="connsiteY33" fmla="*/ 186220 h 327875"/>
                <a:gd name="connsiteX34" fmla="*/ 0 w 327875"/>
                <a:gd name="connsiteY34" fmla="*/ 186220 h 327875"/>
                <a:gd name="connsiteX35" fmla="*/ 0 w 327875"/>
                <a:gd name="connsiteY35" fmla="*/ 141655 h 327875"/>
                <a:gd name="connsiteX36" fmla="*/ 36607 w 327875"/>
                <a:gd name="connsiteY36" fmla="*/ 141655 h 327875"/>
                <a:gd name="connsiteX37" fmla="*/ 58890 w 327875"/>
                <a:gd name="connsiteY37" fmla="*/ 89131 h 327875"/>
                <a:gd name="connsiteX38" fmla="*/ 31832 w 327875"/>
                <a:gd name="connsiteY38" fmla="*/ 63665 h 327875"/>
                <a:gd name="connsiteX39" fmla="*/ 63665 w 327875"/>
                <a:gd name="connsiteY39" fmla="*/ 31832 h 327875"/>
                <a:gd name="connsiteX40" fmla="*/ 90722 w 327875"/>
                <a:gd name="connsiteY40" fmla="*/ 58890 h 327875"/>
                <a:gd name="connsiteX41" fmla="*/ 141655 w 327875"/>
                <a:gd name="connsiteY41" fmla="*/ 36607 h 327875"/>
                <a:gd name="connsiteX42" fmla="*/ 141655 w 327875"/>
                <a:gd name="connsiteY42" fmla="*/ 0 h 32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875" h="327875">
                  <a:moveTo>
                    <a:pt x="164612" y="105028"/>
                  </a:moveTo>
                  <a:cubicBezTo>
                    <a:pt x="196775" y="105028"/>
                    <a:pt x="222849" y="131403"/>
                    <a:pt x="222849" y="163938"/>
                  </a:cubicBezTo>
                  <a:cubicBezTo>
                    <a:pt x="222849" y="196473"/>
                    <a:pt x="196775" y="222848"/>
                    <a:pt x="164612" y="222848"/>
                  </a:cubicBezTo>
                  <a:cubicBezTo>
                    <a:pt x="132449" y="222848"/>
                    <a:pt x="106375" y="196473"/>
                    <a:pt x="106375" y="163938"/>
                  </a:cubicBezTo>
                  <a:cubicBezTo>
                    <a:pt x="106375" y="131403"/>
                    <a:pt x="132449" y="105028"/>
                    <a:pt x="164612" y="105028"/>
                  </a:cubicBezTo>
                  <a:close/>
                  <a:moveTo>
                    <a:pt x="163938" y="66848"/>
                  </a:moveTo>
                  <a:cubicBezTo>
                    <a:pt x="111414" y="66848"/>
                    <a:pt x="66848" y="109822"/>
                    <a:pt x="66848" y="163938"/>
                  </a:cubicBezTo>
                  <a:cubicBezTo>
                    <a:pt x="66848" y="218053"/>
                    <a:pt x="111414" y="261027"/>
                    <a:pt x="163938" y="261027"/>
                  </a:cubicBezTo>
                  <a:cubicBezTo>
                    <a:pt x="218053" y="261027"/>
                    <a:pt x="261027" y="218053"/>
                    <a:pt x="261027" y="163938"/>
                  </a:cubicBezTo>
                  <a:cubicBezTo>
                    <a:pt x="261027" y="109822"/>
                    <a:pt x="218053" y="66848"/>
                    <a:pt x="163938" y="66848"/>
                  </a:cubicBezTo>
                  <a:close/>
                  <a:moveTo>
                    <a:pt x="141655" y="0"/>
                  </a:moveTo>
                  <a:cubicBezTo>
                    <a:pt x="141655" y="0"/>
                    <a:pt x="141655" y="0"/>
                    <a:pt x="186221" y="0"/>
                  </a:cubicBezTo>
                  <a:cubicBezTo>
                    <a:pt x="186221" y="0"/>
                    <a:pt x="186221" y="0"/>
                    <a:pt x="186221" y="36607"/>
                  </a:cubicBezTo>
                  <a:cubicBezTo>
                    <a:pt x="205320" y="39791"/>
                    <a:pt x="222828" y="47749"/>
                    <a:pt x="238744" y="58890"/>
                  </a:cubicBezTo>
                  <a:cubicBezTo>
                    <a:pt x="238744" y="58890"/>
                    <a:pt x="238744" y="58890"/>
                    <a:pt x="264210" y="31832"/>
                  </a:cubicBezTo>
                  <a:cubicBezTo>
                    <a:pt x="264210" y="31832"/>
                    <a:pt x="264210" y="31832"/>
                    <a:pt x="296043" y="63665"/>
                  </a:cubicBezTo>
                  <a:cubicBezTo>
                    <a:pt x="296043" y="63665"/>
                    <a:pt x="296043" y="63665"/>
                    <a:pt x="270577" y="89131"/>
                  </a:cubicBezTo>
                  <a:cubicBezTo>
                    <a:pt x="280126" y="105047"/>
                    <a:pt x="288085" y="122555"/>
                    <a:pt x="291268" y="141655"/>
                  </a:cubicBezTo>
                  <a:cubicBezTo>
                    <a:pt x="291268" y="141655"/>
                    <a:pt x="291268" y="141655"/>
                    <a:pt x="327875" y="141655"/>
                  </a:cubicBezTo>
                  <a:cubicBezTo>
                    <a:pt x="327875" y="141655"/>
                    <a:pt x="327875" y="141655"/>
                    <a:pt x="327875" y="186220"/>
                  </a:cubicBezTo>
                  <a:lnTo>
                    <a:pt x="291268" y="186220"/>
                  </a:lnTo>
                  <a:cubicBezTo>
                    <a:pt x="288085" y="205320"/>
                    <a:pt x="280126" y="222828"/>
                    <a:pt x="270577" y="238744"/>
                  </a:cubicBezTo>
                  <a:cubicBezTo>
                    <a:pt x="270577" y="238744"/>
                    <a:pt x="270577" y="238744"/>
                    <a:pt x="296043" y="264210"/>
                  </a:cubicBezTo>
                  <a:cubicBezTo>
                    <a:pt x="296043" y="264210"/>
                    <a:pt x="296043" y="264210"/>
                    <a:pt x="264210" y="296043"/>
                  </a:cubicBezTo>
                  <a:cubicBezTo>
                    <a:pt x="264210" y="296043"/>
                    <a:pt x="264210" y="296043"/>
                    <a:pt x="238744" y="268985"/>
                  </a:cubicBezTo>
                  <a:cubicBezTo>
                    <a:pt x="222828" y="280126"/>
                    <a:pt x="205320" y="288084"/>
                    <a:pt x="186221" y="291268"/>
                  </a:cubicBezTo>
                  <a:cubicBezTo>
                    <a:pt x="186221" y="291268"/>
                    <a:pt x="186221" y="291268"/>
                    <a:pt x="186221" y="327875"/>
                  </a:cubicBezTo>
                  <a:cubicBezTo>
                    <a:pt x="186221" y="327875"/>
                    <a:pt x="186221" y="327875"/>
                    <a:pt x="141655" y="327875"/>
                  </a:cubicBezTo>
                  <a:cubicBezTo>
                    <a:pt x="141655" y="327875"/>
                    <a:pt x="141655" y="327875"/>
                    <a:pt x="141655" y="291268"/>
                  </a:cubicBezTo>
                  <a:cubicBezTo>
                    <a:pt x="122555" y="288084"/>
                    <a:pt x="105047" y="280126"/>
                    <a:pt x="90722" y="268985"/>
                  </a:cubicBezTo>
                  <a:cubicBezTo>
                    <a:pt x="90722" y="268985"/>
                    <a:pt x="90722" y="268985"/>
                    <a:pt x="63665" y="296043"/>
                  </a:cubicBezTo>
                  <a:cubicBezTo>
                    <a:pt x="63665" y="296043"/>
                    <a:pt x="63665" y="296043"/>
                    <a:pt x="31832" y="264210"/>
                  </a:cubicBezTo>
                  <a:cubicBezTo>
                    <a:pt x="31832" y="264210"/>
                    <a:pt x="31832" y="264210"/>
                    <a:pt x="58890" y="238744"/>
                  </a:cubicBezTo>
                  <a:cubicBezTo>
                    <a:pt x="47749" y="222828"/>
                    <a:pt x="39790" y="205320"/>
                    <a:pt x="36607" y="186220"/>
                  </a:cubicBezTo>
                  <a:cubicBezTo>
                    <a:pt x="36607" y="186220"/>
                    <a:pt x="36607" y="186220"/>
                    <a:pt x="0" y="186220"/>
                  </a:cubicBezTo>
                  <a:cubicBezTo>
                    <a:pt x="0" y="186220"/>
                    <a:pt x="0" y="186220"/>
                    <a:pt x="0" y="141655"/>
                  </a:cubicBezTo>
                  <a:cubicBezTo>
                    <a:pt x="0" y="141655"/>
                    <a:pt x="0" y="141655"/>
                    <a:pt x="36607" y="141655"/>
                  </a:cubicBezTo>
                  <a:cubicBezTo>
                    <a:pt x="39790" y="122555"/>
                    <a:pt x="47749" y="105047"/>
                    <a:pt x="58890" y="89131"/>
                  </a:cubicBezTo>
                  <a:cubicBezTo>
                    <a:pt x="58890" y="89131"/>
                    <a:pt x="58890" y="89131"/>
                    <a:pt x="31832" y="63665"/>
                  </a:cubicBezTo>
                  <a:cubicBezTo>
                    <a:pt x="31832" y="63665"/>
                    <a:pt x="31832" y="63665"/>
                    <a:pt x="63665" y="31832"/>
                  </a:cubicBezTo>
                  <a:cubicBezTo>
                    <a:pt x="63665" y="31832"/>
                    <a:pt x="63665" y="31832"/>
                    <a:pt x="90722" y="58890"/>
                  </a:cubicBezTo>
                  <a:cubicBezTo>
                    <a:pt x="105047" y="47749"/>
                    <a:pt x="122555" y="39791"/>
                    <a:pt x="141655" y="36607"/>
                  </a:cubicBezTo>
                  <a:cubicBezTo>
                    <a:pt x="141655" y="36607"/>
                    <a:pt x="141655" y="36607"/>
                    <a:pt x="14165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square" anchor="ctr">
              <a:normAutofit fontScale="82500" lnSpcReduction="20000"/>
            </a:bodyPr>
            <a:lstStyle/>
            <a:p>
              <a:pPr algn="ctr">
                <a:lnSpc>
                  <a:spcPct val="120000"/>
                </a:lnSpc>
              </a:pPr>
              <a:endParaRPr spc="150">
                <a:solidFill>
                  <a:schemeClr val="tx1"/>
                </a:solidFill>
                <a:latin typeface="Arial" panose="020B0604020202020204" pitchFamily="34" charset="0"/>
                <a:ea typeface="微软雅黑" panose="020B0503020204020204" charset="-122"/>
                <a:sym typeface="Arial" panose="020B0604020202020204" pitchFamily="34" charset="0"/>
              </a:endParaRPr>
            </a:p>
          </p:txBody>
        </p:sp>
      </p:grpSp>
      <p:grpSp>
        <p:nvGrpSpPr>
          <p:cNvPr id="14" name="组合 13"/>
          <p:cNvGrpSpPr/>
          <p:nvPr/>
        </p:nvGrpSpPr>
        <p:grpSpPr>
          <a:xfrm>
            <a:off x="5854497" y="1895112"/>
            <a:ext cx="6196330" cy="596900"/>
            <a:chOff x="8122" y="2813"/>
            <a:chExt cx="9758" cy="940"/>
          </a:xfrm>
        </p:grpSpPr>
        <p:sp>
          <p:nvSpPr>
            <p:cNvPr id="15" name="矩形 14"/>
            <p:cNvSpPr/>
            <p:nvPr>
              <p:custDataLst>
                <p:tags r:id="rId2"/>
              </p:custDataLst>
            </p:nvPr>
          </p:nvSpPr>
          <p:spPr bwMode="auto">
            <a:xfrm>
              <a:off x="9056" y="2813"/>
              <a:ext cx="8824" cy="940"/>
            </a:xfrm>
            <a:prstGeom prst="rect">
              <a:avLst/>
            </a:prstGeom>
            <a:noFill/>
            <a:ln w="19050">
              <a:noFill/>
              <a:round/>
            </a:ln>
          </p:spPr>
          <p:txBody>
            <a:bodyPr rot="0" spcFirstLastPara="0" vert="horz" wrap="square" lIns="91440" tIns="45720" rIns="91440" bIns="45720" anchor="ctr" anchorCtr="1" forceAA="0" compatLnSpc="1">
              <a:noAutofit/>
            </a:bodyPr>
            <a:lstStyle/>
            <a:p>
              <a:pPr>
                <a:lnSpc>
                  <a:spcPct val="100000"/>
                </a:lnSpc>
              </a:pPr>
              <a:r>
                <a:rPr lang="zh-CN" altLang="en-US" sz="2400" b="1" spc="150" dirty="0" err="1">
                  <a:solidFill>
                    <a:srgbClr val="002060"/>
                  </a:solidFill>
                  <a:uFillTx/>
                  <a:latin typeface="微软雅黑" panose="020B0503020204020204" charset="-122"/>
                  <a:ea typeface="微软雅黑" panose="020B0503020204020204" charset="-122"/>
                  <a:sym typeface="+mn-lt"/>
                </a:rPr>
                <a:t>纬度较高，夏季太阳高度大，单位面积得到的太阳辐射多，且白昼时间长；</a:t>
              </a:r>
            </a:p>
          </p:txBody>
        </p:sp>
        <p:sp>
          <p:nvSpPr>
            <p:cNvPr id="16" name="圆角矩形 134"/>
            <p:cNvSpPr/>
            <p:nvPr>
              <p:custDataLst>
                <p:tags r:id="rId3"/>
              </p:custDataLst>
            </p:nvPr>
          </p:nvSpPr>
          <p:spPr>
            <a:xfrm rot="2700000">
              <a:off x="8122" y="2895"/>
              <a:ext cx="775" cy="775"/>
            </a:xfrm>
            <a:prstGeom prst="roundRect">
              <a:avLst>
                <a:gd name="adj" fmla="val 253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lnSpcReduction="10000"/>
            </a:bodyPr>
            <a:lstStyle/>
            <a:p>
              <a:pPr algn="ctr">
                <a:lnSpc>
                  <a:spcPct val="120000"/>
                </a:lnSpc>
              </a:pPr>
              <a:endParaRPr spc="150">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17" name="任意多边形 175"/>
            <p:cNvSpPr/>
            <p:nvPr>
              <p:custDataLst>
                <p:tags r:id="rId4"/>
              </p:custDataLst>
            </p:nvPr>
          </p:nvSpPr>
          <p:spPr bwMode="auto">
            <a:xfrm>
              <a:off x="8201" y="3028"/>
              <a:ext cx="513" cy="509"/>
            </a:xfrm>
            <a:custGeom>
              <a:avLst/>
              <a:gdLst>
                <a:gd name="T0" fmla="*/ 6886 w 7819"/>
                <a:gd name="T1" fmla="*/ 2638 h 7765"/>
                <a:gd name="T2" fmla="*/ 5954 w 7819"/>
                <a:gd name="T3" fmla="*/ 2100 h 7765"/>
                <a:gd name="T4" fmla="*/ 5954 w 7819"/>
                <a:gd name="T5" fmla="*/ 2818 h 7765"/>
                <a:gd name="T6" fmla="*/ 4712 w 7819"/>
                <a:gd name="T7" fmla="*/ 3231 h 7765"/>
                <a:gd name="T8" fmla="*/ 4299 w 7819"/>
                <a:gd name="T9" fmla="*/ 3613 h 7765"/>
                <a:gd name="T10" fmla="*/ 4299 w 7819"/>
                <a:gd name="T11" fmla="*/ 1865 h 7765"/>
                <a:gd name="T12" fmla="*/ 5003 w 7819"/>
                <a:gd name="T13" fmla="*/ 1865 h 7765"/>
                <a:gd name="T14" fmla="*/ 4464 w 7819"/>
                <a:gd name="T15" fmla="*/ 932 h 7765"/>
                <a:gd name="T16" fmla="*/ 3926 w 7819"/>
                <a:gd name="T17" fmla="*/ 0 h 7765"/>
                <a:gd name="T18" fmla="*/ 3388 w 7819"/>
                <a:gd name="T19" fmla="*/ 932 h 7765"/>
                <a:gd name="T20" fmla="*/ 2850 w 7819"/>
                <a:gd name="T21" fmla="*/ 1865 h 7765"/>
                <a:gd name="T22" fmla="*/ 3553 w 7819"/>
                <a:gd name="T23" fmla="*/ 1865 h 7765"/>
                <a:gd name="T24" fmla="*/ 3553 w 7819"/>
                <a:gd name="T25" fmla="*/ 3613 h 7765"/>
                <a:gd name="T26" fmla="*/ 3141 w 7819"/>
                <a:gd name="T27" fmla="*/ 3231 h 7765"/>
                <a:gd name="T28" fmla="*/ 1865 w 7819"/>
                <a:gd name="T29" fmla="*/ 2815 h 7765"/>
                <a:gd name="T30" fmla="*/ 1865 w 7819"/>
                <a:gd name="T31" fmla="*/ 2100 h 7765"/>
                <a:gd name="T32" fmla="*/ 932 w 7819"/>
                <a:gd name="T33" fmla="*/ 2638 h 7765"/>
                <a:gd name="T34" fmla="*/ 0 w 7819"/>
                <a:gd name="T35" fmla="*/ 3177 h 7765"/>
                <a:gd name="T36" fmla="*/ 932 w 7819"/>
                <a:gd name="T37" fmla="*/ 3715 h 7765"/>
                <a:gd name="T38" fmla="*/ 1865 w 7819"/>
                <a:gd name="T39" fmla="*/ 4253 h 7765"/>
                <a:gd name="T40" fmla="*/ 1865 w 7819"/>
                <a:gd name="T41" fmla="*/ 3564 h 7765"/>
                <a:gd name="T42" fmla="*/ 3553 w 7819"/>
                <a:gd name="T43" fmla="*/ 7765 h 7765"/>
                <a:gd name="T44" fmla="*/ 4299 w 7819"/>
                <a:gd name="T45" fmla="*/ 7765 h 7765"/>
                <a:gd name="T46" fmla="*/ 5954 w 7819"/>
                <a:gd name="T47" fmla="*/ 3567 h 7765"/>
                <a:gd name="T48" fmla="*/ 5954 w 7819"/>
                <a:gd name="T49" fmla="*/ 4253 h 7765"/>
                <a:gd name="T50" fmla="*/ 6886 w 7819"/>
                <a:gd name="T51" fmla="*/ 3715 h 7765"/>
                <a:gd name="T52" fmla="*/ 7819 w 7819"/>
                <a:gd name="T53" fmla="*/ 3177 h 7765"/>
                <a:gd name="T54" fmla="*/ 6886 w 7819"/>
                <a:gd name="T55" fmla="*/ 2638 h 7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19" h="7765">
                  <a:moveTo>
                    <a:pt x="6886" y="2638"/>
                  </a:moveTo>
                  <a:lnTo>
                    <a:pt x="5954" y="2100"/>
                  </a:lnTo>
                  <a:lnTo>
                    <a:pt x="5954" y="2818"/>
                  </a:lnTo>
                  <a:cubicBezTo>
                    <a:pt x="5459" y="2859"/>
                    <a:pt x="5050" y="2995"/>
                    <a:pt x="4712" y="3231"/>
                  </a:cubicBezTo>
                  <a:cubicBezTo>
                    <a:pt x="4557" y="3339"/>
                    <a:pt x="4420" y="3466"/>
                    <a:pt x="4299" y="3613"/>
                  </a:cubicBezTo>
                  <a:lnTo>
                    <a:pt x="4299" y="1865"/>
                  </a:lnTo>
                  <a:lnTo>
                    <a:pt x="5003" y="1865"/>
                  </a:lnTo>
                  <a:lnTo>
                    <a:pt x="4464" y="932"/>
                  </a:lnTo>
                  <a:lnTo>
                    <a:pt x="3926" y="0"/>
                  </a:lnTo>
                  <a:lnTo>
                    <a:pt x="3388" y="932"/>
                  </a:lnTo>
                  <a:lnTo>
                    <a:pt x="2850" y="1865"/>
                  </a:lnTo>
                  <a:lnTo>
                    <a:pt x="3553" y="1865"/>
                  </a:lnTo>
                  <a:lnTo>
                    <a:pt x="3553" y="3613"/>
                  </a:lnTo>
                  <a:cubicBezTo>
                    <a:pt x="3433" y="3466"/>
                    <a:pt x="3296" y="3339"/>
                    <a:pt x="3141" y="3231"/>
                  </a:cubicBezTo>
                  <a:cubicBezTo>
                    <a:pt x="2795" y="2990"/>
                    <a:pt x="2375" y="2853"/>
                    <a:pt x="1865" y="2815"/>
                  </a:cubicBezTo>
                  <a:lnTo>
                    <a:pt x="1865" y="2100"/>
                  </a:lnTo>
                  <a:lnTo>
                    <a:pt x="932" y="2638"/>
                  </a:lnTo>
                  <a:lnTo>
                    <a:pt x="0" y="3177"/>
                  </a:lnTo>
                  <a:lnTo>
                    <a:pt x="932" y="3715"/>
                  </a:lnTo>
                  <a:lnTo>
                    <a:pt x="1865" y="4253"/>
                  </a:lnTo>
                  <a:lnTo>
                    <a:pt x="1865" y="3564"/>
                  </a:lnTo>
                  <a:cubicBezTo>
                    <a:pt x="3474" y="3717"/>
                    <a:pt x="3553" y="5151"/>
                    <a:pt x="3553" y="7765"/>
                  </a:cubicBezTo>
                  <a:lnTo>
                    <a:pt x="4299" y="7765"/>
                  </a:lnTo>
                  <a:cubicBezTo>
                    <a:pt x="4299" y="5170"/>
                    <a:pt x="4377" y="3737"/>
                    <a:pt x="5954" y="3567"/>
                  </a:cubicBezTo>
                  <a:lnTo>
                    <a:pt x="5954" y="4253"/>
                  </a:lnTo>
                  <a:lnTo>
                    <a:pt x="6886" y="3715"/>
                  </a:lnTo>
                  <a:lnTo>
                    <a:pt x="7819" y="3177"/>
                  </a:lnTo>
                  <a:lnTo>
                    <a:pt x="6886" y="263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square" anchor="ctr">
              <a:normAutofit fontScale="8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pPr>
              <a:endParaRPr spc="150">
                <a:solidFill>
                  <a:schemeClr val="tx1"/>
                </a:solidFill>
                <a:latin typeface="Arial" panose="020B0604020202020204" pitchFamily="34" charset="0"/>
                <a:ea typeface="微软雅黑" panose="020B0503020204020204" charset="-122"/>
                <a:sym typeface="Arial" panose="020B0604020202020204" pitchFamily="34" charset="0"/>
              </a:endParaRPr>
            </a:p>
          </p:txBody>
        </p:sp>
      </p:grpSp>
      <p:sp>
        <p:nvSpPr>
          <p:cNvPr id="18" name="矩形 17"/>
          <p:cNvSpPr/>
          <p:nvPr>
            <p:custDataLst>
              <p:tags r:id="rId1"/>
            </p:custDataLst>
          </p:nvPr>
        </p:nvSpPr>
        <p:spPr>
          <a:xfrm>
            <a:off x="5519058" y="583519"/>
            <a:ext cx="6531134" cy="902335"/>
          </a:xfrm>
          <a:prstGeom prst="rect">
            <a:avLst/>
          </a:prstGeom>
        </p:spPr>
        <p:txBody>
          <a:bodyPr wrap="square" lIns="90170" tIns="46990" rIns="90170" bIns="46990">
            <a:noAutofit/>
          </a:bodyPr>
          <a:lstStyle/>
          <a:p>
            <a:pPr marL="0" indent="0" algn="l">
              <a:lnSpc>
                <a:spcPct val="100000"/>
              </a:lnSpc>
              <a:spcBef>
                <a:spcPts val="0"/>
              </a:spcBef>
              <a:spcAft>
                <a:spcPts val="0"/>
              </a:spcAft>
              <a:buSzPct val="100000"/>
              <a:buNone/>
            </a:pPr>
            <a:r>
              <a:rPr lang="zh-CN" altLang="en-US" sz="2800" b="1" spc="300" dirty="0">
                <a:solidFill>
                  <a:schemeClr val="tx1"/>
                </a:solidFill>
                <a:latin typeface="微软雅黑" panose="020B0503020204020204" charset="-122"/>
                <a:ea typeface="微软雅黑" panose="020B0503020204020204" charset="-122"/>
                <a:cs typeface="+mj-cs"/>
              </a:rPr>
              <a:t>西北地区太阳辐射多，光照强的原因。</a:t>
            </a:r>
          </a:p>
        </p:txBody>
      </p:sp>
      <p:pic>
        <p:nvPicPr>
          <p:cNvPr id="19" name="图片 18"/>
          <p:cNvPicPr>
            <a:picLocks noChangeAspect="1"/>
          </p:cNvPicPr>
          <p:nvPr/>
        </p:nvPicPr>
        <p:blipFill>
          <a:blip r:embed="rId13" cstate="print">
            <a:extLst>
              <a:ext uri="{28A0092B-C50C-407E-A947-70E740481C1C}">
                <a14:useLocalDpi xmlns:a14="http://schemas.microsoft.com/office/drawing/2010/main" val="0"/>
              </a:ext>
            </a:extLst>
          </a:blip>
          <a:srcRect l="15329" r="20000"/>
          <a:stretch>
            <a:fillRect/>
          </a:stretch>
        </p:blipFill>
        <p:spPr>
          <a:xfrm>
            <a:off x="326825" y="3957280"/>
            <a:ext cx="4844728" cy="2711167"/>
          </a:xfrm>
          <a:prstGeom prst="rect">
            <a:avLst/>
          </a:prstGeom>
          <a:ln w="76200">
            <a:solidFill>
              <a:schemeClr val="bg1"/>
            </a:solidFill>
          </a:ln>
        </p:spPr>
      </p:pic>
    </p:spTree>
    <p:extLst>
      <p:ext uri="{BB962C8B-B14F-4D97-AF65-F5344CB8AC3E}">
        <p14:creationId xmlns:p14="http://schemas.microsoft.com/office/powerpoint/2010/main" val="217546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000" fill="hold">
                                          <p:stCondLst>
                                            <p:cond delay="0"/>
                                          </p:stCondLst>
                                        </p:cTn>
                                        <p:tgtEl>
                                          <p:spTgt spid="14"/>
                                        </p:tgtEl>
                                        <p:attrNameLst>
                                          <p:attrName>style.visibility</p:attrName>
                                        </p:attrNameLst>
                                      </p:cBhvr>
                                      <p:to>
                                        <p:strVal val="visible"/>
                                      </p:to>
                                    </p:set>
                                    <p:animEffect transition="in" filter="strips(down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000" fill="hold">
                                          <p:stCondLst>
                                            <p:cond delay="0"/>
                                          </p:stCondLst>
                                        </p:cTn>
                                        <p:tgtEl>
                                          <p:spTgt spid="10"/>
                                        </p:tgtEl>
                                        <p:attrNameLst>
                                          <p:attrName>style.visibility</p:attrName>
                                        </p:attrNameLst>
                                      </p:cBhvr>
                                      <p:to>
                                        <p:strVal val="visible"/>
                                      </p:to>
                                    </p:set>
                                    <p:animEffect transition="in" filter="wipe(down)">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000"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ppt_x"/>
                                          </p:val>
                                        </p:tav>
                                        <p:tav tm="100000">
                                          <p:val>
                                            <p:strVal val="#ppt_x"/>
                                          </p:val>
                                        </p:tav>
                                      </p:tavLst>
                                    </p:anim>
                                    <p:anim calcmode="lin" valueType="num">
                                      <p:cBhvr additive="base">
                                        <p:cTn id="1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256314" y="1270061"/>
            <a:ext cx="66960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l"/>
            </a:pPr>
            <a:r>
              <a:rPr lang="zh-CN" altLang="en-US" sz="2800" b="1" dirty="0" smtClean="0">
                <a:solidFill>
                  <a:srgbClr val="002060"/>
                </a:solidFill>
                <a:latin typeface="+mn-ea"/>
                <a:ea typeface="+mn-ea"/>
              </a:rPr>
              <a:t>气压梯度力</a:t>
            </a:r>
            <a:endParaRPr lang="en-US" altLang="zh-CN" sz="2800" b="1" dirty="0">
              <a:solidFill>
                <a:srgbClr val="002060"/>
              </a:solidFill>
              <a:latin typeface="+mn-ea"/>
              <a:ea typeface="+mn-ea"/>
            </a:endParaRPr>
          </a:p>
          <a:p>
            <a:pPr>
              <a:spcBef>
                <a:spcPct val="0"/>
              </a:spcBef>
              <a:buFont typeface="Wingdings" panose="05000000000000000000" pitchFamily="2" charset="2"/>
              <a:buChar char="l"/>
            </a:pPr>
            <a:r>
              <a:rPr lang="zh-CN" altLang="en-US" sz="2800" b="1" dirty="0">
                <a:solidFill>
                  <a:srgbClr val="002060"/>
                </a:solidFill>
                <a:latin typeface="+mn-ea"/>
                <a:ea typeface="+mn-ea"/>
              </a:rPr>
              <a:t>摩擦力（高原、平原等地面平坦开阔，水域，植被多少）</a:t>
            </a:r>
            <a:endParaRPr lang="en-US" altLang="zh-CN" sz="2800" b="1" dirty="0">
              <a:solidFill>
                <a:srgbClr val="002060"/>
              </a:solidFill>
              <a:latin typeface="+mn-ea"/>
              <a:ea typeface="+mn-ea"/>
            </a:endParaRPr>
          </a:p>
          <a:p>
            <a:pPr eaLnBrk="1" hangingPunct="1">
              <a:spcBef>
                <a:spcPct val="0"/>
              </a:spcBef>
              <a:buFont typeface="Wingdings" panose="05000000000000000000" pitchFamily="2" charset="2"/>
              <a:buChar char="l"/>
            </a:pPr>
            <a:r>
              <a:rPr lang="zh-CN" altLang="en-US" sz="2800" b="1" dirty="0">
                <a:solidFill>
                  <a:srgbClr val="002060"/>
                </a:solidFill>
                <a:latin typeface="+mn-ea"/>
                <a:ea typeface="+mn-ea"/>
              </a:rPr>
              <a:t>距高压中心的</a:t>
            </a:r>
            <a:r>
              <a:rPr lang="zh-CN" altLang="en-US" sz="2800" b="1" dirty="0" smtClean="0">
                <a:solidFill>
                  <a:srgbClr val="002060"/>
                </a:solidFill>
                <a:latin typeface="+mn-ea"/>
                <a:ea typeface="+mn-ea"/>
              </a:rPr>
              <a:t>远近（季风源地）</a:t>
            </a:r>
            <a:endParaRPr lang="en-US" altLang="zh-CN" sz="2800" b="1" dirty="0">
              <a:solidFill>
                <a:srgbClr val="002060"/>
              </a:solidFill>
              <a:latin typeface="+mn-ea"/>
              <a:ea typeface="+mn-ea"/>
            </a:endParaRPr>
          </a:p>
          <a:p>
            <a:pPr eaLnBrk="1" hangingPunct="1">
              <a:spcBef>
                <a:spcPct val="0"/>
              </a:spcBef>
              <a:buFont typeface="Wingdings" panose="05000000000000000000" pitchFamily="2" charset="2"/>
              <a:buChar char="l"/>
            </a:pPr>
            <a:r>
              <a:rPr lang="zh-CN" altLang="en-US" sz="2800" b="1" dirty="0">
                <a:solidFill>
                  <a:srgbClr val="002060"/>
                </a:solidFill>
                <a:latin typeface="+mn-ea"/>
                <a:ea typeface="+mn-ea"/>
              </a:rPr>
              <a:t>特殊地形（山谷的狭管效应）</a:t>
            </a:r>
          </a:p>
        </p:txBody>
      </p:sp>
      <p:sp>
        <p:nvSpPr>
          <p:cNvPr id="3" name="矩形 2"/>
          <p:cNvSpPr/>
          <p:nvPr/>
        </p:nvSpPr>
        <p:spPr>
          <a:xfrm>
            <a:off x="387622" y="329837"/>
            <a:ext cx="6946900" cy="720090"/>
          </a:xfrm>
          <a:prstGeom prst="rect">
            <a:avLst/>
          </a:prstGeom>
        </p:spPr>
        <p:txBody>
          <a:bodyPr/>
          <a:lstStyle/>
          <a:p>
            <a:pPr>
              <a:spcBef>
                <a:spcPts val="1800"/>
              </a:spcBef>
              <a:defRPr/>
            </a:pPr>
            <a:r>
              <a:rPr lang="zh-CN" altLang="en-US" sz="3200" b="1" dirty="0" smtClean="0">
                <a:solidFill>
                  <a:schemeClr val="tx1"/>
                </a:solidFill>
                <a:latin typeface="仿宋" panose="02010609060101010101" charset="-122"/>
                <a:ea typeface="仿宋" panose="02010609060101010101" charset="-122"/>
                <a:cs typeface="仿宋" panose="02010609060101010101" charset="-122"/>
              </a:rPr>
              <a:t>风能开发的区位条件</a:t>
            </a:r>
          </a:p>
        </p:txBody>
      </p:sp>
      <p:sp>
        <p:nvSpPr>
          <p:cNvPr id="5" name="左大括号 4"/>
          <p:cNvSpPr/>
          <p:nvPr/>
        </p:nvSpPr>
        <p:spPr>
          <a:xfrm>
            <a:off x="511628" y="1915103"/>
            <a:ext cx="283029" cy="3788229"/>
          </a:xfrm>
          <a:prstGeom prst="leftBrace">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751114" y="1785257"/>
            <a:ext cx="2797629" cy="523220"/>
          </a:xfrm>
          <a:prstGeom prst="rect">
            <a:avLst/>
          </a:prstGeom>
          <a:noFill/>
        </p:spPr>
        <p:txBody>
          <a:bodyPr wrap="square" rtlCol="0">
            <a:spAutoFit/>
          </a:bodyPr>
          <a:lstStyle/>
          <a:p>
            <a:r>
              <a:rPr lang="zh-CN" altLang="en-US" sz="2800" b="1" dirty="0" smtClean="0"/>
              <a:t>自然：风力大小</a:t>
            </a:r>
            <a:endParaRPr lang="zh-CN" altLang="en-US" sz="2800" b="1" dirty="0"/>
          </a:p>
        </p:txBody>
      </p:sp>
      <p:sp>
        <p:nvSpPr>
          <p:cNvPr id="7" name="左大括号 6"/>
          <p:cNvSpPr/>
          <p:nvPr/>
        </p:nvSpPr>
        <p:spPr>
          <a:xfrm>
            <a:off x="3744686" y="1426029"/>
            <a:ext cx="315685" cy="2013857"/>
          </a:xfrm>
          <a:prstGeom prst="leftBrace">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p:cNvSpPr txBox="1"/>
          <p:nvPr/>
        </p:nvSpPr>
        <p:spPr>
          <a:xfrm>
            <a:off x="1077686" y="4996543"/>
            <a:ext cx="2471057" cy="523220"/>
          </a:xfrm>
          <a:prstGeom prst="rect">
            <a:avLst/>
          </a:prstGeom>
          <a:noFill/>
        </p:spPr>
        <p:txBody>
          <a:bodyPr wrap="square" rtlCol="0">
            <a:spAutoFit/>
          </a:bodyPr>
          <a:lstStyle>
            <a:defPPr>
              <a:defRPr lang="zh-CN"/>
            </a:defPPr>
            <a:lvl1pPr>
              <a:defRPr sz="2800" b="1"/>
            </a:lvl1pPr>
          </a:lstStyle>
          <a:p>
            <a:r>
              <a:rPr lang="zh-CN" altLang="en-US" dirty="0"/>
              <a:t>社会经济</a:t>
            </a:r>
          </a:p>
        </p:txBody>
      </p:sp>
      <p:sp>
        <p:nvSpPr>
          <p:cNvPr id="9" name="左大括号 8"/>
          <p:cNvSpPr/>
          <p:nvPr/>
        </p:nvSpPr>
        <p:spPr>
          <a:xfrm>
            <a:off x="3703229" y="4332515"/>
            <a:ext cx="315685" cy="2013857"/>
          </a:xfrm>
          <a:prstGeom prst="leftBrace">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4256313" y="4191000"/>
            <a:ext cx="5845629" cy="2677656"/>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b="1" dirty="0" smtClean="0"/>
              <a:t>市场大小、远近</a:t>
            </a:r>
            <a:endParaRPr lang="en-US" altLang="zh-CN" sz="2800" b="1" dirty="0" smtClean="0"/>
          </a:p>
          <a:p>
            <a:pPr marL="285750" indent="-285750">
              <a:buFont typeface="Wingdings" panose="05000000000000000000" pitchFamily="2" charset="2"/>
              <a:buChar char="l"/>
            </a:pPr>
            <a:r>
              <a:rPr lang="zh-CN" altLang="en-US" sz="2800" b="1" dirty="0" smtClean="0"/>
              <a:t>资金、技术</a:t>
            </a:r>
            <a:endParaRPr lang="en-US" altLang="zh-CN" sz="2800" b="1" dirty="0" smtClean="0"/>
          </a:p>
          <a:p>
            <a:pPr marL="285750" indent="-285750">
              <a:buFont typeface="Wingdings" panose="05000000000000000000" pitchFamily="2" charset="2"/>
              <a:buChar char="l"/>
            </a:pPr>
            <a:r>
              <a:rPr lang="zh-CN" altLang="en-US" sz="2800" b="1" dirty="0" smtClean="0"/>
              <a:t>建设用地</a:t>
            </a:r>
            <a:endParaRPr lang="en-US" altLang="zh-CN" sz="2800" b="1" dirty="0" smtClean="0"/>
          </a:p>
          <a:p>
            <a:pPr marL="285750" indent="-285750">
              <a:buFont typeface="Wingdings" panose="05000000000000000000" pitchFamily="2" charset="2"/>
              <a:buChar char="l"/>
            </a:pPr>
            <a:r>
              <a:rPr lang="zh-CN" altLang="en-US" sz="2800" b="1" dirty="0" smtClean="0"/>
              <a:t>政策</a:t>
            </a:r>
            <a:endParaRPr lang="en-US" altLang="zh-CN" sz="2800" b="1" dirty="0" smtClean="0"/>
          </a:p>
          <a:p>
            <a:pPr marL="285750" indent="-285750">
              <a:buFont typeface="Wingdings" panose="05000000000000000000" pitchFamily="2" charset="2"/>
              <a:buChar char="l"/>
            </a:pPr>
            <a:r>
              <a:rPr lang="zh-CN" altLang="en-US" sz="2800" b="1" dirty="0" smtClean="0"/>
              <a:t>风电优点（清洁能源，可再生）</a:t>
            </a:r>
            <a:endParaRPr lang="en-US" altLang="zh-CN" sz="2800" b="1" dirty="0" smtClean="0"/>
          </a:p>
          <a:p>
            <a:pPr marL="285750" indent="-285750">
              <a:buFont typeface="Wingdings" panose="05000000000000000000" pitchFamily="2" charset="2"/>
              <a:buChar char="l"/>
            </a:pPr>
            <a:endParaRPr lang="zh-CN" altLang="en-US" sz="2800" b="1" dirty="0"/>
          </a:p>
        </p:txBody>
      </p:sp>
    </p:spTree>
    <p:extLst>
      <p:ext uri="{BB962C8B-B14F-4D97-AF65-F5344CB8AC3E}">
        <p14:creationId xmlns:p14="http://schemas.microsoft.com/office/powerpoint/2010/main" val="981330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3"/>
            </p:custDataLst>
          </p:nvPr>
        </p:nvSpPr>
        <p:spPr>
          <a:xfrm>
            <a:off x="0" y="303530"/>
            <a:ext cx="12191365" cy="625030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charset="-122"/>
            </a:endParaRPr>
          </a:p>
        </p:txBody>
      </p:sp>
      <p:sp>
        <p:nvSpPr>
          <p:cNvPr id="19" name="文本框 18"/>
          <p:cNvSpPr txBox="1"/>
          <p:nvPr/>
        </p:nvSpPr>
        <p:spPr>
          <a:xfrm>
            <a:off x="1196975" y="347345"/>
            <a:ext cx="2641600" cy="583565"/>
          </a:xfrm>
          <a:prstGeom prst="rect">
            <a:avLst/>
          </a:prstGeom>
          <a:noFill/>
        </p:spPr>
        <p:txBody>
          <a:bodyPr wrap="square" rtlCol="0">
            <a:spAutoFit/>
          </a:bodyPr>
          <a:lstStyle/>
          <a:p>
            <a:pPr lvl="0" algn="l">
              <a:lnSpc>
                <a:spcPct val="100000"/>
              </a:lnSpc>
              <a:defRPr/>
            </a:pPr>
            <a:r>
              <a:rPr lang="zh-CN" altLang="en-US" sz="3200" b="1" spc="100" dirty="0">
                <a:solidFill>
                  <a:schemeClr val="bg1"/>
                </a:solidFill>
                <a:effectLst>
                  <a:outerShdw blurRad="38100" dist="25400" dir="5400000" algn="ctr" rotWithShape="0">
                    <a:srgbClr val="6E747A">
                      <a:alpha val="43000"/>
                    </a:srgbClr>
                  </a:outerShdw>
                </a:effectLst>
                <a:uFillTx/>
                <a:latin typeface="Arial" panose="020B0604020202020204" pitchFamily="34" charset="0"/>
                <a:ea typeface="微软雅黑" panose="020B0503020204020204" charset="-122"/>
                <a:cs typeface="微软雅黑" panose="020B0503020204020204" charset="-122"/>
                <a:sym typeface="+mn-ea"/>
              </a:rPr>
              <a:t>新疆地区</a:t>
            </a:r>
          </a:p>
        </p:txBody>
      </p:sp>
      <p:graphicFrame>
        <p:nvGraphicFramePr>
          <p:cNvPr id="2" name="对象 1"/>
          <p:cNvGraphicFramePr/>
          <p:nvPr/>
        </p:nvGraphicFramePr>
        <p:xfrm>
          <a:off x="4523740" y="302895"/>
          <a:ext cx="7488555" cy="6264910"/>
        </p:xfrm>
        <a:graphic>
          <a:graphicData uri="http://schemas.openxmlformats.org/presentationml/2006/ole">
            <mc:AlternateContent xmlns:mc="http://schemas.openxmlformats.org/markup-compatibility/2006">
              <mc:Choice xmlns:v="urn:schemas-microsoft-com:vml" Requires="v">
                <p:oleObj spid="_x0000_s16405" r:id="rId6" imgW="8162290" imgH="9410700" progId="Paint.Picture">
                  <p:embed/>
                </p:oleObj>
              </mc:Choice>
              <mc:Fallback>
                <p:oleObj r:id="rId6" imgW="8162290" imgH="9410700" progId="Paint.Picture">
                  <p:embed/>
                  <p:pic>
                    <p:nvPicPr>
                      <p:cNvPr id="0" name=""/>
                      <p:cNvPicPr/>
                      <p:nvPr/>
                    </p:nvPicPr>
                    <p:blipFill>
                      <a:blip r:embed="rId7"/>
                      <a:stretch>
                        <a:fillRect/>
                      </a:stretch>
                    </p:blipFill>
                    <p:spPr>
                      <a:xfrm>
                        <a:off x="4523740" y="302895"/>
                        <a:ext cx="7488555" cy="6264910"/>
                      </a:xfrm>
                      <a:prstGeom prst="rect">
                        <a:avLst/>
                      </a:prstGeom>
                    </p:spPr>
                  </p:pic>
                </p:oleObj>
              </mc:Fallback>
            </mc:AlternateContent>
          </a:graphicData>
        </a:graphic>
      </p:graphicFrame>
      <p:sp>
        <p:nvSpPr>
          <p:cNvPr id="53" name="文本框 52"/>
          <p:cNvSpPr txBox="1"/>
          <p:nvPr/>
        </p:nvSpPr>
        <p:spPr>
          <a:xfrm rot="22980000">
            <a:off x="8377171" y="1731812"/>
            <a:ext cx="1675734" cy="398780"/>
          </a:xfrm>
          <a:prstGeom prst="rect">
            <a:avLst/>
          </a:prstGeom>
          <a:noFill/>
        </p:spPr>
        <p:txBody>
          <a:bodyPr wrap="square" rtlCol="0">
            <a:spAutoFit/>
          </a:bodyPr>
          <a:lstStyle/>
          <a:p>
            <a:r>
              <a:rPr lang="zh-CN" altLang="en-US" sz="2000" b="1">
                <a:solidFill>
                  <a:srgbClr val="002060"/>
                </a:solidFill>
              </a:rPr>
              <a:t>准噶尔盆地</a:t>
            </a:r>
          </a:p>
        </p:txBody>
      </p:sp>
      <p:sp>
        <p:nvSpPr>
          <p:cNvPr id="54" name="文本框 53"/>
          <p:cNvSpPr txBox="1"/>
          <p:nvPr/>
        </p:nvSpPr>
        <p:spPr>
          <a:xfrm>
            <a:off x="6744970" y="4646930"/>
            <a:ext cx="1597660" cy="398780"/>
          </a:xfrm>
          <a:prstGeom prst="rect">
            <a:avLst/>
          </a:prstGeom>
          <a:noFill/>
        </p:spPr>
        <p:txBody>
          <a:bodyPr wrap="square" rtlCol="0">
            <a:spAutoFit/>
          </a:bodyPr>
          <a:lstStyle/>
          <a:p>
            <a:r>
              <a:rPr lang="zh-CN" altLang="en-US" sz="2000" b="1">
                <a:solidFill>
                  <a:srgbClr val="002060"/>
                </a:solidFill>
              </a:rPr>
              <a:t>塔里木盆地</a:t>
            </a:r>
          </a:p>
        </p:txBody>
      </p:sp>
      <p:grpSp>
        <p:nvGrpSpPr>
          <p:cNvPr id="483" name="组合 482"/>
          <p:cNvGrpSpPr/>
          <p:nvPr/>
        </p:nvGrpSpPr>
        <p:grpSpPr>
          <a:xfrm>
            <a:off x="4676775" y="222885"/>
            <a:ext cx="5626100" cy="6233160"/>
            <a:chOff x="7287" y="49"/>
            <a:chExt cx="9037" cy="10385"/>
          </a:xfrm>
        </p:grpSpPr>
        <p:grpSp>
          <p:nvGrpSpPr>
            <p:cNvPr id="145" name="组合 144"/>
            <p:cNvGrpSpPr/>
            <p:nvPr/>
          </p:nvGrpSpPr>
          <p:grpSpPr>
            <a:xfrm>
              <a:off x="7287" y="6740"/>
              <a:ext cx="8331" cy="3694"/>
              <a:chOff x="7287" y="6740"/>
              <a:chExt cx="8331" cy="3694"/>
            </a:xfrm>
          </p:grpSpPr>
          <p:grpSp>
            <p:nvGrpSpPr>
              <p:cNvPr id="43" name="组合 42"/>
              <p:cNvGrpSpPr/>
              <p:nvPr/>
            </p:nvGrpSpPr>
            <p:grpSpPr>
              <a:xfrm>
                <a:off x="7287" y="7176"/>
                <a:ext cx="3967" cy="3259"/>
                <a:chOff x="7287" y="7176"/>
                <a:chExt cx="3967" cy="3259"/>
              </a:xfrm>
            </p:grpSpPr>
            <p:grpSp>
              <p:nvGrpSpPr>
                <p:cNvPr id="254" name="组合 253"/>
                <p:cNvGrpSpPr/>
                <p:nvPr/>
              </p:nvGrpSpPr>
              <p:grpSpPr>
                <a:xfrm rot="21000000">
                  <a:off x="7287" y="7176"/>
                  <a:ext cx="1583" cy="1885"/>
                  <a:chOff x="6955" y="7269"/>
                  <a:chExt cx="1596" cy="1536"/>
                </a:xfrm>
              </p:grpSpPr>
              <p:grpSp>
                <p:nvGrpSpPr>
                  <p:cNvPr id="255" name="组合 254"/>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256" name="直接连接符 25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57" name="直接连接符 25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58" name="直接连接符 25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59" name="组合 258"/>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260" name="直接连接符 25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61" name="直接连接符 26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62" name="直接连接符 26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63" name="组合 262"/>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264" name="直接连接符 26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65" name="直接连接符 26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66" name="直接连接符 26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67" name="组合 266"/>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268" name="直接连接符 26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69" name="直接连接符 26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70" name="直接连接符 26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71" name="组合 270"/>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272" name="直接连接符 27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73" name="直接连接符 27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74" name="直接连接符 27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75" name="组合 274"/>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276" name="直接连接符 27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77" name="直接连接符 27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78" name="直接连接符 27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79" name="组合 278"/>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280" name="直接连接符 27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81" name="直接连接符 28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82" name="直接连接符 28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83" name="组合 282"/>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284" name="直接连接符 28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85" name="直接连接符 28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86" name="直接连接符 28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10" name="组合 9"/>
                <p:cNvGrpSpPr/>
                <p:nvPr/>
              </p:nvGrpSpPr>
              <p:grpSpPr>
                <a:xfrm rot="20280000">
                  <a:off x="9302" y="8551"/>
                  <a:ext cx="1952" cy="1885"/>
                  <a:chOff x="6955" y="7269"/>
                  <a:chExt cx="1596" cy="1536"/>
                </a:xfrm>
              </p:grpSpPr>
              <p:grpSp>
                <p:nvGrpSpPr>
                  <p:cNvPr id="11" name="组合 10"/>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12" name="直接连接符 1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 name="直接连接符 1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 name="直接连接符 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 name="组合 3"/>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6" name="直接连接符 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 name="直接连接符 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1" name="直接连接符 2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2" name="组合 21"/>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23" name="直接连接符 2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4" name="直接连接符 2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5" name="直接连接符 2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6" name="组合 25"/>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27" name="直接连接符 2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8" name="直接连接符 2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9" name="直接连接符 2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0" name="组合 29"/>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31" name="直接连接符 3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2" name="直接连接符 3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3" name="直接连接符 3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4" name="组合 33"/>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35" name="直接连接符 3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6" name="直接连接符 3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7" name="直接连接符 3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8" name="组合 37"/>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39" name="直接连接符 3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0" name="直接连接符 3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1" name="直接连接符 4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2" name="组合 41"/>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44" name="直接连接符 4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5" name="直接连接符 4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6" name="直接连接符 4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grpSp>
            <p:nvGrpSpPr>
              <p:cNvPr id="47" name="组合 46"/>
              <p:cNvGrpSpPr/>
              <p:nvPr/>
            </p:nvGrpSpPr>
            <p:grpSpPr>
              <a:xfrm rot="18300000">
                <a:off x="11024" y="8443"/>
                <a:ext cx="2094" cy="1825"/>
                <a:chOff x="6955" y="7269"/>
                <a:chExt cx="1596" cy="1536"/>
              </a:xfrm>
            </p:grpSpPr>
            <p:grpSp>
              <p:nvGrpSpPr>
                <p:cNvPr id="48" name="组合 47"/>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49" name="直接连接符 4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0" name="直接连接符 4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1" name="直接连接符 5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52" name="组合 51"/>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55" name="直接连接符 5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6" name="直接连接符 5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57" name="直接连接符 5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58" name="组合 57"/>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59" name="直接连接符 5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0" name="直接连接符 5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1" name="直接连接符 6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62" name="组合 61"/>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63" name="直接连接符 6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4" name="直接连接符 6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5" name="直接连接符 6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66" name="组合 65"/>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67" name="直接连接符 6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8" name="直接连接符 6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69" name="直接连接符 6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0" name="组合 69"/>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71" name="直接连接符 7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72" name="直接连接符 7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73" name="直接连接符 7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4" name="组合 73"/>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75" name="直接连接符 7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76" name="直接连接符 7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77" name="直接连接符 7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78" name="组合 77"/>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79" name="直接连接符 7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0" name="直接连接符 7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1" name="直接连接符 8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82" name="组合 81"/>
              <p:cNvGrpSpPr/>
              <p:nvPr/>
            </p:nvGrpSpPr>
            <p:grpSpPr>
              <a:xfrm rot="18300000">
                <a:off x="13242" y="7647"/>
                <a:ext cx="2551" cy="1463"/>
                <a:chOff x="6955" y="7269"/>
                <a:chExt cx="1596" cy="1536"/>
              </a:xfrm>
            </p:grpSpPr>
            <p:grpSp>
              <p:nvGrpSpPr>
                <p:cNvPr id="83" name="组合 82"/>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84" name="直接连接符 8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5" name="直接连接符 8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6" name="直接连接符 8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87" name="组合 86"/>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88" name="直接连接符 8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89" name="直接连接符 8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0" name="直接连接符 8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91" name="组合 90"/>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92" name="直接连接符 9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3" name="直接连接符 9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4" name="直接连接符 9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95" name="组合 94"/>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96" name="直接连接符 9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7" name="直接连接符 9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98" name="直接连接符 9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99" name="组合 98"/>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100" name="直接连接符 9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01" name="直接连接符 10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02" name="直接连接符 10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03" name="组合 102"/>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104" name="直接连接符 10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05" name="直接连接符 10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06" name="直接连接符 10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07" name="组合 106"/>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108" name="直接连接符 10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09" name="直接连接符 10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0" name="直接连接符 10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11" name="组合 110"/>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112" name="直接连接符 11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3" name="直接连接符 11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4" name="直接连接符 11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115" name="组合 114"/>
              <p:cNvGrpSpPr/>
              <p:nvPr/>
            </p:nvGrpSpPr>
            <p:grpSpPr>
              <a:xfrm rot="18300000">
                <a:off x="13612" y="7284"/>
                <a:ext cx="2551" cy="1463"/>
                <a:chOff x="6955" y="7269"/>
                <a:chExt cx="1596" cy="1536"/>
              </a:xfrm>
            </p:grpSpPr>
            <p:grpSp>
              <p:nvGrpSpPr>
                <p:cNvPr id="116" name="组合 115"/>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117" name="直接连接符 11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8" name="直接连接符 11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19" name="直接连接符 11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20" name="组合 119"/>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121" name="直接连接符 12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2" name="直接连接符 12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3" name="直接连接符 12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24" name="组合 123"/>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125" name="直接连接符 12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6" name="直接连接符 12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27" name="直接连接符 12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28" name="组合 127"/>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129" name="直接连接符 12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0" name="直接连接符 12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1" name="直接连接符 13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32" name="组合 131"/>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133" name="直接连接符 13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4" name="直接连接符 13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5" name="直接连接符 13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36" name="组合 135"/>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137" name="直接连接符 13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8" name="直接连接符 13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39" name="直接连接符 13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0" name="组合 139"/>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141" name="直接连接符 14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42" name="直接连接符 14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43" name="直接连接符 14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44" name="组合 143"/>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146" name="直接连接符 14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47" name="直接连接符 14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48" name="直接连接符 14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grpSp>
          <p:nvGrpSpPr>
            <p:cNvPr id="345" name="组合 344"/>
            <p:cNvGrpSpPr/>
            <p:nvPr/>
          </p:nvGrpSpPr>
          <p:grpSpPr>
            <a:xfrm>
              <a:off x="14074" y="49"/>
              <a:ext cx="2250" cy="2209"/>
              <a:chOff x="14074" y="49"/>
              <a:chExt cx="2250" cy="2209"/>
            </a:xfrm>
          </p:grpSpPr>
          <p:grpSp>
            <p:nvGrpSpPr>
              <p:cNvPr id="246" name="组合 245"/>
              <p:cNvGrpSpPr/>
              <p:nvPr/>
            </p:nvGrpSpPr>
            <p:grpSpPr>
              <a:xfrm rot="20880000">
                <a:off x="14074" y="49"/>
                <a:ext cx="1595" cy="1538"/>
                <a:chOff x="6955" y="7269"/>
                <a:chExt cx="1596" cy="1536"/>
              </a:xfrm>
            </p:grpSpPr>
            <p:grpSp>
              <p:nvGrpSpPr>
                <p:cNvPr id="247" name="组合 246"/>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248" name="直接连接符 24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49" name="直接连接符 24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50" name="直接连接符 24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51" name="组合 250"/>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252" name="直接连接符 25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53" name="直接连接符 25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87" name="直接连接符 28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88" name="组合 287"/>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289" name="直接连接符 28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90" name="直接连接符 28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91" name="直接连接符 29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92" name="组合 291"/>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293" name="直接连接符 29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94" name="直接连接符 29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95" name="直接连接符 29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96" name="组合 295"/>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297" name="直接连接符 29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98" name="直接连接符 29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99" name="直接连接符 29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00" name="组合 299"/>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301" name="直接连接符 30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02" name="直接连接符 30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03" name="直接连接符 30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04" name="组合 303"/>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305" name="直接连接符 30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06" name="直接连接符 30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07" name="直接连接符 30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08" name="组合 307"/>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309" name="直接连接符 30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10" name="直接连接符 30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11" name="直接连接符 31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312" name="组合 311"/>
              <p:cNvGrpSpPr/>
              <p:nvPr/>
            </p:nvGrpSpPr>
            <p:grpSpPr>
              <a:xfrm rot="20880000">
                <a:off x="14730" y="720"/>
                <a:ext cx="1595" cy="1538"/>
                <a:chOff x="6955" y="7269"/>
                <a:chExt cx="1596" cy="1536"/>
              </a:xfrm>
            </p:grpSpPr>
            <p:grpSp>
              <p:nvGrpSpPr>
                <p:cNvPr id="313" name="组合 312"/>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314" name="直接连接符 31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15" name="直接连接符 31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16" name="直接连接符 31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17" name="组合 316"/>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318" name="直接连接符 31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19" name="直接连接符 31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20" name="直接连接符 31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21" name="组合 320"/>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322" name="直接连接符 32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23" name="直接连接符 32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24" name="直接连接符 32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25" name="组合 324"/>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326" name="直接连接符 32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27" name="直接连接符 32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28" name="直接连接符 32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29" name="组合 328"/>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330" name="直接连接符 32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31" name="直接连接符 33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32" name="直接连接符 33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33" name="组合 332"/>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334" name="直接连接符 33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35" name="直接连接符 33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36" name="直接连接符 33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37" name="组合 336"/>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338" name="直接连接符 33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39" name="直接连接符 33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40" name="直接连接符 33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41" name="组合 340"/>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342" name="直接连接符 34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43" name="直接连接符 34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44" name="直接连接符 34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grpSp>
          <p:nvGrpSpPr>
            <p:cNvPr id="482" name="组合 481"/>
            <p:cNvGrpSpPr/>
            <p:nvPr/>
          </p:nvGrpSpPr>
          <p:grpSpPr>
            <a:xfrm>
              <a:off x="7528" y="2860"/>
              <a:ext cx="8677" cy="4810"/>
              <a:chOff x="7528" y="2860"/>
              <a:chExt cx="8677" cy="4810"/>
            </a:xfrm>
          </p:grpSpPr>
          <p:grpSp>
            <p:nvGrpSpPr>
              <p:cNvPr id="481" name="组合 480"/>
              <p:cNvGrpSpPr/>
              <p:nvPr/>
            </p:nvGrpSpPr>
            <p:grpSpPr>
              <a:xfrm>
                <a:off x="7528" y="2860"/>
                <a:ext cx="7306" cy="4811"/>
                <a:chOff x="7528" y="2860"/>
                <a:chExt cx="7306" cy="4811"/>
              </a:xfrm>
            </p:grpSpPr>
            <p:grpSp>
              <p:nvGrpSpPr>
                <p:cNvPr id="380" name="组合 379"/>
                <p:cNvGrpSpPr/>
                <p:nvPr/>
              </p:nvGrpSpPr>
              <p:grpSpPr>
                <a:xfrm>
                  <a:off x="10784" y="2860"/>
                  <a:ext cx="4051" cy="3205"/>
                  <a:chOff x="10784" y="2860"/>
                  <a:chExt cx="4051" cy="3205"/>
                </a:xfrm>
              </p:grpSpPr>
              <p:grpSp>
                <p:nvGrpSpPr>
                  <p:cNvPr id="158" name="组合 157"/>
                  <p:cNvGrpSpPr/>
                  <p:nvPr/>
                </p:nvGrpSpPr>
                <p:grpSpPr>
                  <a:xfrm rot="18120000">
                    <a:off x="10917" y="4128"/>
                    <a:ext cx="1805" cy="2070"/>
                    <a:chOff x="6955" y="7269"/>
                    <a:chExt cx="1596" cy="1536"/>
                  </a:xfrm>
                </p:grpSpPr>
                <p:grpSp>
                  <p:nvGrpSpPr>
                    <p:cNvPr id="159" name="组合 158"/>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160" name="直接连接符 15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1" name="直接连接符 16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2" name="直接连接符 16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63" name="组合 162"/>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164" name="直接连接符 16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5" name="直接连接符 16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6" name="直接连接符 16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67" name="组合 166"/>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168" name="直接连接符 16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69" name="直接连接符 16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70" name="直接连接符 16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71" name="组合 170"/>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172" name="直接连接符 17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73" name="直接连接符 17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74" name="直接连接符 17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75" name="组合 174"/>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176" name="直接连接符 17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77" name="直接连接符 17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78" name="直接连接符 17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79" name="组合 178"/>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180" name="直接连接符 17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81" name="直接连接符 18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82" name="直接连接符 18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83" name="组合 182"/>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184" name="直接连接符 18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85" name="直接连接符 18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86" name="直接连接符 18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87" name="组合 186"/>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188" name="直接连接符 18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89" name="直接连接符 18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90" name="直接连接符 18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149" name="组合 148"/>
                  <p:cNvGrpSpPr/>
                  <p:nvPr/>
                </p:nvGrpSpPr>
                <p:grpSpPr>
                  <a:xfrm rot="18960000">
                    <a:off x="12271" y="3875"/>
                    <a:ext cx="1805" cy="2070"/>
                    <a:chOff x="6955" y="7269"/>
                    <a:chExt cx="1596" cy="1536"/>
                  </a:xfrm>
                </p:grpSpPr>
                <p:grpSp>
                  <p:nvGrpSpPr>
                    <p:cNvPr id="150" name="组合 149"/>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151" name="直接连接符 15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2" name="直接连接符 15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3" name="直接连接符 15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54" name="组合 153"/>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155" name="直接连接符 15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6" name="直接连接符 15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57" name="直接连接符 15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91" name="组合 190"/>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192" name="直接连接符 19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93" name="直接连接符 19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94" name="直接连接符 19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95" name="组合 194"/>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196" name="直接连接符 19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97" name="直接连接符 19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198" name="直接连接符 19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199" name="组合 198"/>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200" name="直接连接符 19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01" name="直接连接符 20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02" name="直接连接符 20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03" name="组合 202"/>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204" name="直接连接符 20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05" name="直接连接符 20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06" name="直接连接符 20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07" name="组合 206"/>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208" name="直接连接符 20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09" name="直接连接符 20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10" name="直接连接符 20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11" name="组合 210"/>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212" name="直接连接符 21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13" name="直接连接符 21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14" name="直接连接符 21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379" name="组合 378"/>
                  <p:cNvGrpSpPr/>
                  <p:nvPr/>
                </p:nvGrpSpPr>
                <p:grpSpPr>
                  <a:xfrm>
                    <a:off x="11469" y="2860"/>
                    <a:ext cx="3366" cy="2462"/>
                    <a:chOff x="11469" y="2860"/>
                    <a:chExt cx="3366" cy="2462"/>
                  </a:xfrm>
                </p:grpSpPr>
                <p:grpSp>
                  <p:nvGrpSpPr>
                    <p:cNvPr id="215" name="组合 214"/>
                    <p:cNvGrpSpPr/>
                    <p:nvPr/>
                  </p:nvGrpSpPr>
                  <p:grpSpPr>
                    <a:xfrm rot="20280000">
                      <a:off x="11469" y="2860"/>
                      <a:ext cx="1805" cy="2070"/>
                      <a:chOff x="6955" y="7269"/>
                      <a:chExt cx="1596" cy="1536"/>
                    </a:xfrm>
                  </p:grpSpPr>
                  <p:grpSp>
                    <p:nvGrpSpPr>
                      <p:cNvPr id="216" name="组合 215"/>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217" name="直接连接符 21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18" name="直接连接符 21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19" name="直接连接符 21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20" name="组合 219"/>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221" name="直接连接符 22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22" name="直接连接符 22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23" name="直接连接符 22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24" name="组合 223"/>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225" name="直接连接符 22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26" name="直接连接符 22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27" name="直接连接符 22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28" name="组合 227"/>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229" name="直接连接符 22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30" name="直接连接符 22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31" name="直接连接符 23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32" name="组合 231"/>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233" name="直接连接符 23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34" name="直接连接符 23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35" name="直接连接符 23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36" name="组合 235"/>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237" name="直接连接符 23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38" name="直接连接符 23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39" name="直接连接符 23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40" name="组合 239"/>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241" name="直接连接符 24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42" name="直接连接符 24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243" name="直接连接符 24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244" name="组合 243"/>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245" name="直接连接符 24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46" name="直接连接符 34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47" name="直接连接符 34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348" name="组合 347"/>
                    <p:cNvGrpSpPr/>
                    <p:nvPr/>
                  </p:nvGrpSpPr>
                  <p:grpSpPr>
                    <a:xfrm rot="20280000">
                      <a:off x="13031" y="3548"/>
                      <a:ext cx="1805" cy="1775"/>
                      <a:chOff x="6955" y="7269"/>
                      <a:chExt cx="1596" cy="1536"/>
                    </a:xfrm>
                  </p:grpSpPr>
                  <p:grpSp>
                    <p:nvGrpSpPr>
                      <p:cNvPr id="349" name="组合 348"/>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350" name="直接连接符 34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51" name="直接连接符 35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52" name="直接连接符 35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53" name="组合 352"/>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354" name="直接连接符 35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55" name="直接连接符 35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56" name="直接连接符 35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57" name="组合 356"/>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358" name="直接连接符 35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59" name="直接连接符 35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60" name="直接连接符 35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61" name="组合 360"/>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362" name="直接连接符 36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63" name="直接连接符 36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64" name="直接连接符 36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65" name="组合 364"/>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366" name="直接连接符 36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67" name="直接连接符 36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68" name="直接连接符 36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69" name="组合 368"/>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370" name="直接连接符 36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71" name="直接连接符 37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72" name="直接连接符 37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73" name="组合 372"/>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374" name="直接连接符 37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75" name="直接连接符 37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76" name="直接连接符 37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77" name="组合 376"/>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378" name="直接连接符 37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81" name="直接连接符 38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82" name="直接连接符 38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grpSp>
            <p:grpSp>
              <p:nvGrpSpPr>
                <p:cNvPr id="383" name="组合 382"/>
                <p:cNvGrpSpPr/>
                <p:nvPr/>
              </p:nvGrpSpPr>
              <p:grpSpPr>
                <a:xfrm rot="16620000">
                  <a:off x="9266" y="5233"/>
                  <a:ext cx="1595" cy="1538"/>
                  <a:chOff x="6955" y="7269"/>
                  <a:chExt cx="1596" cy="1536"/>
                </a:xfrm>
              </p:grpSpPr>
              <p:grpSp>
                <p:nvGrpSpPr>
                  <p:cNvPr id="384" name="组合 383"/>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385" name="直接连接符 38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86" name="直接连接符 38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87" name="直接连接符 38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88" name="组合 387"/>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389" name="直接连接符 38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90" name="直接连接符 38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91" name="直接连接符 39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92" name="组合 391"/>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393" name="直接连接符 39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94" name="直接连接符 39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95" name="直接连接符 39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396" name="组合 395"/>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397" name="直接连接符 39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98" name="直接连接符 39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399" name="直接连接符 39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00" name="组合 399"/>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401" name="直接连接符 40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02" name="直接连接符 40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03" name="直接连接符 40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04" name="组合 403"/>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405" name="直接连接符 40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06" name="直接连接符 40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07" name="直接连接符 40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08" name="组合 407"/>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409" name="直接连接符 40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10" name="直接连接符 40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11" name="直接连接符 41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12" name="组合 411"/>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413" name="直接连接符 41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14" name="直接连接符 41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15" name="直接连接符 41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nvGrpSpPr>
                <p:cNvPr id="416" name="组合 415"/>
                <p:cNvGrpSpPr/>
                <p:nvPr/>
              </p:nvGrpSpPr>
              <p:grpSpPr>
                <a:xfrm rot="17880000">
                  <a:off x="7500" y="6105"/>
                  <a:ext cx="1595" cy="1538"/>
                  <a:chOff x="6955" y="7269"/>
                  <a:chExt cx="1596" cy="1536"/>
                </a:xfrm>
              </p:grpSpPr>
              <p:grpSp>
                <p:nvGrpSpPr>
                  <p:cNvPr id="417" name="组合 416"/>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418" name="直接连接符 41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19" name="直接连接符 41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20" name="直接连接符 41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21" name="组合 420"/>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422" name="直接连接符 42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23" name="直接连接符 42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24" name="直接连接符 42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25" name="组合 424"/>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426" name="直接连接符 42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27" name="直接连接符 42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28" name="直接连接符 42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29" name="组合 428"/>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430" name="直接连接符 429"/>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31" name="直接连接符 430"/>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32" name="直接连接符 431"/>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33" name="组合 432"/>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434" name="直接连接符 433"/>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35" name="直接连接符 434"/>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36" name="直接连接符 435"/>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37" name="组合 436"/>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438" name="直接连接符 437"/>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39" name="直接连接符 438"/>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40" name="直接连接符 439"/>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41" name="组合 440"/>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442" name="直接连接符 441"/>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43" name="直接连接符 442"/>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44" name="直接连接符 44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45" name="组合 444"/>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446" name="直接连接符 445"/>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47" name="直接连接符 446"/>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48" name="直接连接符 447"/>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grpSp>
            <p:nvGrpSpPr>
              <p:cNvPr id="449" name="组合 448"/>
              <p:cNvGrpSpPr/>
              <p:nvPr/>
            </p:nvGrpSpPr>
            <p:grpSpPr>
              <a:xfrm rot="18540000">
                <a:off x="14639" y="3715"/>
                <a:ext cx="1595" cy="1538"/>
                <a:chOff x="6955" y="7269"/>
                <a:chExt cx="1596" cy="1536"/>
              </a:xfrm>
            </p:grpSpPr>
            <p:grpSp>
              <p:nvGrpSpPr>
                <p:cNvPr id="450" name="组合 449"/>
                <p:cNvGrpSpPr/>
                <p:nvPr/>
              </p:nvGrpSpPr>
              <p:grpSpPr>
                <a:xfrm rot="19860000">
                  <a:off x="6955" y="7269"/>
                  <a:ext cx="197" cy="137"/>
                  <a:chOff x="12889" y="3443"/>
                  <a:chExt cx="452" cy="256"/>
                </a:xfrm>
                <a:effectLst>
                  <a:reflection blurRad="6350" stA="50000" endA="300" endPos="38500" dist="50800" dir="5400000" sy="-100000" algn="bl" rotWithShape="0"/>
                </a:effectLst>
              </p:grpSpPr>
              <p:sp>
                <p:nvSpPr>
                  <p:cNvPr id="451" name="直接连接符 45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52" name="直接连接符 45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53" name="直接连接符 45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54" name="组合 453"/>
                <p:cNvGrpSpPr/>
                <p:nvPr/>
              </p:nvGrpSpPr>
              <p:grpSpPr>
                <a:xfrm rot="19860000">
                  <a:off x="7155" y="7469"/>
                  <a:ext cx="197" cy="137"/>
                  <a:chOff x="12889" y="3443"/>
                  <a:chExt cx="452" cy="256"/>
                </a:xfrm>
                <a:effectLst>
                  <a:reflection blurRad="6350" stA="50000" endA="300" endPos="38500" dist="50800" dir="5400000" sy="-100000" algn="bl" rotWithShape="0"/>
                </a:effectLst>
              </p:grpSpPr>
              <p:sp>
                <p:nvSpPr>
                  <p:cNvPr id="455" name="直接连接符 45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56" name="直接连接符 45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57" name="直接连接符 45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58" name="组合 457"/>
                <p:cNvGrpSpPr/>
                <p:nvPr/>
              </p:nvGrpSpPr>
              <p:grpSpPr>
                <a:xfrm rot="19860000">
                  <a:off x="7355" y="7669"/>
                  <a:ext cx="197" cy="137"/>
                  <a:chOff x="12889" y="3443"/>
                  <a:chExt cx="452" cy="256"/>
                </a:xfrm>
                <a:effectLst>
                  <a:reflection blurRad="6350" stA="50000" endA="300" endPos="38500" dist="50800" dir="5400000" sy="-100000" algn="bl" rotWithShape="0"/>
                </a:effectLst>
              </p:grpSpPr>
              <p:sp>
                <p:nvSpPr>
                  <p:cNvPr id="459" name="直接连接符 45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60" name="直接连接符 45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61" name="直接连接符 460"/>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62" name="组合 461"/>
                <p:cNvGrpSpPr/>
                <p:nvPr/>
              </p:nvGrpSpPr>
              <p:grpSpPr>
                <a:xfrm rot="19860000">
                  <a:off x="7555" y="7869"/>
                  <a:ext cx="197" cy="137"/>
                  <a:chOff x="12889" y="3443"/>
                  <a:chExt cx="452" cy="256"/>
                </a:xfrm>
                <a:effectLst>
                  <a:reflection blurRad="6350" stA="50000" endA="300" endPos="38500" dist="50800" dir="5400000" sy="-100000" algn="bl" rotWithShape="0"/>
                </a:effectLst>
              </p:grpSpPr>
              <p:sp>
                <p:nvSpPr>
                  <p:cNvPr id="463" name="直接连接符 462"/>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64" name="直接连接符 463"/>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65" name="直接连接符 464"/>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66" name="组合 465"/>
                <p:cNvGrpSpPr/>
                <p:nvPr/>
              </p:nvGrpSpPr>
              <p:grpSpPr>
                <a:xfrm rot="19860000">
                  <a:off x="7755" y="8069"/>
                  <a:ext cx="197" cy="137"/>
                  <a:chOff x="12889" y="3443"/>
                  <a:chExt cx="452" cy="256"/>
                </a:xfrm>
                <a:effectLst>
                  <a:reflection blurRad="6350" stA="50000" endA="300" endPos="38500" dist="50800" dir="5400000" sy="-100000" algn="bl" rotWithShape="0"/>
                </a:effectLst>
              </p:grpSpPr>
              <p:sp>
                <p:nvSpPr>
                  <p:cNvPr id="467" name="直接连接符 466"/>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68" name="直接连接符 467"/>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69" name="直接连接符 468"/>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70" name="组合 469"/>
                <p:cNvGrpSpPr/>
                <p:nvPr/>
              </p:nvGrpSpPr>
              <p:grpSpPr>
                <a:xfrm rot="19860000">
                  <a:off x="7955" y="8269"/>
                  <a:ext cx="197" cy="137"/>
                  <a:chOff x="12889" y="3443"/>
                  <a:chExt cx="452" cy="256"/>
                </a:xfrm>
                <a:effectLst>
                  <a:reflection blurRad="6350" stA="50000" endA="300" endPos="38500" dist="50800" dir="5400000" sy="-100000" algn="bl" rotWithShape="0"/>
                </a:effectLst>
              </p:grpSpPr>
              <p:sp>
                <p:nvSpPr>
                  <p:cNvPr id="471" name="直接连接符 470"/>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72" name="直接连接符 471"/>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73" name="直接连接符 472"/>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74" name="组合 473"/>
                <p:cNvGrpSpPr/>
                <p:nvPr/>
              </p:nvGrpSpPr>
              <p:grpSpPr>
                <a:xfrm rot="19860000">
                  <a:off x="8155" y="8469"/>
                  <a:ext cx="197" cy="137"/>
                  <a:chOff x="12889" y="3443"/>
                  <a:chExt cx="452" cy="256"/>
                </a:xfrm>
                <a:effectLst>
                  <a:reflection blurRad="6350" stA="50000" endA="300" endPos="38500" dist="50800" dir="5400000" sy="-100000" algn="bl" rotWithShape="0"/>
                </a:effectLst>
              </p:grpSpPr>
              <p:sp>
                <p:nvSpPr>
                  <p:cNvPr id="475" name="直接连接符 474"/>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76" name="直接连接符 475"/>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77" name="直接连接符 476"/>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nvGrpSpPr>
                <p:cNvPr id="478" name="组合 477"/>
                <p:cNvGrpSpPr/>
                <p:nvPr/>
              </p:nvGrpSpPr>
              <p:grpSpPr>
                <a:xfrm rot="19860000">
                  <a:off x="8355" y="8669"/>
                  <a:ext cx="197" cy="137"/>
                  <a:chOff x="12889" y="3443"/>
                  <a:chExt cx="452" cy="256"/>
                </a:xfrm>
                <a:effectLst>
                  <a:reflection blurRad="6350" stA="50000" endA="300" endPos="38500" dist="50800" dir="5400000" sy="-100000" algn="bl" rotWithShape="0"/>
                </a:effectLst>
              </p:grpSpPr>
              <p:sp>
                <p:nvSpPr>
                  <p:cNvPr id="479" name="直接连接符 478"/>
                  <p:cNvSpPr/>
                  <p:nvPr/>
                </p:nvSpPr>
                <p:spPr>
                  <a:xfrm flipH="1">
                    <a:off x="12889" y="3443"/>
                    <a:ext cx="285" cy="2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80" name="直接连接符 479"/>
                  <p:cNvSpPr/>
                  <p:nvPr/>
                </p:nvSpPr>
                <p:spPr>
                  <a:xfrm>
                    <a:off x="13115" y="3472"/>
                    <a:ext cx="0"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sp>
                <p:nvSpPr>
                  <p:cNvPr id="484" name="直接连接符 483"/>
                  <p:cNvSpPr/>
                  <p:nvPr/>
                </p:nvSpPr>
                <p:spPr>
                  <a:xfrm>
                    <a:off x="13115" y="3472"/>
                    <a:ext cx="227" cy="2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sp>
            </p:grpSp>
          </p:grpSp>
        </p:grpSp>
      </p:grpSp>
      <p:grpSp>
        <p:nvGrpSpPr>
          <p:cNvPr id="487" name="组合 486"/>
          <p:cNvGrpSpPr/>
          <p:nvPr/>
        </p:nvGrpSpPr>
        <p:grpSpPr>
          <a:xfrm>
            <a:off x="5981092" y="577983"/>
            <a:ext cx="4682060" cy="5929543"/>
            <a:chOff x="9419" y="938"/>
            <a:chExt cx="7481" cy="9310"/>
          </a:xfrm>
        </p:grpSpPr>
        <p:sp>
          <p:nvSpPr>
            <p:cNvPr id="485" name="Text Box 6"/>
            <p:cNvSpPr txBox="1">
              <a:spLocks noChangeArrowheads="1"/>
            </p:cNvSpPr>
            <p:nvPr/>
          </p:nvSpPr>
          <p:spPr bwMode="auto">
            <a:xfrm rot="540000">
              <a:off x="9419" y="9622"/>
              <a:ext cx="2223" cy="626"/>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tx1"/>
                  </a:solidFill>
                  <a:latin typeface="+mn-ea"/>
                  <a:ea typeface="+mn-ea"/>
                </a:rPr>
                <a:t>昆</a:t>
              </a:r>
              <a:r>
                <a:rPr lang="en-US" altLang="zh-CN" sz="2000" b="1" dirty="0">
                  <a:solidFill>
                    <a:schemeClr val="tx1"/>
                  </a:solidFill>
                  <a:latin typeface="+mn-ea"/>
                  <a:ea typeface="+mn-ea"/>
                </a:rPr>
                <a:t> </a:t>
              </a:r>
              <a:r>
                <a:rPr lang="zh-CN" altLang="zh-CN" sz="2000" b="1" dirty="0">
                  <a:solidFill>
                    <a:schemeClr val="tx1"/>
                  </a:solidFill>
                  <a:latin typeface="+mn-ea"/>
                  <a:ea typeface="+mn-ea"/>
                </a:rPr>
                <a:t>仑</a:t>
              </a:r>
              <a:r>
                <a:rPr lang="en-US" altLang="zh-CN" sz="2000" b="1" dirty="0">
                  <a:solidFill>
                    <a:schemeClr val="tx1"/>
                  </a:solidFill>
                  <a:latin typeface="+mn-ea"/>
                  <a:ea typeface="+mn-ea"/>
                </a:rPr>
                <a:t> </a:t>
              </a:r>
              <a:r>
                <a:rPr lang="zh-CN" altLang="zh-CN" sz="2000" b="1" dirty="0">
                  <a:solidFill>
                    <a:schemeClr val="tx1"/>
                  </a:solidFill>
                  <a:latin typeface="+mn-ea"/>
                  <a:ea typeface="+mn-ea"/>
                </a:rPr>
                <a:t>山</a:t>
              </a:r>
            </a:p>
          </p:txBody>
        </p:sp>
        <p:sp>
          <p:nvSpPr>
            <p:cNvPr id="486" name="Text Box 6"/>
            <p:cNvSpPr txBox="1">
              <a:spLocks noChangeArrowheads="1"/>
            </p:cNvSpPr>
            <p:nvPr/>
          </p:nvSpPr>
          <p:spPr bwMode="auto">
            <a:xfrm>
              <a:off x="15163" y="4785"/>
              <a:ext cx="1584" cy="626"/>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tx1"/>
                  </a:solidFill>
                  <a:latin typeface="+mn-ea"/>
                  <a:ea typeface="+mn-ea"/>
                </a:rPr>
                <a:t>天山</a:t>
              </a:r>
            </a:p>
          </p:txBody>
        </p:sp>
        <p:sp>
          <p:nvSpPr>
            <p:cNvPr id="488" name="Text Box 6"/>
            <p:cNvSpPr txBox="1">
              <a:spLocks noChangeArrowheads="1"/>
            </p:cNvSpPr>
            <p:nvPr/>
          </p:nvSpPr>
          <p:spPr bwMode="auto">
            <a:xfrm rot="1500000">
              <a:off x="14675" y="938"/>
              <a:ext cx="2225" cy="626"/>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tx1"/>
                  </a:solidFill>
                  <a:latin typeface="+mn-ea"/>
                  <a:ea typeface="+mn-ea"/>
                </a:rPr>
                <a:t>阿尔泰山</a:t>
              </a:r>
            </a:p>
          </p:txBody>
        </p:sp>
      </p:grpSp>
      <p:grpSp>
        <p:nvGrpSpPr>
          <p:cNvPr id="498" name="组合 497"/>
          <p:cNvGrpSpPr/>
          <p:nvPr/>
        </p:nvGrpSpPr>
        <p:grpSpPr>
          <a:xfrm>
            <a:off x="9196070" y="3498215"/>
            <a:ext cx="1487805" cy="514350"/>
            <a:chOff x="14482" y="5509"/>
            <a:chExt cx="2343" cy="810"/>
          </a:xfrm>
        </p:grpSpPr>
        <p:sp>
          <p:nvSpPr>
            <p:cNvPr id="496" name="椭圆形标注 495"/>
            <p:cNvSpPr/>
            <p:nvPr/>
          </p:nvSpPr>
          <p:spPr>
            <a:xfrm>
              <a:off x="14482" y="5509"/>
              <a:ext cx="2159" cy="810"/>
            </a:xfrm>
            <a:prstGeom prst="wedgeEllipseCallout">
              <a:avLst>
                <a:gd name="adj1" fmla="val -61643"/>
                <a:gd name="adj2" fmla="val -47128"/>
              </a:avLst>
            </a:prstGeom>
            <a:solidFill>
              <a:srgbClr val="000000">
                <a:alpha val="0"/>
              </a:srgb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文本框 496"/>
            <p:cNvSpPr txBox="1"/>
            <p:nvPr/>
          </p:nvSpPr>
          <p:spPr>
            <a:xfrm>
              <a:off x="14543" y="5587"/>
              <a:ext cx="2282" cy="580"/>
            </a:xfrm>
            <a:prstGeom prst="rect">
              <a:avLst/>
            </a:prstGeom>
            <a:noFill/>
          </p:spPr>
          <p:txBody>
            <a:bodyPr wrap="square" rtlCol="0">
              <a:spAutoFit/>
            </a:bodyPr>
            <a:lstStyle/>
            <a:p>
              <a:r>
                <a:rPr lang="zh-CN" altLang="en-US" b="1">
                  <a:solidFill>
                    <a:srgbClr val="002060"/>
                  </a:solidFill>
                </a:rPr>
                <a:t>吐鲁潘盆地</a:t>
              </a:r>
            </a:p>
          </p:txBody>
        </p:sp>
      </p:grpSp>
      <p:sp>
        <p:nvSpPr>
          <p:cNvPr id="489" name="Title 6"/>
          <p:cNvSpPr txBox="1"/>
          <p:nvPr>
            <p:custDataLst>
              <p:tags r:id="rId4"/>
            </p:custDataLst>
          </p:nvPr>
        </p:nvSpPr>
        <p:spPr>
          <a:xfrm>
            <a:off x="938530" y="1166495"/>
            <a:ext cx="2569210" cy="586105"/>
          </a:xfrm>
          <a:prstGeom prst="rect">
            <a:avLst/>
          </a:prstGeom>
          <a:noFill/>
          <a:ln w="3175">
            <a:noFill/>
            <a:prstDash val="dash"/>
          </a:ln>
        </p:spPr>
        <p:txBody>
          <a:bodyPr wrap="square" lIns="90000" tIns="46800" rIns="90000" bIns="46800" anchor="b" anchorCtr="0">
            <a:norm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r">
              <a:lnSpc>
                <a:spcPct val="100000"/>
              </a:lnSpc>
              <a:defRPr/>
            </a:pPr>
            <a:r>
              <a:rPr altLang="zh-CN" sz="2800" b="1" spc="100" dirty="0">
                <a:solidFill>
                  <a:schemeClr val="accent1"/>
                </a:solidFill>
                <a:effectLst>
                  <a:outerShdw blurRad="38100" dist="25400" dir="5400000" algn="ctr" rotWithShape="0">
                    <a:srgbClr val="6E747A">
                      <a:alpha val="43000"/>
                    </a:srgbClr>
                  </a:outerShdw>
                </a:effectLst>
                <a:uFillTx/>
                <a:latin typeface="Arial" panose="020B0604020202020204" pitchFamily="34" charset="0"/>
                <a:ea typeface="微软雅黑" panose="020B0503020204020204" charset="-122"/>
                <a:cs typeface="微软雅黑" panose="020B0503020204020204" charset="-122"/>
              </a:rPr>
              <a:t>“</a:t>
            </a:r>
            <a:r>
              <a:rPr lang="zh-CN" altLang="en-US" sz="2800" b="1" spc="100" dirty="0">
                <a:solidFill>
                  <a:schemeClr val="accent1"/>
                </a:solidFill>
                <a:effectLst>
                  <a:outerShdw blurRad="38100" dist="25400" dir="5400000" algn="ctr" rotWithShape="0">
                    <a:srgbClr val="6E747A">
                      <a:alpha val="43000"/>
                    </a:srgbClr>
                  </a:outerShdw>
                </a:effectLst>
                <a:uFillTx/>
                <a:latin typeface="Arial" panose="020B0604020202020204" pitchFamily="34" charset="0"/>
                <a:ea typeface="微软雅黑" panose="020B0503020204020204" charset="-122"/>
                <a:cs typeface="微软雅黑" panose="020B0503020204020204" charset="-122"/>
              </a:rPr>
              <a:t>三山夹两盆</a:t>
            </a:r>
            <a:r>
              <a:rPr altLang="zh-CN" sz="2800" b="1" spc="100" dirty="0">
                <a:solidFill>
                  <a:schemeClr val="accent1"/>
                </a:solidFill>
                <a:effectLst>
                  <a:outerShdw blurRad="38100" dist="25400" dir="5400000" algn="ctr" rotWithShape="0">
                    <a:srgbClr val="6E747A">
                      <a:alpha val="43000"/>
                    </a:srgbClr>
                  </a:outerShdw>
                </a:effectLst>
                <a:uFillTx/>
                <a:latin typeface="Arial" panose="020B0604020202020204" pitchFamily="34" charset="0"/>
                <a:ea typeface="微软雅黑" panose="020B0503020204020204" charset="-122"/>
                <a:cs typeface="微软雅黑" panose="020B0503020204020204" charset="-122"/>
              </a:rPr>
              <a:t>”</a:t>
            </a:r>
          </a:p>
        </p:txBody>
      </p:sp>
      <p:grpSp>
        <p:nvGrpSpPr>
          <p:cNvPr id="501" name="组合 500"/>
          <p:cNvGrpSpPr/>
          <p:nvPr/>
        </p:nvGrpSpPr>
        <p:grpSpPr>
          <a:xfrm>
            <a:off x="292735" y="1887220"/>
            <a:ext cx="8404225" cy="2169160"/>
            <a:chOff x="461" y="2972"/>
            <a:chExt cx="13235" cy="3416"/>
          </a:xfrm>
        </p:grpSpPr>
        <p:grpSp>
          <p:nvGrpSpPr>
            <p:cNvPr id="492" name="组合 491"/>
            <p:cNvGrpSpPr/>
            <p:nvPr/>
          </p:nvGrpSpPr>
          <p:grpSpPr>
            <a:xfrm>
              <a:off x="461" y="2972"/>
              <a:ext cx="6085" cy="3416"/>
              <a:chOff x="0" y="2972"/>
              <a:chExt cx="7001" cy="3885"/>
            </a:xfrm>
          </p:grpSpPr>
          <p:pic>
            <p:nvPicPr>
              <p:cNvPr id="490" name="图片 489"/>
              <p:cNvPicPr>
                <a:picLocks noChangeAspect="1"/>
              </p:cNvPicPr>
              <p:nvPr/>
            </p:nvPicPr>
            <p:blipFill>
              <a:blip r:embed="rId8"/>
              <a:stretch>
                <a:fillRect/>
              </a:stretch>
            </p:blipFill>
            <p:spPr>
              <a:xfrm>
                <a:off x="0" y="2972"/>
                <a:ext cx="7001" cy="3885"/>
              </a:xfrm>
              <a:prstGeom prst="rect">
                <a:avLst/>
              </a:prstGeom>
            </p:spPr>
          </p:pic>
          <p:sp>
            <p:nvSpPr>
              <p:cNvPr id="491" name="文本框 490"/>
              <p:cNvSpPr txBox="1"/>
              <p:nvPr/>
            </p:nvSpPr>
            <p:spPr>
              <a:xfrm>
                <a:off x="33" y="3060"/>
                <a:ext cx="2012" cy="660"/>
              </a:xfrm>
              <a:prstGeom prst="rect">
                <a:avLst/>
              </a:prstGeom>
              <a:noFill/>
            </p:spPr>
            <p:txBody>
              <a:bodyPr wrap="square" rtlCol="0">
                <a:spAutoFit/>
              </a:bodyPr>
              <a:lstStyle/>
              <a:p>
                <a:r>
                  <a:rPr lang="zh-CN" altLang="en-US" b="1">
                    <a:solidFill>
                      <a:schemeClr val="bg1"/>
                    </a:solidFill>
                  </a:rPr>
                  <a:t>风蚀地貌</a:t>
                </a:r>
                <a:endParaRPr lang="en-US" altLang="zh-CN" b="1">
                  <a:solidFill>
                    <a:schemeClr val="bg1"/>
                  </a:solidFill>
                </a:endParaRPr>
              </a:p>
            </p:txBody>
          </p:sp>
        </p:grpSp>
        <p:cxnSp>
          <p:nvCxnSpPr>
            <p:cNvPr id="499" name="直接箭头连接符 498"/>
            <p:cNvCxnSpPr/>
            <p:nvPr/>
          </p:nvCxnSpPr>
          <p:spPr>
            <a:xfrm flipV="1">
              <a:off x="6572" y="3323"/>
              <a:ext cx="7124" cy="519"/>
            </a:xfrm>
            <a:prstGeom prst="straightConnector1">
              <a:avLst/>
            </a:prstGeom>
            <a:ln w="38100">
              <a:solidFill>
                <a:srgbClr val="D94C31"/>
              </a:solidFill>
              <a:tailEnd type="arrow"/>
            </a:ln>
          </p:spPr>
          <p:style>
            <a:lnRef idx="1">
              <a:schemeClr val="accent1"/>
            </a:lnRef>
            <a:fillRef idx="0">
              <a:schemeClr val="accent1"/>
            </a:fillRef>
            <a:effectRef idx="0">
              <a:schemeClr val="accent1"/>
            </a:effectRef>
            <a:fontRef idx="minor">
              <a:schemeClr val="tx1"/>
            </a:fontRef>
          </p:style>
        </p:cxnSp>
      </p:grpSp>
      <p:grpSp>
        <p:nvGrpSpPr>
          <p:cNvPr id="502" name="组合 501"/>
          <p:cNvGrpSpPr/>
          <p:nvPr/>
        </p:nvGrpSpPr>
        <p:grpSpPr>
          <a:xfrm>
            <a:off x="292100" y="4327525"/>
            <a:ext cx="6277610" cy="2226945"/>
            <a:chOff x="460" y="6815"/>
            <a:chExt cx="9886" cy="3507"/>
          </a:xfrm>
        </p:grpSpPr>
        <p:grpSp>
          <p:nvGrpSpPr>
            <p:cNvPr id="495" name="组合 494"/>
            <p:cNvGrpSpPr/>
            <p:nvPr/>
          </p:nvGrpSpPr>
          <p:grpSpPr>
            <a:xfrm>
              <a:off x="460" y="6815"/>
              <a:ext cx="6085" cy="3507"/>
              <a:chOff x="16" y="6815"/>
              <a:chExt cx="7000" cy="3970"/>
            </a:xfrm>
          </p:grpSpPr>
          <p:pic>
            <p:nvPicPr>
              <p:cNvPr id="493" name="图片 492"/>
              <p:cNvPicPr>
                <a:picLocks noChangeAspect="1"/>
              </p:cNvPicPr>
              <p:nvPr/>
            </p:nvPicPr>
            <p:blipFill>
              <a:blip r:embed="rId9"/>
              <a:stretch>
                <a:fillRect/>
              </a:stretch>
            </p:blipFill>
            <p:spPr>
              <a:xfrm>
                <a:off x="16" y="6815"/>
                <a:ext cx="7000" cy="3970"/>
              </a:xfrm>
              <a:prstGeom prst="rect">
                <a:avLst/>
              </a:prstGeom>
            </p:spPr>
          </p:pic>
          <p:sp>
            <p:nvSpPr>
              <p:cNvPr id="494" name="文本框 493"/>
              <p:cNvSpPr txBox="1"/>
              <p:nvPr/>
            </p:nvSpPr>
            <p:spPr>
              <a:xfrm>
                <a:off x="49" y="6834"/>
                <a:ext cx="2012" cy="657"/>
              </a:xfrm>
              <a:prstGeom prst="rect">
                <a:avLst/>
              </a:prstGeom>
              <a:noFill/>
            </p:spPr>
            <p:txBody>
              <a:bodyPr wrap="square" rtlCol="0">
                <a:spAutoFit/>
              </a:bodyPr>
              <a:lstStyle/>
              <a:p>
                <a:r>
                  <a:rPr lang="zh-CN" altLang="en-US" b="1">
                    <a:solidFill>
                      <a:schemeClr val="bg1"/>
                    </a:solidFill>
                  </a:rPr>
                  <a:t>风积地貌</a:t>
                </a:r>
                <a:endParaRPr lang="en-US" altLang="zh-CN" b="1">
                  <a:solidFill>
                    <a:schemeClr val="bg1"/>
                  </a:solidFill>
                </a:endParaRPr>
              </a:p>
            </p:txBody>
          </p:sp>
        </p:grpSp>
        <p:cxnSp>
          <p:nvCxnSpPr>
            <p:cNvPr id="500" name="直接箭头连接符 499"/>
            <p:cNvCxnSpPr/>
            <p:nvPr/>
          </p:nvCxnSpPr>
          <p:spPr>
            <a:xfrm flipV="1">
              <a:off x="6523" y="7647"/>
              <a:ext cx="3823" cy="357"/>
            </a:xfrm>
            <a:prstGeom prst="straightConnector1">
              <a:avLst/>
            </a:prstGeom>
            <a:ln w="38100">
              <a:solidFill>
                <a:srgbClr val="D94C31"/>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3761831629"/>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000" fill="hold">
                                          <p:stCondLst>
                                            <p:cond delay="0"/>
                                          </p:stCondLst>
                                        </p:cTn>
                                        <p:tgtEl>
                                          <p:spTgt spid="483"/>
                                        </p:tgtEl>
                                        <p:attrNameLst>
                                          <p:attrName>style.visibility</p:attrName>
                                        </p:attrNameLst>
                                      </p:cBhvr>
                                      <p:to>
                                        <p:strVal val="visible"/>
                                      </p:to>
                                    </p:set>
                                    <p:animEffect transition="in" filter="wipe(left)">
                                      <p:cBhvr>
                                        <p:cTn id="7" dur="1000"/>
                                        <p:tgtEl>
                                          <p:spTgt spid="48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000" fill="hold">
                                          <p:stCondLst>
                                            <p:cond delay="0"/>
                                          </p:stCondLst>
                                        </p:cTn>
                                        <p:tgtEl>
                                          <p:spTgt spid="487"/>
                                        </p:tgtEl>
                                        <p:attrNameLst>
                                          <p:attrName>style.visibility</p:attrName>
                                        </p:attrNameLst>
                                      </p:cBhvr>
                                      <p:to>
                                        <p:strVal val="visible"/>
                                      </p:to>
                                    </p:set>
                                    <p:animEffect transition="in" filter="wipe(left)">
                                      <p:cBhvr>
                                        <p:cTn id="11" dur="1000"/>
                                        <p:tgtEl>
                                          <p:spTgt spid="487"/>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ntr" presetSubtype="16" fill="hold" grpId="0" nodeType="clickEffect">
                                  <p:stCondLst>
                                    <p:cond delay="0"/>
                                  </p:stCondLst>
                                  <p:childTnLst>
                                    <p:set>
                                      <p:cBhvr>
                                        <p:cTn id="15" dur="1000" fill="hold">
                                          <p:stCondLst>
                                            <p:cond delay="0"/>
                                          </p:stCondLst>
                                        </p:cTn>
                                        <p:tgtEl>
                                          <p:spTgt spid="53"/>
                                        </p:tgtEl>
                                        <p:attrNameLst>
                                          <p:attrName>style.visibility</p:attrName>
                                        </p:attrNameLst>
                                      </p:cBhvr>
                                      <p:to>
                                        <p:strVal val="visible"/>
                                      </p:to>
                                    </p:set>
                                    <p:animEffect transition="in" filter="diamond(in)">
                                      <p:cBhvr>
                                        <p:cTn id="16" dur="10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000" fill="hold">
                                          <p:stCondLst>
                                            <p:cond delay="0"/>
                                          </p:stCondLst>
                                        </p:cTn>
                                        <p:tgtEl>
                                          <p:spTgt spid="54"/>
                                        </p:tgtEl>
                                        <p:attrNameLst>
                                          <p:attrName>style.visibility</p:attrName>
                                        </p:attrNameLst>
                                      </p:cBhvr>
                                      <p:to>
                                        <p:strVal val="visible"/>
                                      </p:to>
                                    </p:set>
                                    <p:animEffect transition="in" filter="barn(inVertical)">
                                      <p:cBhvr>
                                        <p:cTn id="21" dur="10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000" fill="hold">
                                          <p:stCondLst>
                                            <p:cond delay="0"/>
                                          </p:stCondLst>
                                        </p:cTn>
                                        <p:tgtEl>
                                          <p:spTgt spid="489"/>
                                        </p:tgtEl>
                                        <p:attrNameLst>
                                          <p:attrName>style.visibility</p:attrName>
                                        </p:attrNameLst>
                                      </p:cBhvr>
                                      <p:to>
                                        <p:strVal val="visible"/>
                                      </p:to>
                                    </p:set>
                                    <p:animEffect transition="in" filter="blinds(horizontal)">
                                      <p:cBhvr>
                                        <p:cTn id="26" dur="1000"/>
                                        <p:tgtEl>
                                          <p:spTgt spid="48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000" fill="hold">
                                          <p:stCondLst>
                                            <p:cond delay="0"/>
                                          </p:stCondLst>
                                        </p:cTn>
                                        <p:tgtEl>
                                          <p:spTgt spid="501"/>
                                        </p:tgtEl>
                                        <p:attrNameLst>
                                          <p:attrName>style.visibility</p:attrName>
                                        </p:attrNameLst>
                                      </p:cBhvr>
                                      <p:to>
                                        <p:strVal val="visible"/>
                                      </p:to>
                                    </p:set>
                                    <p:animEffect transition="in" filter="wipe(left)">
                                      <p:cBhvr>
                                        <p:cTn id="31" dur="1000"/>
                                        <p:tgtEl>
                                          <p:spTgt spid="50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000" fill="hold">
                                          <p:stCondLst>
                                            <p:cond delay="0"/>
                                          </p:stCondLst>
                                        </p:cTn>
                                        <p:tgtEl>
                                          <p:spTgt spid="502"/>
                                        </p:tgtEl>
                                        <p:attrNameLst>
                                          <p:attrName>style.visibility</p:attrName>
                                        </p:attrNameLst>
                                      </p:cBhvr>
                                      <p:to>
                                        <p:strVal val="visible"/>
                                      </p:to>
                                    </p:set>
                                    <p:animEffect transition="in" filter="wipe(left)">
                                      <p:cBhvr>
                                        <p:cTn id="36" dur="1000"/>
                                        <p:tgtEl>
                                          <p:spTgt spid="50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000" fill="hold">
                                          <p:stCondLst>
                                            <p:cond delay="0"/>
                                          </p:stCondLst>
                                        </p:cTn>
                                        <p:tgtEl>
                                          <p:spTgt spid="498"/>
                                        </p:tgtEl>
                                        <p:attrNameLst>
                                          <p:attrName>style.visibility</p:attrName>
                                        </p:attrNameLst>
                                      </p:cBhvr>
                                      <p:to>
                                        <p:strVal val="visible"/>
                                      </p:to>
                                    </p:set>
                                    <p:animEffect transition="in" filter="wipe(right)">
                                      <p:cBhvr>
                                        <p:cTn id="41" dur="10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48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44200" y="831689"/>
            <a:ext cx="2111863" cy="522131"/>
          </a:xfrm>
          <a:prstGeom prst="rect">
            <a:avLst/>
          </a:prstGeom>
          <a:solidFill>
            <a:srgbClr val="FF0000"/>
          </a:solidFill>
        </p:spPr>
        <p:txBody>
          <a:bodyPr wrap="square" rtlCol="0">
            <a:spAutoFit/>
          </a:bodyPr>
          <a:lstStyle>
            <a:defPPr/>
          </a:lstStyle>
          <a:p>
            <a:r>
              <a:rPr lang="zh-CN" altLang="en-US" sz="2793" b="1" dirty="0">
                <a:solidFill>
                  <a:schemeClr val="bg1"/>
                </a:solidFill>
                <a:latin typeface="微软雅黑"/>
                <a:ea typeface="微软雅黑"/>
              </a:rPr>
              <a:t>狭管效应</a:t>
            </a:r>
          </a:p>
        </p:txBody>
      </p:sp>
      <p:pic>
        <p:nvPicPr>
          <p:cNvPr id="3" name="图片 2" descr="th"/>
          <p:cNvPicPr>
            <a:picLocks noChangeAspect="1"/>
          </p:cNvPicPr>
          <p:nvPr/>
        </p:nvPicPr>
        <p:blipFill>
          <a:blip r:embed="rId2"/>
          <a:stretch>
            <a:fillRect/>
          </a:stretch>
        </p:blipFill>
        <p:spPr>
          <a:xfrm>
            <a:off x="5370960" y="1559097"/>
            <a:ext cx="5729393" cy="429150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5" y="1559097"/>
            <a:ext cx="4954446" cy="4291503"/>
          </a:xfrm>
          <a:prstGeom prst="rect">
            <a:avLst/>
          </a:prstGeom>
        </p:spPr>
      </p:pic>
      <p:sp>
        <p:nvSpPr>
          <p:cNvPr id="5" name="文本框 4"/>
          <p:cNvSpPr txBox="1"/>
          <p:nvPr/>
        </p:nvSpPr>
        <p:spPr>
          <a:xfrm>
            <a:off x="337457" y="489856"/>
            <a:ext cx="5246914" cy="523220"/>
          </a:xfrm>
          <a:prstGeom prst="rect">
            <a:avLst/>
          </a:prstGeom>
          <a:noFill/>
        </p:spPr>
        <p:txBody>
          <a:bodyPr wrap="square" rtlCol="0">
            <a:spAutoFit/>
          </a:bodyPr>
          <a:lstStyle/>
          <a:p>
            <a:r>
              <a:rPr lang="zh-CN" altLang="en-US" sz="2800" b="1" dirty="0" smtClean="0"/>
              <a:t>瓜州</a:t>
            </a:r>
            <a:r>
              <a:rPr lang="en-US" altLang="zh-CN" sz="2800" b="1" dirty="0" smtClean="0"/>
              <a:t>——</a:t>
            </a:r>
            <a:r>
              <a:rPr lang="zh-CN" altLang="en-US" sz="2800" b="1" dirty="0" smtClean="0"/>
              <a:t>世界风库</a:t>
            </a:r>
            <a:endParaRPr lang="zh-CN" altLang="en-US" sz="2800" b="1" dirty="0"/>
          </a:p>
        </p:txBody>
      </p:sp>
    </p:spTree>
    <p:extLst>
      <p:ext uri="{BB962C8B-B14F-4D97-AF65-F5344CB8AC3E}">
        <p14:creationId xmlns:p14="http://schemas.microsoft.com/office/powerpoint/2010/main" val="3553254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40347" y="68580"/>
            <a:ext cx="6946900" cy="720090"/>
          </a:xfrm>
          <a:prstGeom prst="rect">
            <a:avLst/>
          </a:prstGeom>
        </p:spPr>
        <p:txBody>
          <a:bodyPr/>
          <a:lstStyle/>
          <a:p>
            <a:pPr>
              <a:spcBef>
                <a:spcPts val="1800"/>
              </a:spcBef>
              <a:defRPr/>
            </a:pPr>
            <a:r>
              <a:rPr lang="zh-CN" altLang="en-US" sz="3200" b="1" dirty="0" smtClean="0">
                <a:solidFill>
                  <a:schemeClr val="tx1"/>
                </a:solidFill>
                <a:latin typeface="仿宋" panose="02010609060101010101" charset="-122"/>
                <a:ea typeface="仿宋" panose="02010609060101010101" charset="-122"/>
                <a:cs typeface="仿宋" panose="02010609060101010101" charset="-122"/>
              </a:rPr>
              <a:t>③风能</a:t>
            </a:r>
          </a:p>
        </p:txBody>
      </p:sp>
      <p:grpSp>
        <p:nvGrpSpPr>
          <p:cNvPr id="4" name="组合 3"/>
          <p:cNvGrpSpPr/>
          <p:nvPr/>
        </p:nvGrpSpPr>
        <p:grpSpPr>
          <a:xfrm>
            <a:off x="91440" y="789305"/>
            <a:ext cx="12009120" cy="128270"/>
            <a:chOff x="57" y="1058"/>
            <a:chExt cx="13204" cy="202"/>
          </a:xfrm>
        </p:grpSpPr>
        <p:cxnSp>
          <p:nvCxnSpPr>
            <p:cNvPr id="5" name="直接连接符 4"/>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a:blip r:embed="rId2"/>
          <a:stretch>
            <a:fillRect/>
          </a:stretch>
        </p:blipFill>
        <p:spPr>
          <a:xfrm>
            <a:off x="91441" y="1011555"/>
            <a:ext cx="6309360" cy="5809615"/>
          </a:xfrm>
          <a:prstGeom prst="rect">
            <a:avLst/>
          </a:prstGeom>
          <a:ln>
            <a:solidFill>
              <a:srgbClr val="0070C0"/>
            </a:solidFill>
          </a:ln>
        </p:spPr>
      </p:pic>
      <p:sp>
        <p:nvSpPr>
          <p:cNvPr id="9" name="文本框 8"/>
          <p:cNvSpPr txBox="1"/>
          <p:nvPr/>
        </p:nvSpPr>
        <p:spPr>
          <a:xfrm>
            <a:off x="6801124" y="1011555"/>
            <a:ext cx="5414371" cy="461665"/>
          </a:xfrm>
          <a:prstGeom prst="rect">
            <a:avLst/>
          </a:prstGeom>
          <a:noFill/>
        </p:spPr>
        <p:txBody>
          <a:bodyPr wrap="square" rtlCol="0">
            <a:spAutoFit/>
          </a:bodyPr>
          <a:lstStyle/>
          <a:p>
            <a:r>
              <a:rPr lang="zh-CN" altLang="en-US" sz="24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分析内蒙古</a:t>
            </a:r>
            <a:r>
              <a:rPr lang="zh-CN" altLang="en-US" sz="2400" b="1" dirty="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地区</a:t>
            </a:r>
            <a:r>
              <a:rPr lang="zh-CN" altLang="en-US" sz="2400" b="1" dirty="0">
                <a:solidFill>
                  <a:schemeClr val="tx1"/>
                </a:solidFill>
                <a:latin typeface="方正粗黑宋简体" panose="02000000000000000000" charset="-122"/>
                <a:ea typeface="方正粗黑宋简体" panose="02000000000000000000" charset="-122"/>
                <a:cs typeface="方正粗黑宋简体" panose="02000000000000000000" charset="-122"/>
              </a:rPr>
              <a:t>开发风能的有利条件。</a:t>
            </a:r>
          </a:p>
        </p:txBody>
      </p:sp>
      <p:sp>
        <p:nvSpPr>
          <p:cNvPr id="11" name="文本框 10"/>
          <p:cNvSpPr txBox="1"/>
          <p:nvPr/>
        </p:nvSpPr>
        <p:spPr>
          <a:xfrm>
            <a:off x="6801123" y="1608038"/>
            <a:ext cx="5184048" cy="2308324"/>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b="1" dirty="0" smtClean="0">
                <a:solidFill>
                  <a:srgbClr val="C00000"/>
                </a:solidFill>
                <a:latin typeface="楷体" panose="02010609060101010101" pitchFamily="49" charset="-122"/>
                <a:ea typeface="楷体" panose="02010609060101010101" pitchFamily="49" charset="-122"/>
                <a:sym typeface="+mn-ea"/>
              </a:rPr>
              <a:t>接近</a:t>
            </a:r>
            <a:r>
              <a:rPr lang="zh-CN" altLang="en-US" sz="2400" b="1" dirty="0">
                <a:solidFill>
                  <a:srgbClr val="C00000"/>
                </a:solidFill>
                <a:latin typeface="楷体" panose="02010609060101010101" pitchFamily="49" charset="-122"/>
                <a:ea typeface="楷体" panose="02010609060101010101" pitchFamily="49" charset="-122"/>
                <a:sym typeface="+mn-ea"/>
              </a:rPr>
              <a:t>冬季风源地，地形平坦，风能资源丰富</a:t>
            </a:r>
            <a:r>
              <a:rPr lang="zh-CN" altLang="en-US" sz="2400" b="1" dirty="0" smtClean="0">
                <a:solidFill>
                  <a:srgbClr val="C00000"/>
                </a:solidFill>
                <a:latin typeface="楷体" panose="02010609060101010101" pitchFamily="49" charset="-122"/>
                <a:ea typeface="楷体" panose="02010609060101010101" pitchFamily="49" charset="-122"/>
                <a:sym typeface="+mn-ea"/>
              </a:rPr>
              <a:t>；</a:t>
            </a:r>
            <a:endParaRPr lang="en-US" altLang="zh-CN" sz="2400" b="1" dirty="0" smtClean="0">
              <a:solidFill>
                <a:srgbClr val="C00000"/>
              </a:solidFill>
              <a:latin typeface="楷体" panose="02010609060101010101" pitchFamily="49" charset="-122"/>
              <a:ea typeface="楷体" panose="02010609060101010101" pitchFamily="49" charset="-122"/>
              <a:sym typeface="+mn-ea"/>
            </a:endParaRPr>
          </a:p>
          <a:p>
            <a:pPr marL="342900" indent="-342900">
              <a:buFont typeface="Arial" panose="020B0604020202020204" pitchFamily="34" charset="0"/>
              <a:buChar char="•"/>
            </a:pPr>
            <a:r>
              <a:rPr lang="zh-CN" altLang="en-US" sz="2400" b="1" dirty="0" smtClean="0">
                <a:solidFill>
                  <a:srgbClr val="C00000"/>
                </a:solidFill>
                <a:latin typeface="楷体" panose="02010609060101010101" pitchFamily="49" charset="-122"/>
                <a:ea typeface="楷体" panose="02010609060101010101" pitchFamily="49" charset="-122"/>
                <a:sym typeface="+mn-ea"/>
              </a:rPr>
              <a:t>地势</a:t>
            </a:r>
            <a:r>
              <a:rPr lang="zh-CN" altLang="en-US" sz="2400" b="1" dirty="0">
                <a:solidFill>
                  <a:srgbClr val="C00000"/>
                </a:solidFill>
                <a:latin typeface="楷体" panose="02010609060101010101" pitchFamily="49" charset="-122"/>
                <a:ea typeface="楷体" panose="02010609060101010101" pitchFamily="49" charset="-122"/>
                <a:sym typeface="+mn-ea"/>
              </a:rPr>
              <a:t>平坦开阔</a:t>
            </a:r>
            <a:r>
              <a:rPr lang="zh-CN" altLang="en-US" sz="2400" b="1" dirty="0" smtClean="0">
                <a:solidFill>
                  <a:srgbClr val="C00000"/>
                </a:solidFill>
                <a:latin typeface="楷体" panose="02010609060101010101" pitchFamily="49" charset="-122"/>
                <a:ea typeface="楷体" panose="02010609060101010101" pitchFamily="49" charset="-122"/>
                <a:sym typeface="+mn-ea"/>
              </a:rPr>
              <a:t>，人烟</a:t>
            </a:r>
            <a:r>
              <a:rPr lang="zh-CN" altLang="en-US" sz="2400" b="1" dirty="0">
                <a:solidFill>
                  <a:srgbClr val="C00000"/>
                </a:solidFill>
                <a:latin typeface="楷体" panose="02010609060101010101" pitchFamily="49" charset="-122"/>
                <a:ea typeface="楷体" panose="02010609060101010101" pitchFamily="49" charset="-122"/>
                <a:sym typeface="+mn-ea"/>
              </a:rPr>
              <a:t>稀少，土地成本低，有利于大规模建设</a:t>
            </a:r>
            <a:r>
              <a:rPr lang="zh-CN" altLang="en-US" sz="2400" b="1" dirty="0" smtClean="0">
                <a:solidFill>
                  <a:srgbClr val="C00000"/>
                </a:solidFill>
                <a:latin typeface="楷体" panose="02010609060101010101" pitchFamily="49" charset="-122"/>
                <a:ea typeface="楷体" panose="02010609060101010101" pitchFamily="49" charset="-122"/>
                <a:sym typeface="+mn-ea"/>
              </a:rPr>
              <a:t>；</a:t>
            </a:r>
            <a:endParaRPr lang="en-US" altLang="zh-CN" sz="2400" b="1" dirty="0" smtClean="0">
              <a:solidFill>
                <a:srgbClr val="C00000"/>
              </a:solidFill>
              <a:latin typeface="楷体" panose="02010609060101010101" pitchFamily="49" charset="-122"/>
              <a:ea typeface="楷体" panose="02010609060101010101" pitchFamily="49" charset="-122"/>
              <a:sym typeface="+mn-ea"/>
            </a:endParaRPr>
          </a:p>
          <a:p>
            <a:pPr marL="342900" indent="-342900">
              <a:buFont typeface="Arial" panose="020B0604020202020204" pitchFamily="34" charset="0"/>
              <a:buChar char="•"/>
            </a:pPr>
            <a:r>
              <a:rPr lang="zh-CN" altLang="en-US" sz="2400" b="1" dirty="0" smtClean="0">
                <a:solidFill>
                  <a:srgbClr val="C00000"/>
                </a:solidFill>
                <a:latin typeface="楷体" panose="02010609060101010101" pitchFamily="49" charset="-122"/>
                <a:ea typeface="楷体" panose="02010609060101010101" pitchFamily="49" charset="-122"/>
                <a:sym typeface="+mn-ea"/>
              </a:rPr>
              <a:t>市场</a:t>
            </a:r>
            <a:r>
              <a:rPr lang="zh-CN" altLang="en-US" sz="2400" b="1" dirty="0">
                <a:solidFill>
                  <a:srgbClr val="C00000"/>
                </a:solidFill>
                <a:latin typeface="楷体" panose="02010609060101010101" pitchFamily="49" charset="-122"/>
                <a:ea typeface="楷体" panose="02010609060101010101" pitchFamily="49" charset="-122"/>
                <a:sym typeface="+mn-ea"/>
              </a:rPr>
              <a:t>广阔</a:t>
            </a:r>
            <a:r>
              <a:rPr lang="zh-CN" altLang="en-US" sz="2400" b="1" dirty="0" smtClean="0">
                <a:solidFill>
                  <a:srgbClr val="C00000"/>
                </a:solidFill>
                <a:latin typeface="楷体" panose="02010609060101010101" pitchFamily="49" charset="-122"/>
                <a:ea typeface="楷体" panose="02010609060101010101" pitchFamily="49" charset="-122"/>
                <a:sym typeface="+mn-ea"/>
              </a:rPr>
              <a:t>；</a:t>
            </a:r>
            <a:endParaRPr lang="en-US" altLang="zh-CN" sz="2400" b="1" dirty="0" smtClean="0">
              <a:solidFill>
                <a:srgbClr val="C00000"/>
              </a:solidFill>
              <a:latin typeface="楷体" panose="02010609060101010101" pitchFamily="49" charset="-122"/>
              <a:ea typeface="楷体" panose="02010609060101010101" pitchFamily="49" charset="-122"/>
              <a:sym typeface="+mn-ea"/>
            </a:endParaRPr>
          </a:p>
          <a:p>
            <a:pPr marL="342900" indent="-342900">
              <a:buFont typeface="Arial" panose="020B0604020202020204" pitchFamily="34" charset="0"/>
              <a:buChar char="•"/>
            </a:pPr>
            <a:r>
              <a:rPr lang="zh-CN" altLang="en-US" sz="2400" b="1" dirty="0" smtClean="0">
                <a:solidFill>
                  <a:srgbClr val="C00000"/>
                </a:solidFill>
                <a:latin typeface="楷体" panose="02010609060101010101" pitchFamily="49" charset="-122"/>
                <a:ea typeface="楷体" panose="02010609060101010101" pitchFamily="49" charset="-122"/>
                <a:sym typeface="+mn-ea"/>
              </a:rPr>
              <a:t>政策</a:t>
            </a:r>
            <a:r>
              <a:rPr lang="zh-CN" altLang="en-US" sz="2400" b="1" dirty="0">
                <a:solidFill>
                  <a:srgbClr val="C00000"/>
                </a:solidFill>
                <a:latin typeface="楷体" panose="02010609060101010101" pitchFamily="49" charset="-122"/>
                <a:ea typeface="楷体" panose="02010609060101010101" pitchFamily="49" charset="-122"/>
                <a:sym typeface="+mn-ea"/>
              </a:rPr>
              <a:t>支持等。</a:t>
            </a:r>
          </a:p>
        </p:txBody>
      </p:sp>
      <p:pic>
        <p:nvPicPr>
          <p:cNvPr id="12" name="图片 11" descr="DSC_6101_wps图片"/>
          <p:cNvPicPr>
            <a:picLocks noChangeAspect="1"/>
          </p:cNvPicPr>
          <p:nvPr/>
        </p:nvPicPr>
        <p:blipFill>
          <a:blip r:embed="rId3"/>
          <a:stretch>
            <a:fillRect/>
          </a:stretch>
        </p:blipFill>
        <p:spPr>
          <a:xfrm>
            <a:off x="6801124" y="4118331"/>
            <a:ext cx="5050789" cy="2702839"/>
          </a:xfrm>
          <a:prstGeom prst="rect">
            <a:avLst/>
          </a:prstGeom>
        </p:spPr>
      </p:pic>
    </p:spTree>
    <p:extLst>
      <p:ext uri="{BB962C8B-B14F-4D97-AF65-F5344CB8AC3E}">
        <p14:creationId xmlns:p14="http://schemas.microsoft.com/office/powerpoint/2010/main" val="2018412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40347" y="68580"/>
            <a:ext cx="6946900" cy="720090"/>
          </a:xfrm>
          <a:prstGeom prst="rect">
            <a:avLst/>
          </a:prstGeom>
        </p:spPr>
        <p:txBody>
          <a:bodyPr/>
          <a:lstStyle/>
          <a:p>
            <a:pPr>
              <a:spcBef>
                <a:spcPts val="1800"/>
              </a:spcBef>
              <a:defRPr/>
            </a:pPr>
            <a:r>
              <a:rPr lang="zh-CN" altLang="en-US" sz="3200" b="1" dirty="0" smtClean="0">
                <a:solidFill>
                  <a:schemeClr val="tx1"/>
                </a:solidFill>
                <a:latin typeface="仿宋" panose="02010609060101010101" charset="-122"/>
                <a:ea typeface="仿宋" panose="02010609060101010101" charset="-122"/>
                <a:cs typeface="仿宋" panose="02010609060101010101" charset="-122"/>
              </a:rPr>
              <a:t>③风能</a:t>
            </a:r>
          </a:p>
        </p:txBody>
      </p:sp>
      <p:grpSp>
        <p:nvGrpSpPr>
          <p:cNvPr id="4" name="组合 3"/>
          <p:cNvGrpSpPr/>
          <p:nvPr/>
        </p:nvGrpSpPr>
        <p:grpSpPr>
          <a:xfrm>
            <a:off x="91440" y="789305"/>
            <a:ext cx="12009120" cy="128270"/>
            <a:chOff x="57" y="1058"/>
            <a:chExt cx="13204" cy="202"/>
          </a:xfrm>
        </p:grpSpPr>
        <p:cxnSp>
          <p:nvCxnSpPr>
            <p:cNvPr id="5" name="直接连接符 4"/>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a:blip r:embed="rId2"/>
          <a:stretch>
            <a:fillRect/>
          </a:stretch>
        </p:blipFill>
        <p:spPr>
          <a:xfrm>
            <a:off x="91440" y="1011555"/>
            <a:ext cx="7244715" cy="5809615"/>
          </a:xfrm>
          <a:prstGeom prst="rect">
            <a:avLst/>
          </a:prstGeom>
          <a:ln>
            <a:solidFill>
              <a:srgbClr val="0070C0"/>
            </a:solidFill>
          </a:ln>
        </p:spPr>
      </p:pic>
      <p:sp>
        <p:nvSpPr>
          <p:cNvPr id="9" name="文本框 8"/>
          <p:cNvSpPr txBox="1"/>
          <p:nvPr/>
        </p:nvSpPr>
        <p:spPr>
          <a:xfrm>
            <a:off x="7336155" y="1011555"/>
            <a:ext cx="4879340" cy="461665"/>
          </a:xfrm>
          <a:prstGeom prst="rect">
            <a:avLst/>
          </a:prstGeom>
          <a:noFill/>
        </p:spPr>
        <p:txBody>
          <a:bodyPr wrap="square" rtlCol="0">
            <a:spAutoFit/>
          </a:bodyPr>
          <a:lstStyle/>
          <a:p>
            <a:r>
              <a:rPr lang="zh-CN" altLang="en-US" sz="24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rPr>
              <a:t>分析</a:t>
            </a:r>
            <a:r>
              <a:rPr lang="zh-CN" altLang="en-US" sz="2400" b="1" dirty="0">
                <a:solidFill>
                  <a:schemeClr val="tx1"/>
                </a:solidFill>
                <a:latin typeface="方正粗黑宋简体" panose="02000000000000000000" charset="-122"/>
                <a:ea typeface="方正粗黑宋简体" panose="02000000000000000000" charset="-122"/>
                <a:cs typeface="方正粗黑宋简体" panose="02000000000000000000" charset="-122"/>
              </a:rPr>
              <a:t>舟山</a:t>
            </a:r>
            <a:r>
              <a:rPr lang="zh-CN" altLang="en-US" sz="24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rPr>
              <a:t>地区开发</a:t>
            </a:r>
            <a:r>
              <a:rPr lang="zh-CN" altLang="en-US" sz="2400" b="1" dirty="0">
                <a:solidFill>
                  <a:schemeClr val="tx1"/>
                </a:solidFill>
                <a:latin typeface="方正粗黑宋简体" panose="02000000000000000000" charset="-122"/>
                <a:ea typeface="方正粗黑宋简体" panose="02000000000000000000" charset="-122"/>
                <a:cs typeface="方正粗黑宋简体" panose="02000000000000000000" charset="-122"/>
              </a:rPr>
              <a:t>风能的有利条件。</a:t>
            </a:r>
          </a:p>
        </p:txBody>
      </p:sp>
      <p:sp>
        <p:nvSpPr>
          <p:cNvPr id="10" name="文本框 9"/>
          <p:cNvSpPr txBox="1"/>
          <p:nvPr/>
        </p:nvSpPr>
        <p:spPr>
          <a:xfrm>
            <a:off x="7336155" y="1962785"/>
            <a:ext cx="4764405" cy="3046988"/>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b="1" dirty="0" smtClean="0">
                <a:solidFill>
                  <a:srgbClr val="FF0000"/>
                </a:solidFill>
                <a:latin typeface="楷体" panose="02010609060101010101" pitchFamily="49" charset="-122"/>
                <a:ea typeface="楷体" panose="02010609060101010101" pitchFamily="49" charset="-122"/>
                <a:sym typeface="+mn-ea"/>
              </a:rPr>
              <a:t>位于</a:t>
            </a:r>
            <a:r>
              <a:rPr lang="zh-CN" altLang="en-US" sz="2400" b="1" dirty="0">
                <a:solidFill>
                  <a:srgbClr val="FF0000"/>
                </a:solidFill>
                <a:latin typeface="楷体" panose="02010609060101010101" pitchFamily="49" charset="-122"/>
                <a:ea typeface="楷体" panose="02010609060101010101" pitchFamily="49" charset="-122"/>
                <a:sym typeface="+mn-ea"/>
              </a:rPr>
              <a:t>沿海，且受冬夏季风影响明显（距夏季风源地近），风力资源丰富</a:t>
            </a:r>
            <a:r>
              <a:rPr lang="zh-CN" altLang="en-US" sz="2400" b="1" dirty="0" smtClean="0">
                <a:solidFill>
                  <a:srgbClr val="FF0000"/>
                </a:solidFill>
                <a:latin typeface="楷体" panose="02010609060101010101" pitchFamily="49" charset="-122"/>
                <a:ea typeface="楷体" panose="02010609060101010101" pitchFamily="49" charset="-122"/>
                <a:sym typeface="+mn-ea"/>
              </a:rPr>
              <a:t>；</a:t>
            </a:r>
            <a:endParaRPr lang="en-US" altLang="zh-CN" sz="2400" b="1" dirty="0" smtClean="0">
              <a:solidFill>
                <a:srgbClr val="FF0000"/>
              </a:solidFill>
              <a:latin typeface="楷体" panose="02010609060101010101" pitchFamily="49" charset="-122"/>
              <a:ea typeface="楷体" panose="02010609060101010101" pitchFamily="49" charset="-122"/>
              <a:sym typeface="+mn-ea"/>
            </a:endParaRPr>
          </a:p>
          <a:p>
            <a:pPr marL="342900" indent="-342900">
              <a:buFont typeface="Arial" panose="020B0604020202020204" pitchFamily="34" charset="0"/>
              <a:buChar char="•"/>
            </a:pPr>
            <a:r>
              <a:rPr lang="zh-CN" altLang="en-US" sz="2400" b="1" dirty="0" smtClean="0">
                <a:solidFill>
                  <a:srgbClr val="FF0000"/>
                </a:solidFill>
                <a:latin typeface="楷体" panose="02010609060101010101" pitchFamily="49" charset="-122"/>
                <a:ea typeface="楷体" panose="02010609060101010101" pitchFamily="49" charset="-122"/>
                <a:sym typeface="+mn-ea"/>
              </a:rPr>
              <a:t>海域</a:t>
            </a:r>
            <a:r>
              <a:rPr lang="zh-CN" altLang="en-US" sz="2400" b="1" dirty="0">
                <a:solidFill>
                  <a:srgbClr val="FF0000"/>
                </a:solidFill>
                <a:latin typeface="楷体" panose="02010609060101010101" pitchFamily="49" charset="-122"/>
                <a:ea typeface="楷体" panose="02010609060101010101" pitchFamily="49" charset="-122"/>
                <a:sym typeface="+mn-ea"/>
              </a:rPr>
              <a:t>滩涂面积广阔，成本低，有利于大型风力发电厂的建设</a:t>
            </a:r>
            <a:r>
              <a:rPr lang="zh-CN" altLang="en-US" sz="2400" b="1" dirty="0" smtClean="0">
                <a:solidFill>
                  <a:srgbClr val="FF0000"/>
                </a:solidFill>
                <a:latin typeface="楷体" panose="02010609060101010101" pitchFamily="49" charset="-122"/>
                <a:ea typeface="楷体" panose="02010609060101010101" pitchFamily="49" charset="-122"/>
                <a:sym typeface="+mn-ea"/>
              </a:rPr>
              <a:t>；</a:t>
            </a:r>
            <a:endParaRPr lang="en-US" altLang="zh-CN" sz="2400" b="1" dirty="0" smtClean="0">
              <a:solidFill>
                <a:srgbClr val="FF0000"/>
              </a:solidFill>
              <a:latin typeface="楷体" panose="02010609060101010101" pitchFamily="49" charset="-122"/>
              <a:ea typeface="楷体" panose="02010609060101010101" pitchFamily="49" charset="-122"/>
              <a:sym typeface="+mn-ea"/>
            </a:endParaRPr>
          </a:p>
          <a:p>
            <a:pPr marL="342900" indent="-342900">
              <a:buFont typeface="Arial" panose="020B0604020202020204" pitchFamily="34" charset="0"/>
              <a:buChar char="•"/>
            </a:pPr>
            <a:r>
              <a:rPr lang="zh-CN" altLang="en-US" sz="2400" b="1" dirty="0" smtClean="0">
                <a:solidFill>
                  <a:srgbClr val="FF0000"/>
                </a:solidFill>
                <a:latin typeface="楷体" panose="02010609060101010101" pitchFamily="49" charset="-122"/>
                <a:ea typeface="楷体" panose="02010609060101010101" pitchFamily="49" charset="-122"/>
                <a:sym typeface="+mn-ea"/>
              </a:rPr>
              <a:t>经济</a:t>
            </a:r>
            <a:r>
              <a:rPr lang="zh-CN" altLang="en-US" sz="2400" b="1" dirty="0">
                <a:solidFill>
                  <a:srgbClr val="FF0000"/>
                </a:solidFill>
                <a:latin typeface="楷体" panose="02010609060101010101" pitchFamily="49" charset="-122"/>
                <a:ea typeface="楷体" panose="02010609060101010101" pitchFamily="49" charset="-122"/>
                <a:sym typeface="+mn-ea"/>
              </a:rPr>
              <a:t>发达，对能源需求量大，市场广阔，距离市场较近</a:t>
            </a:r>
            <a:r>
              <a:rPr lang="zh-CN" altLang="en-US" sz="2400" b="1" dirty="0" smtClean="0">
                <a:solidFill>
                  <a:srgbClr val="FF0000"/>
                </a:solidFill>
                <a:latin typeface="楷体" panose="02010609060101010101" pitchFamily="49" charset="-122"/>
                <a:ea typeface="楷体" panose="02010609060101010101" pitchFamily="49" charset="-122"/>
                <a:sym typeface="+mn-ea"/>
              </a:rPr>
              <a:t>；</a:t>
            </a:r>
            <a:endParaRPr lang="en-US" altLang="zh-CN" sz="2400" b="1" dirty="0" smtClean="0">
              <a:solidFill>
                <a:srgbClr val="FF0000"/>
              </a:solidFill>
              <a:latin typeface="楷体" panose="02010609060101010101" pitchFamily="49" charset="-122"/>
              <a:ea typeface="楷体" panose="02010609060101010101" pitchFamily="49" charset="-122"/>
              <a:sym typeface="+mn-ea"/>
            </a:endParaRPr>
          </a:p>
          <a:p>
            <a:pPr marL="342900" indent="-342900">
              <a:buFont typeface="Arial" panose="020B0604020202020204" pitchFamily="34" charset="0"/>
              <a:buChar char="•"/>
            </a:pPr>
            <a:r>
              <a:rPr lang="zh-CN" altLang="en-US" sz="2400" b="1" dirty="0" smtClean="0">
                <a:solidFill>
                  <a:srgbClr val="FF0000"/>
                </a:solidFill>
                <a:latin typeface="楷体" panose="02010609060101010101" pitchFamily="49" charset="-122"/>
                <a:ea typeface="楷体" panose="02010609060101010101" pitchFamily="49" charset="-122"/>
                <a:sym typeface="+mn-ea"/>
              </a:rPr>
              <a:t>政策</a:t>
            </a:r>
            <a:r>
              <a:rPr lang="zh-CN" altLang="en-US" sz="2400" b="1" dirty="0">
                <a:solidFill>
                  <a:srgbClr val="FF0000"/>
                </a:solidFill>
                <a:latin typeface="楷体" panose="02010609060101010101" pitchFamily="49" charset="-122"/>
                <a:ea typeface="楷体" panose="02010609060101010101" pitchFamily="49" charset="-122"/>
                <a:sym typeface="+mn-ea"/>
              </a:rPr>
              <a:t>支持等。</a:t>
            </a:r>
            <a:endParaRPr lang="zh-CN" altLang="en-US" sz="2400" b="1" dirty="0">
              <a:solidFill>
                <a:schemeClr val="tx1"/>
              </a:solidFill>
              <a:sym typeface="+mn-ea"/>
            </a:endParaRPr>
          </a:p>
        </p:txBody>
      </p:sp>
    </p:spTree>
    <p:extLst>
      <p:ext uri="{BB962C8B-B14F-4D97-AF65-F5344CB8AC3E}">
        <p14:creationId xmlns:p14="http://schemas.microsoft.com/office/powerpoint/2010/main" val="3436364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803" y="931695"/>
            <a:ext cx="11313043" cy="829945"/>
          </a:xfrm>
          <a:prstGeom prst="rect">
            <a:avLst/>
          </a:prstGeom>
        </p:spPr>
        <p:txBody>
          <a:bodyPr wrap="square">
            <a:spAutoFit/>
          </a:bodyPr>
          <a:lstStyle/>
          <a:p>
            <a:pPr algn="just"/>
            <a:r>
              <a:rPr lang="zh-CN" altLang="en-US" sz="2400" b="1" kern="100">
                <a:solidFill>
                  <a:schemeClr val="tx1"/>
                </a:solidFill>
                <a:latin typeface="楷体" panose="02010609060101010101" pitchFamily="49" charset="-122"/>
                <a:ea typeface="楷体" panose="02010609060101010101" pitchFamily="49" charset="-122"/>
                <a:cs typeface="Times New Roman" panose="02020603050405020304" pitchFamily="18" charset="0"/>
              </a:rPr>
              <a:t>弃风限电，是指在风电发展初期，风机处于正常情况下，部分风电场风机暂停的现象。弃风限电主要集中在内蒙古西部、甘肃、新疆等地区。</a:t>
            </a:r>
          </a:p>
        </p:txBody>
      </p:sp>
      <p:sp>
        <p:nvSpPr>
          <p:cNvPr id="7" name="矩形 6"/>
          <p:cNvSpPr/>
          <p:nvPr/>
        </p:nvSpPr>
        <p:spPr>
          <a:xfrm>
            <a:off x="260803" y="39792"/>
            <a:ext cx="6946900" cy="720090"/>
          </a:xfrm>
          <a:prstGeom prst="rect">
            <a:avLst/>
          </a:prstGeom>
        </p:spPr>
        <p:txBody>
          <a:bodyPr/>
          <a:lstStyle/>
          <a:p>
            <a:pPr>
              <a:spcBef>
                <a:spcPts val="1800"/>
              </a:spcBef>
              <a:defRPr/>
            </a:pPr>
            <a:r>
              <a:rPr lang="zh-CN" altLang="en-US" sz="3200" b="1" dirty="0" smtClean="0">
                <a:solidFill>
                  <a:schemeClr val="tx1"/>
                </a:solidFill>
                <a:latin typeface="仿宋" panose="02010609060101010101" charset="-122"/>
                <a:ea typeface="仿宋" panose="02010609060101010101" charset="-122"/>
                <a:cs typeface="仿宋" panose="02010609060101010101" charset="-122"/>
              </a:rPr>
              <a:t>③风能</a:t>
            </a:r>
          </a:p>
        </p:txBody>
      </p:sp>
      <p:grpSp>
        <p:nvGrpSpPr>
          <p:cNvPr id="5" name="组合 4"/>
          <p:cNvGrpSpPr/>
          <p:nvPr/>
        </p:nvGrpSpPr>
        <p:grpSpPr>
          <a:xfrm>
            <a:off x="91440" y="789305"/>
            <a:ext cx="12009120" cy="128270"/>
            <a:chOff x="57" y="1058"/>
            <a:chExt cx="13204" cy="202"/>
          </a:xfrm>
        </p:grpSpPr>
        <p:cxnSp>
          <p:nvCxnSpPr>
            <p:cNvPr id="6" name="直接连接符 5"/>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13" name="图片 12">
            <a:hlinkClick r:id="" action="ppaction://noaction"/>
          </p:cNvPr>
          <p:cNvPicPr>
            <a:picLocks noChangeAspect="1"/>
          </p:cNvPicPr>
          <p:nvPr/>
        </p:nvPicPr>
        <p:blipFill>
          <a:blip r:embed="rId2"/>
          <a:srcRect b="9480"/>
          <a:stretch>
            <a:fillRect/>
          </a:stretch>
        </p:blipFill>
        <p:spPr>
          <a:xfrm>
            <a:off x="260985" y="1761490"/>
            <a:ext cx="4614545" cy="5177790"/>
          </a:xfrm>
          <a:prstGeom prst="rect">
            <a:avLst/>
          </a:prstGeom>
          <a:ln w="76200">
            <a:solidFill>
              <a:schemeClr val="bg1"/>
            </a:solidFill>
          </a:ln>
        </p:spPr>
      </p:pic>
      <p:sp>
        <p:nvSpPr>
          <p:cNvPr id="11" name="文本框 10"/>
          <p:cNvSpPr txBox="1"/>
          <p:nvPr/>
        </p:nvSpPr>
        <p:spPr>
          <a:xfrm>
            <a:off x="4980124" y="1761443"/>
            <a:ext cx="5660571" cy="460375"/>
          </a:xfrm>
          <a:prstGeom prst="rect">
            <a:avLst/>
          </a:prstGeom>
          <a:noFill/>
        </p:spPr>
        <p:txBody>
          <a:bodyPr wrap="square" rtlCol="0">
            <a:spAutoFit/>
          </a:bodyPr>
          <a:lstStyle/>
          <a:p>
            <a:r>
              <a:rPr lang="zh-CN" altLang="en-US" sz="24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rPr>
              <a:t>分析</a:t>
            </a:r>
            <a:r>
              <a:rPr lang="zh-CN" altLang="en-US" sz="2400" b="1" dirty="0">
                <a:solidFill>
                  <a:schemeClr val="tx1"/>
                </a:solidFill>
                <a:latin typeface="方正粗黑宋简体" panose="02000000000000000000" charset="-122"/>
                <a:ea typeface="方正粗黑宋简体" panose="02000000000000000000" charset="-122"/>
                <a:cs typeface="方正粗黑宋简体" panose="02000000000000000000" charset="-122"/>
              </a:rPr>
              <a:t>内蒙古地区弃风限电严重的原因。</a:t>
            </a:r>
          </a:p>
        </p:txBody>
      </p:sp>
      <p:sp>
        <p:nvSpPr>
          <p:cNvPr id="12" name="Rectangle 15"/>
          <p:cNvSpPr>
            <a:spLocks noChangeArrowheads="1"/>
          </p:cNvSpPr>
          <p:nvPr/>
        </p:nvSpPr>
        <p:spPr bwMode="auto">
          <a:xfrm>
            <a:off x="4990465" y="2221865"/>
            <a:ext cx="7110095" cy="2308324"/>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FF0000"/>
                </a:solidFill>
                <a:latin typeface="楷体" panose="02010609060101010101" pitchFamily="49" charset="-122"/>
                <a:ea typeface="楷体" panose="02010609060101010101" pitchFamily="49" charset="-122"/>
              </a:rPr>
              <a:t>当地电能需求少</a:t>
            </a:r>
            <a:r>
              <a:rPr lang="zh-CN" altLang="en-US" sz="2400" b="1" dirty="0" smtClean="0">
                <a:solidFill>
                  <a:srgbClr val="FF0000"/>
                </a:solidFill>
                <a:latin typeface="楷体" panose="02010609060101010101" pitchFamily="49" charset="-122"/>
                <a:ea typeface="楷体" panose="02010609060101010101" pitchFamily="49" charset="-122"/>
              </a:rPr>
              <a:t>；</a:t>
            </a:r>
            <a:endParaRPr lang="en-US" altLang="zh-CN" sz="2400" b="1" dirty="0" smtClean="0">
              <a:solidFill>
                <a:srgbClr val="FF0000"/>
              </a:solidFill>
              <a:latin typeface="楷体" panose="02010609060101010101" pitchFamily="49" charset="-122"/>
              <a:ea typeface="楷体" panose="02010609060101010101" pitchFamily="49" charset="-122"/>
            </a:endParaRPr>
          </a:p>
          <a:p>
            <a:pPr marL="342900" indent="-342900">
              <a:buFont typeface="Arial" panose="020B0604020202020204" pitchFamily="34" charset="0"/>
              <a:buChar char="•"/>
            </a:pPr>
            <a:r>
              <a:rPr lang="zh-CN" altLang="en-US" sz="2400" b="1" dirty="0" smtClean="0">
                <a:solidFill>
                  <a:srgbClr val="FF0000"/>
                </a:solidFill>
                <a:latin typeface="楷体" panose="02010609060101010101" pitchFamily="49" charset="-122"/>
                <a:ea typeface="楷体" panose="02010609060101010101" pitchFamily="49" charset="-122"/>
              </a:rPr>
              <a:t>离</a:t>
            </a:r>
            <a:r>
              <a:rPr lang="zh-CN" altLang="en-US" sz="2400" b="1" dirty="0">
                <a:solidFill>
                  <a:srgbClr val="FF0000"/>
                </a:solidFill>
                <a:latin typeface="楷体" panose="02010609060101010101" pitchFamily="49" charset="-122"/>
                <a:ea typeface="楷体" panose="02010609060101010101" pitchFamily="49" charset="-122"/>
              </a:rPr>
              <a:t>东部消费市场较远，输电距离长</a:t>
            </a:r>
            <a:r>
              <a:rPr lang="zh-CN" altLang="en-US" sz="2400" b="1" dirty="0" smtClean="0">
                <a:solidFill>
                  <a:srgbClr val="FF0000"/>
                </a:solidFill>
                <a:latin typeface="楷体" panose="02010609060101010101" pitchFamily="49" charset="-122"/>
                <a:ea typeface="楷体" panose="02010609060101010101" pitchFamily="49" charset="-122"/>
              </a:rPr>
              <a:t>；</a:t>
            </a:r>
            <a:endParaRPr lang="en-US" altLang="zh-CN" sz="2400" b="1" dirty="0" smtClean="0">
              <a:solidFill>
                <a:srgbClr val="FF0000"/>
              </a:solidFill>
              <a:latin typeface="楷体" panose="02010609060101010101" pitchFamily="49" charset="-122"/>
              <a:ea typeface="楷体" panose="02010609060101010101" pitchFamily="49" charset="-122"/>
            </a:endParaRPr>
          </a:p>
          <a:p>
            <a:pPr marL="342900" indent="-342900">
              <a:buFont typeface="Arial" panose="020B0604020202020204" pitchFamily="34" charset="0"/>
              <a:buChar char="•"/>
            </a:pPr>
            <a:r>
              <a:rPr lang="zh-CN" altLang="en-US" sz="2400" b="1" dirty="0" smtClean="0">
                <a:solidFill>
                  <a:srgbClr val="FF0000"/>
                </a:solidFill>
                <a:latin typeface="楷体" panose="02010609060101010101" pitchFamily="49" charset="-122"/>
                <a:ea typeface="楷体" panose="02010609060101010101" pitchFamily="49" charset="-122"/>
              </a:rPr>
              <a:t>风</a:t>
            </a:r>
            <a:r>
              <a:rPr lang="zh-CN" altLang="en-US" sz="2400" b="1" dirty="0">
                <a:solidFill>
                  <a:srgbClr val="FF0000"/>
                </a:solidFill>
                <a:latin typeface="楷体" panose="02010609060101010101" pitchFamily="49" charset="-122"/>
                <a:ea typeface="楷体" panose="02010609060101010101" pitchFamily="49" charset="-122"/>
              </a:rPr>
              <a:t>电基地（储电设备）建设成本高，当地资金不足</a:t>
            </a:r>
            <a:r>
              <a:rPr lang="zh-CN" altLang="en-US" sz="2400" b="1" dirty="0" smtClean="0">
                <a:solidFill>
                  <a:srgbClr val="FF0000"/>
                </a:solidFill>
                <a:latin typeface="楷体" panose="02010609060101010101" pitchFamily="49" charset="-122"/>
                <a:ea typeface="楷体" panose="02010609060101010101" pitchFamily="49" charset="-122"/>
              </a:rPr>
              <a:t>；</a:t>
            </a:r>
            <a:endParaRPr lang="en-US" altLang="zh-CN" sz="2400" b="1" dirty="0" smtClean="0">
              <a:solidFill>
                <a:srgbClr val="FF0000"/>
              </a:solidFill>
              <a:latin typeface="楷体" panose="02010609060101010101" pitchFamily="49" charset="-122"/>
              <a:ea typeface="楷体" panose="02010609060101010101" pitchFamily="49" charset="-122"/>
            </a:endParaRPr>
          </a:p>
          <a:p>
            <a:pPr marL="342900" indent="-342900">
              <a:buFont typeface="Arial" panose="020B0604020202020204" pitchFamily="34" charset="0"/>
              <a:buChar char="•"/>
            </a:pPr>
            <a:r>
              <a:rPr lang="zh-CN" altLang="en-US" sz="2400" b="1" dirty="0" smtClean="0">
                <a:solidFill>
                  <a:srgbClr val="FF0000"/>
                </a:solidFill>
                <a:latin typeface="楷体" panose="02010609060101010101" pitchFamily="49" charset="-122"/>
                <a:ea typeface="楷体" panose="02010609060101010101" pitchFamily="49" charset="-122"/>
              </a:rPr>
              <a:t>配套</a:t>
            </a:r>
            <a:r>
              <a:rPr lang="zh-CN" altLang="en-US" sz="2400" b="1" dirty="0">
                <a:solidFill>
                  <a:srgbClr val="FF0000"/>
                </a:solidFill>
                <a:latin typeface="楷体" panose="02010609060101010101" pitchFamily="49" charset="-122"/>
                <a:ea typeface="楷体" panose="02010609060101010101" pitchFamily="49" charset="-122"/>
              </a:rPr>
              <a:t>输电设施落后，产能闲置</a:t>
            </a:r>
            <a:r>
              <a:rPr lang="zh-CN" altLang="en-US" sz="2400" b="1" dirty="0" smtClean="0">
                <a:solidFill>
                  <a:srgbClr val="FF0000"/>
                </a:solidFill>
                <a:latin typeface="楷体" panose="02010609060101010101" pitchFamily="49" charset="-122"/>
                <a:ea typeface="楷体" panose="02010609060101010101" pitchFamily="49" charset="-122"/>
              </a:rPr>
              <a:t>；</a:t>
            </a:r>
            <a:endParaRPr lang="en-US" altLang="zh-CN" sz="2400" b="1" dirty="0" smtClean="0">
              <a:solidFill>
                <a:srgbClr val="FF0000"/>
              </a:solidFill>
              <a:latin typeface="楷体" panose="02010609060101010101" pitchFamily="49" charset="-122"/>
              <a:ea typeface="楷体" panose="02010609060101010101" pitchFamily="49" charset="-122"/>
            </a:endParaRPr>
          </a:p>
          <a:p>
            <a:pPr marL="342900" indent="-342900">
              <a:buFont typeface="Arial" panose="020B0604020202020204" pitchFamily="34" charset="0"/>
              <a:buChar char="•"/>
            </a:pPr>
            <a:r>
              <a:rPr lang="zh-CN" altLang="en-US" sz="2400" b="1" dirty="0" smtClean="0">
                <a:solidFill>
                  <a:srgbClr val="FF0000"/>
                </a:solidFill>
                <a:latin typeface="楷体" panose="02010609060101010101" pitchFamily="49" charset="-122"/>
                <a:ea typeface="楷体" panose="02010609060101010101" pitchFamily="49" charset="-122"/>
              </a:rPr>
              <a:t>风力发电</a:t>
            </a:r>
            <a:r>
              <a:rPr lang="zh-CN" altLang="en-US" sz="2400" b="1" dirty="0">
                <a:solidFill>
                  <a:srgbClr val="FF0000"/>
                </a:solidFill>
                <a:latin typeface="楷体" panose="02010609060101010101" pitchFamily="49" charset="-122"/>
                <a:ea typeface="楷体" panose="02010609060101010101" pitchFamily="49" charset="-122"/>
              </a:rPr>
              <a:t>不稳定。</a:t>
            </a:r>
          </a:p>
        </p:txBody>
      </p:sp>
    </p:spTree>
    <p:extLst>
      <p:ext uri="{BB962C8B-B14F-4D97-AF65-F5344CB8AC3E}">
        <p14:creationId xmlns:p14="http://schemas.microsoft.com/office/powerpoint/2010/main" val="2762716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ChangeArrowheads="1"/>
          </p:cNvSpPr>
          <p:nvPr/>
        </p:nvSpPr>
        <p:spPr bwMode="auto">
          <a:xfrm>
            <a:off x="-1" y="0"/>
            <a:ext cx="1231174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dirty="0" smtClean="0">
                <a:solidFill>
                  <a:srgbClr val="0000FF"/>
                </a:solidFill>
                <a:latin typeface="黑体" panose="02010609060101010101" pitchFamily="49" charset="-122"/>
                <a:ea typeface="黑体" panose="02010609060101010101" pitchFamily="49" charset="-122"/>
              </a:rPr>
              <a:t>四、环境</a:t>
            </a:r>
            <a:r>
              <a:rPr lang="zh-CN" altLang="en-US" sz="3600" b="1" dirty="0">
                <a:solidFill>
                  <a:srgbClr val="0000FF"/>
                </a:solidFill>
                <a:latin typeface="黑体" panose="02010609060101010101" pitchFamily="49" charset="-122"/>
                <a:ea typeface="黑体" panose="02010609060101010101" pitchFamily="49" charset="-122"/>
              </a:rPr>
              <a:t>问题：</a:t>
            </a:r>
          </a:p>
          <a:p>
            <a:pPr>
              <a:spcBef>
                <a:spcPct val="50000"/>
              </a:spcBef>
            </a:pPr>
            <a:r>
              <a:rPr lang="zh-CN" altLang="en-US" sz="2800" b="1" dirty="0">
                <a:solidFill>
                  <a:srgbClr val="FF0000"/>
                </a:solidFill>
                <a:latin typeface="黑体" panose="02010609060101010101" pitchFamily="49" charset="-122"/>
                <a:ea typeface="黑体" panose="02010609060101010101" pitchFamily="49" charset="-122"/>
              </a:rPr>
              <a:t>生态环境脆弱：</a:t>
            </a:r>
            <a:r>
              <a:rPr lang="zh-CN" altLang="en-US" sz="2800" dirty="0">
                <a:solidFill>
                  <a:srgbClr val="0000FF"/>
                </a:solidFill>
                <a:latin typeface="黑体" panose="02010609060101010101" pitchFamily="49" charset="-122"/>
                <a:ea typeface="黑体" panose="02010609060101010101" pitchFamily="49" charset="-122"/>
              </a:rPr>
              <a:t>最主要是缺水－沙漠化与风蚀、</a:t>
            </a:r>
            <a:r>
              <a:rPr lang="zh-CN" altLang="en-US" sz="2800" dirty="0" smtClean="0">
                <a:solidFill>
                  <a:srgbClr val="0000FF"/>
                </a:solidFill>
                <a:latin typeface="黑体" panose="02010609060101010101" pitchFamily="49" charset="-122"/>
                <a:ea typeface="黑体" panose="02010609060101010101" pitchFamily="49" charset="-122"/>
              </a:rPr>
              <a:t>沙尘暴、盐碱、草场退化</a:t>
            </a:r>
            <a:endParaRPr lang="zh-CN" altLang="en-US" sz="2800" dirty="0">
              <a:solidFill>
                <a:srgbClr val="0000FF"/>
              </a:solidFill>
              <a:latin typeface="黑体" panose="02010609060101010101" pitchFamily="49" charset="-122"/>
              <a:ea typeface="黑体" panose="02010609060101010101" pitchFamily="49" charset="-122"/>
            </a:endParaRPr>
          </a:p>
          <a:p>
            <a:pPr>
              <a:spcBef>
                <a:spcPct val="50000"/>
              </a:spcBef>
            </a:pPr>
            <a:r>
              <a:rPr lang="zh-CN" altLang="en-US" sz="2800" b="1" dirty="0">
                <a:solidFill>
                  <a:srgbClr val="FF0000"/>
                </a:solidFill>
                <a:latin typeface="黑体" panose="02010609060101010101" pitchFamily="49" charset="-122"/>
                <a:ea typeface="黑体" panose="02010609060101010101" pitchFamily="49" charset="-122"/>
              </a:rPr>
              <a:t>  </a:t>
            </a:r>
            <a:endParaRPr lang="zh-CN" altLang="en-US" sz="2800" dirty="0">
              <a:solidFill>
                <a:srgbClr val="0000FF"/>
              </a:solidFill>
              <a:latin typeface="黑体" panose="02010609060101010101" pitchFamily="49" charset="-122"/>
              <a:ea typeface="黑体" panose="02010609060101010101" pitchFamily="49" charset="-122"/>
            </a:endParaRPr>
          </a:p>
        </p:txBody>
      </p:sp>
      <p:graphicFrame>
        <p:nvGraphicFramePr>
          <p:cNvPr id="4" name="Object 6"/>
          <p:cNvGraphicFramePr>
            <a:graphicFrameLocks noChangeAspect="1"/>
          </p:cNvGraphicFramePr>
          <p:nvPr>
            <p:extLst>
              <p:ext uri="{D42A27DB-BD31-4B8C-83A1-F6EECF244321}">
                <p14:modId xmlns:p14="http://schemas.microsoft.com/office/powerpoint/2010/main" val="2942159967"/>
              </p:ext>
            </p:extLst>
          </p:nvPr>
        </p:nvGraphicFramePr>
        <p:xfrm>
          <a:off x="1328058" y="1741714"/>
          <a:ext cx="9144000" cy="4314825"/>
        </p:xfrm>
        <a:graphic>
          <a:graphicData uri="http://schemas.openxmlformats.org/presentationml/2006/ole">
            <mc:AlternateContent xmlns:mc="http://schemas.openxmlformats.org/markup-compatibility/2006">
              <mc:Choice xmlns:v="urn:schemas-microsoft-com:vml" Requires="v">
                <p:oleObj spid="_x0000_s23557" name="Photo Editor 照片" r:id="rId3" imgW="9628571" imgH="4544059" progId="">
                  <p:embed/>
                </p:oleObj>
              </mc:Choice>
              <mc:Fallback>
                <p:oleObj name="Photo Editor 照片" r:id="rId3" imgW="9628571" imgH="454405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058" y="1741714"/>
                        <a:ext cx="9144000" cy="43148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5"/>
          <p:cNvSpPr txBox="1">
            <a:spLocks noChangeArrowheads="1"/>
          </p:cNvSpPr>
          <p:nvPr/>
        </p:nvSpPr>
        <p:spPr bwMode="auto">
          <a:xfrm>
            <a:off x="6357258" y="4332514"/>
            <a:ext cx="914400" cy="457200"/>
          </a:xfrm>
          <a:prstGeom prst="rect">
            <a:avLst/>
          </a:prstGeom>
          <a:solidFill>
            <a:schemeClr val="bg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1" lang="zh-CN" altLang="en-US" sz="2400" b="1">
                <a:solidFill>
                  <a:srgbClr val="0000FF"/>
                </a:solidFill>
              </a:rPr>
              <a:t>过垦</a:t>
            </a:r>
          </a:p>
        </p:txBody>
      </p:sp>
      <p:sp>
        <p:nvSpPr>
          <p:cNvPr id="6" name="Text Box 6"/>
          <p:cNvSpPr txBox="1">
            <a:spLocks noChangeArrowheads="1"/>
          </p:cNvSpPr>
          <p:nvPr/>
        </p:nvSpPr>
        <p:spPr bwMode="auto">
          <a:xfrm>
            <a:off x="8338458" y="3646714"/>
            <a:ext cx="838200" cy="457200"/>
          </a:xfrm>
          <a:prstGeom prst="rect">
            <a:avLst/>
          </a:prstGeom>
          <a:solidFill>
            <a:schemeClr val="bg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1" lang="zh-CN" altLang="en-US" sz="2400" b="1">
                <a:solidFill>
                  <a:srgbClr val="0000FF"/>
                </a:solidFill>
              </a:rPr>
              <a:t>过垦</a:t>
            </a:r>
          </a:p>
        </p:txBody>
      </p:sp>
      <p:sp>
        <p:nvSpPr>
          <p:cNvPr id="7" name="Text Box 7"/>
          <p:cNvSpPr txBox="1">
            <a:spLocks noChangeArrowheads="1"/>
          </p:cNvSpPr>
          <p:nvPr/>
        </p:nvSpPr>
        <p:spPr bwMode="auto">
          <a:xfrm>
            <a:off x="7347858" y="3722914"/>
            <a:ext cx="914400" cy="457200"/>
          </a:xfrm>
          <a:prstGeom prst="rect">
            <a:avLst/>
          </a:prstGeom>
          <a:solidFill>
            <a:schemeClr val="bg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1" lang="zh-CN" altLang="en-US" sz="2400" b="1">
                <a:solidFill>
                  <a:srgbClr val="0000FF"/>
                </a:solidFill>
              </a:rPr>
              <a:t>过牧</a:t>
            </a:r>
          </a:p>
        </p:txBody>
      </p:sp>
      <p:sp>
        <p:nvSpPr>
          <p:cNvPr id="8" name="Rectangle 8"/>
          <p:cNvSpPr>
            <a:spLocks noChangeArrowheads="1"/>
          </p:cNvSpPr>
          <p:nvPr/>
        </p:nvSpPr>
        <p:spPr bwMode="auto">
          <a:xfrm>
            <a:off x="2013858" y="3799114"/>
            <a:ext cx="2590800" cy="457200"/>
          </a:xfrm>
          <a:prstGeom prst="rect">
            <a:avLst/>
          </a:prstGeom>
          <a:solidFill>
            <a:schemeClr val="bg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2400" b="1">
                <a:solidFill>
                  <a:srgbClr val="0000FF"/>
                </a:solidFill>
              </a:rPr>
              <a:t>水资源利用不当</a:t>
            </a:r>
          </a:p>
        </p:txBody>
      </p:sp>
      <p:sp>
        <p:nvSpPr>
          <p:cNvPr id="9" name="Rectangle 9"/>
          <p:cNvSpPr>
            <a:spLocks noChangeArrowheads="1"/>
          </p:cNvSpPr>
          <p:nvPr/>
        </p:nvSpPr>
        <p:spPr bwMode="auto">
          <a:xfrm>
            <a:off x="4452258" y="4256314"/>
            <a:ext cx="1239838" cy="457200"/>
          </a:xfrm>
          <a:prstGeom prst="rect">
            <a:avLst/>
          </a:prstGeom>
          <a:solidFill>
            <a:schemeClr val="bg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2400" b="1">
                <a:solidFill>
                  <a:srgbClr val="0000FF"/>
                </a:solidFill>
              </a:rPr>
              <a:t>过樵</a:t>
            </a:r>
          </a:p>
        </p:txBody>
      </p:sp>
      <p:sp>
        <p:nvSpPr>
          <p:cNvPr id="10" name="Rectangle 10"/>
          <p:cNvSpPr>
            <a:spLocks noChangeArrowheads="1"/>
          </p:cNvSpPr>
          <p:nvPr/>
        </p:nvSpPr>
        <p:spPr bwMode="auto">
          <a:xfrm>
            <a:off x="3309258" y="3035527"/>
            <a:ext cx="914400" cy="457200"/>
          </a:xfrm>
          <a:prstGeom prst="rect">
            <a:avLst/>
          </a:prstGeom>
          <a:solidFill>
            <a:schemeClr val="bg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2400" b="1">
                <a:solidFill>
                  <a:srgbClr val="0000FF"/>
                </a:solidFill>
              </a:rPr>
              <a:t>过樵</a:t>
            </a:r>
          </a:p>
        </p:txBody>
      </p:sp>
      <p:sp>
        <p:nvSpPr>
          <p:cNvPr id="11" name="Rectangle 11"/>
          <p:cNvSpPr>
            <a:spLocks noChangeArrowheads="1"/>
          </p:cNvSpPr>
          <p:nvPr/>
        </p:nvSpPr>
        <p:spPr bwMode="auto">
          <a:xfrm>
            <a:off x="2394858" y="4484914"/>
            <a:ext cx="914400" cy="457200"/>
          </a:xfrm>
          <a:prstGeom prst="rect">
            <a:avLst/>
          </a:prstGeom>
          <a:solidFill>
            <a:schemeClr val="bg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2400" b="1">
                <a:solidFill>
                  <a:srgbClr val="0000FF"/>
                </a:solidFill>
              </a:rPr>
              <a:t>过樵</a:t>
            </a:r>
          </a:p>
        </p:txBody>
      </p:sp>
      <p:sp>
        <p:nvSpPr>
          <p:cNvPr id="12" name="Rectangle 12"/>
          <p:cNvSpPr>
            <a:spLocks noChangeArrowheads="1"/>
          </p:cNvSpPr>
          <p:nvPr/>
        </p:nvSpPr>
        <p:spPr bwMode="auto">
          <a:xfrm>
            <a:off x="5138058" y="4561114"/>
            <a:ext cx="1143000" cy="457200"/>
          </a:xfrm>
          <a:prstGeom prst="rect">
            <a:avLst/>
          </a:prstGeom>
          <a:solidFill>
            <a:schemeClr val="bg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2400" b="1">
                <a:solidFill>
                  <a:srgbClr val="0000FF"/>
                </a:solidFill>
              </a:rPr>
              <a:t>水资源</a:t>
            </a:r>
          </a:p>
        </p:txBody>
      </p:sp>
      <p:sp>
        <p:nvSpPr>
          <p:cNvPr id="13" name="Text Box 15"/>
          <p:cNvSpPr txBox="1">
            <a:spLocks noChangeArrowheads="1"/>
          </p:cNvSpPr>
          <p:nvPr/>
        </p:nvSpPr>
        <p:spPr bwMode="auto">
          <a:xfrm>
            <a:off x="7652658" y="2732314"/>
            <a:ext cx="914400" cy="457200"/>
          </a:xfrm>
          <a:prstGeom prst="rect">
            <a:avLst/>
          </a:prstGeom>
          <a:solidFill>
            <a:schemeClr val="bg1">
              <a:alpha val="5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黑体" panose="02010609060101010101" pitchFamily="49" charset="-122"/>
              </a:defRPr>
            </a:lvl1pPr>
            <a:lvl2pPr marL="742950" indent="-285750" eaLnBrk="0" hangingPunct="0">
              <a:defRPr sz="3200">
                <a:solidFill>
                  <a:schemeClr val="tx1"/>
                </a:solidFill>
                <a:latin typeface="Arial" panose="020B0604020202020204" pitchFamily="34" charset="0"/>
                <a:ea typeface="黑体" panose="02010609060101010101" pitchFamily="49" charset="-122"/>
              </a:defRPr>
            </a:lvl2pPr>
            <a:lvl3pPr marL="1143000" indent="-228600" eaLnBrk="0" hangingPunct="0">
              <a:defRPr sz="3200">
                <a:solidFill>
                  <a:schemeClr val="tx1"/>
                </a:solidFill>
                <a:latin typeface="Arial" panose="020B0604020202020204" pitchFamily="34" charset="0"/>
                <a:ea typeface="黑体" panose="02010609060101010101" pitchFamily="49" charset="-122"/>
              </a:defRPr>
            </a:lvl3pPr>
            <a:lvl4pPr marL="1600200" indent="-228600" eaLnBrk="0" hangingPunct="0">
              <a:defRPr sz="3200">
                <a:solidFill>
                  <a:schemeClr val="tx1"/>
                </a:solidFill>
                <a:latin typeface="Arial" panose="020B0604020202020204" pitchFamily="34" charset="0"/>
                <a:ea typeface="黑体" panose="02010609060101010101" pitchFamily="49" charset="-122"/>
              </a:defRPr>
            </a:lvl4pPr>
            <a:lvl5pPr marL="2057400" indent="-228600" eaLnBrk="0" hangingPunct="0">
              <a:defRPr sz="32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1" lang="zh-CN" altLang="en-US" sz="2400" b="1">
                <a:solidFill>
                  <a:srgbClr val="0000FF"/>
                </a:solidFill>
              </a:rPr>
              <a:t>过牧</a:t>
            </a:r>
          </a:p>
        </p:txBody>
      </p:sp>
    </p:spTree>
    <p:extLst>
      <p:ext uri="{BB962C8B-B14F-4D97-AF65-F5344CB8AC3E}">
        <p14:creationId xmlns:p14="http://schemas.microsoft.com/office/powerpoint/2010/main" val="2538980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8467"/>
            <a:ext cx="8970433" cy="666786"/>
          </a:xfrm>
          <a:prstGeom prst="rect">
            <a:avLst/>
          </a:prstGeom>
          <a:noFill/>
        </p:spPr>
        <p:txBody>
          <a:bodyPr wrap="square" rtlCol="0">
            <a:spAutoFit/>
          </a:bodyPr>
          <a:lstStyle>
            <a:defPPr/>
          </a:lstStyle>
          <a:p>
            <a:pPr algn="l"/>
            <a:r>
              <a:rPr lang="zh-CN" altLang="en-US" sz="3733" b="1" dirty="0">
                <a:effectLst>
                  <a:outerShdw blurRad="38100" dist="38100" dir="2700000" algn="tl">
                    <a:srgbClr val="000000">
                      <a:alpha val="43137"/>
                    </a:srgbClr>
                  </a:outerShdw>
                </a:effectLst>
                <a:latin typeface="微软雅黑"/>
                <a:ea typeface="微软雅黑"/>
                <a:sym typeface="+mn-ea"/>
              </a:rPr>
              <a:t>四</a:t>
            </a:r>
            <a:r>
              <a:rPr lang="zh-CN" altLang="en-US" sz="3733" b="1" dirty="0" smtClean="0">
                <a:effectLst>
                  <a:outerShdw blurRad="38100" dist="38100" dir="2700000" algn="tl">
                    <a:srgbClr val="000000">
                      <a:alpha val="43137"/>
                    </a:srgbClr>
                  </a:outerShdw>
                </a:effectLst>
                <a:latin typeface="微软雅黑"/>
                <a:ea typeface="微软雅黑"/>
                <a:sym typeface="+mn-ea"/>
              </a:rPr>
              <a:t>、环境</a:t>
            </a:r>
            <a:r>
              <a:rPr lang="zh-CN" altLang="en-US" sz="3733" b="1" dirty="0">
                <a:effectLst>
                  <a:outerShdw blurRad="38100" dist="38100" dir="2700000" algn="tl">
                    <a:srgbClr val="000000">
                      <a:alpha val="43137"/>
                    </a:srgbClr>
                  </a:outerShdw>
                </a:effectLst>
                <a:latin typeface="微软雅黑"/>
                <a:ea typeface="微软雅黑"/>
                <a:sym typeface="+mn-ea"/>
              </a:rPr>
              <a:t>问题</a:t>
            </a:r>
            <a:endParaRPr lang="zh-CN" altLang="en-US" sz="3733" b="1" dirty="0">
              <a:effectLst>
                <a:outerShdw blurRad="38100" dist="38100" dir="2700000" algn="tl">
                  <a:srgbClr val="000000">
                    <a:alpha val="43137"/>
                  </a:srgbClr>
                </a:outerShdw>
              </a:effectLst>
              <a:latin typeface="微软雅黑"/>
              <a:ea typeface="微软雅黑"/>
            </a:endParaRPr>
          </a:p>
        </p:txBody>
      </p:sp>
      <p:sp>
        <p:nvSpPr>
          <p:cNvPr id="10" name="文本框 9"/>
          <p:cNvSpPr txBox="1"/>
          <p:nvPr/>
        </p:nvSpPr>
        <p:spPr>
          <a:xfrm>
            <a:off x="294827" y="4234302"/>
            <a:ext cx="11897173" cy="2698944"/>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lstStyle>
            <a:defPPr/>
          </a:lstStyle>
          <a:p>
            <a:r>
              <a:rPr lang="zh-CN" altLang="en-US" sz="2133" b="1" dirty="0">
                <a:solidFill>
                  <a:srgbClr val="C00000"/>
                </a:solidFill>
                <a:latin typeface="微软雅黑"/>
                <a:ea typeface="微软雅黑"/>
                <a:sym typeface="+mn-ea"/>
              </a:rPr>
              <a:t>原因</a:t>
            </a:r>
            <a:r>
              <a:rPr lang="zh-CN" altLang="en-US" sz="2133" b="1" dirty="0" smtClean="0">
                <a:solidFill>
                  <a:srgbClr val="C00000"/>
                </a:solidFill>
                <a:latin typeface="微软雅黑"/>
                <a:ea typeface="微软雅黑"/>
                <a:sym typeface="+mn-ea"/>
              </a:rPr>
              <a:t>：</a:t>
            </a:r>
            <a:r>
              <a:rPr lang="zh-CN" altLang="en-US" sz="2400" b="1" dirty="0">
                <a:solidFill>
                  <a:srgbClr val="0070C0"/>
                </a:solidFill>
                <a:latin typeface="黑体" panose="02010609060101010101" pitchFamily="49" charset="-122"/>
                <a:ea typeface="黑体" panose="02010609060101010101" pitchFamily="49" charset="-122"/>
              </a:rPr>
              <a:t>自然：气候干旱少雨；地表物质疏松；大风频繁 ；植被覆盖率低 </a:t>
            </a:r>
          </a:p>
          <a:p>
            <a:r>
              <a:rPr lang="zh-CN" altLang="en-US" sz="2400" b="1" dirty="0" smtClean="0">
                <a:solidFill>
                  <a:srgbClr val="0070C0"/>
                </a:solidFill>
                <a:latin typeface="黑体" panose="02010609060101010101" pitchFamily="49" charset="-122"/>
                <a:ea typeface="黑体" panose="02010609060101010101" pitchFamily="49" charset="-122"/>
              </a:rPr>
              <a:t>     人为</a:t>
            </a:r>
            <a:r>
              <a:rPr lang="zh-CN" altLang="en-US" sz="2400" b="1" dirty="0">
                <a:solidFill>
                  <a:srgbClr val="0070C0"/>
                </a:solidFill>
                <a:latin typeface="黑体" panose="02010609060101010101" pitchFamily="49" charset="-122"/>
                <a:ea typeface="黑体" panose="02010609060101010101" pitchFamily="49" charset="-122"/>
              </a:rPr>
              <a:t>：过度放牧、樵采、开垦；水资源不合理利用；工程建设、开矿</a:t>
            </a:r>
          </a:p>
          <a:p>
            <a:pPr algn="l" eaLnBrk="1" fontAlgn="base" latinLnBrk="0" hangingPunct="1">
              <a:lnSpc>
                <a:spcPct val="119000"/>
              </a:lnSpc>
              <a:buClrTx/>
              <a:buSzTx/>
              <a:buNone/>
            </a:pPr>
            <a:r>
              <a:rPr lang="zh-CN" altLang="en-US" sz="2133" b="1" dirty="0" smtClean="0">
                <a:solidFill>
                  <a:srgbClr val="C00000"/>
                </a:solidFill>
                <a:latin typeface="微软雅黑"/>
                <a:ea typeface="微软雅黑"/>
                <a:sym typeface="+mn-ea"/>
              </a:rPr>
              <a:t>危害</a:t>
            </a:r>
            <a:r>
              <a:rPr lang="zh-CN" altLang="en-US" sz="2133" b="1" dirty="0">
                <a:solidFill>
                  <a:srgbClr val="C00000"/>
                </a:solidFill>
                <a:latin typeface="微软雅黑"/>
                <a:ea typeface="微软雅黑"/>
                <a:sym typeface="+mn-ea"/>
              </a:rPr>
              <a:t>：</a:t>
            </a:r>
            <a:r>
              <a:rPr lang="zh-CN" altLang="en-US" sz="2133" b="1" dirty="0">
                <a:solidFill>
                  <a:srgbClr val="0070C0"/>
                </a:solidFill>
                <a:latin typeface="微软雅黑"/>
                <a:ea typeface="微软雅黑"/>
                <a:cs typeface="宋体" pitchFamily="2" charset="-122"/>
                <a:sym typeface="+mn-ea"/>
              </a:rPr>
              <a:t>沙漠面积扩大、耕地面积减少，风沙危害、沙尘暴等。</a:t>
            </a:r>
            <a:endParaRPr lang="en-US" altLang="zh-CN" sz="2133" b="1" dirty="0">
              <a:solidFill>
                <a:srgbClr val="0070C0"/>
              </a:solidFill>
              <a:latin typeface="微软雅黑"/>
              <a:ea typeface="微软雅黑"/>
              <a:cs typeface="宋体" pitchFamily="2" charset="-122"/>
              <a:sym typeface="+mn-ea"/>
            </a:endParaRPr>
          </a:p>
          <a:p>
            <a:pPr>
              <a:spcBef>
                <a:spcPct val="0"/>
              </a:spcBef>
            </a:pPr>
            <a:r>
              <a:rPr lang="zh-CN" altLang="en-US" sz="2133" b="1" dirty="0">
                <a:solidFill>
                  <a:srgbClr val="C00000"/>
                </a:solidFill>
                <a:latin typeface="微软雅黑"/>
                <a:ea typeface="微软雅黑"/>
                <a:sym typeface="+mn-ea"/>
              </a:rPr>
              <a:t>对策</a:t>
            </a:r>
            <a:r>
              <a:rPr lang="zh-CN" altLang="en-US" sz="2133" b="1" dirty="0" smtClean="0">
                <a:solidFill>
                  <a:srgbClr val="C00000"/>
                </a:solidFill>
                <a:latin typeface="微软雅黑"/>
                <a:ea typeface="微软雅黑"/>
                <a:sym typeface="+mn-ea"/>
              </a:rPr>
              <a:t>：</a:t>
            </a:r>
            <a:r>
              <a:rPr lang="zh-CN" altLang="zh-CN" sz="2400" dirty="0" smtClean="0">
                <a:solidFill>
                  <a:srgbClr val="000000"/>
                </a:solidFill>
                <a:ea typeface="微软雅黑" panose="020B0503020204020204" pitchFamily="34" charset="-122"/>
              </a:rPr>
              <a:t>①</a:t>
            </a:r>
            <a:r>
              <a:rPr lang="zh-CN" altLang="en-US" sz="2400" dirty="0">
                <a:solidFill>
                  <a:srgbClr val="000000"/>
                </a:solidFill>
                <a:ea typeface="微软雅黑" panose="020B0503020204020204" pitchFamily="34" charset="-122"/>
              </a:rPr>
              <a:t>政策措施：封沙禁牧、禁樵、禁采、合理用水</a:t>
            </a:r>
          </a:p>
          <a:p>
            <a:pPr>
              <a:spcBef>
                <a:spcPct val="0"/>
              </a:spcBef>
            </a:pPr>
            <a:r>
              <a:rPr lang="zh-CN" altLang="zh-CN" sz="2400" dirty="0">
                <a:solidFill>
                  <a:srgbClr val="000000"/>
                </a:solidFill>
                <a:ea typeface="微软雅黑" panose="020B0503020204020204" pitchFamily="34" charset="-122"/>
              </a:rPr>
              <a:t>②</a:t>
            </a:r>
            <a:r>
              <a:rPr lang="zh-CN" altLang="en-US" sz="2400" dirty="0">
                <a:solidFill>
                  <a:srgbClr val="000000"/>
                </a:solidFill>
                <a:ea typeface="微软雅黑" panose="020B0503020204020204" pitchFamily="34" charset="-122"/>
              </a:rPr>
              <a:t>生物措施：封沙育草、恢复天然植被</a:t>
            </a:r>
          </a:p>
          <a:p>
            <a:pPr>
              <a:spcBef>
                <a:spcPct val="0"/>
              </a:spcBef>
            </a:pPr>
            <a:r>
              <a:rPr lang="zh-CN" altLang="zh-CN" sz="2400" dirty="0">
                <a:solidFill>
                  <a:srgbClr val="000000"/>
                </a:solidFill>
                <a:ea typeface="微软雅黑" panose="020B0503020204020204" pitchFamily="34" charset="-122"/>
              </a:rPr>
              <a:t>③</a:t>
            </a:r>
            <a:r>
              <a:rPr lang="zh-CN" altLang="en-US" sz="2400" dirty="0">
                <a:solidFill>
                  <a:srgbClr val="000000"/>
                </a:solidFill>
                <a:ea typeface="微软雅黑" panose="020B0503020204020204" pitchFamily="34" charset="-122"/>
              </a:rPr>
              <a:t>工程措施：草方格沙障固沙，防止沙丘流动</a:t>
            </a:r>
          </a:p>
          <a:p>
            <a:pPr>
              <a:spcBef>
                <a:spcPct val="0"/>
              </a:spcBef>
            </a:pPr>
            <a:r>
              <a:rPr lang="zh-CN" altLang="zh-CN" sz="2400" dirty="0">
                <a:solidFill>
                  <a:srgbClr val="000000"/>
                </a:solidFill>
                <a:ea typeface="微软雅黑" panose="020B0503020204020204" pitchFamily="34" charset="-122"/>
              </a:rPr>
              <a:t>④</a:t>
            </a:r>
            <a:r>
              <a:rPr lang="zh-CN" altLang="en-US" sz="2400" dirty="0">
                <a:solidFill>
                  <a:srgbClr val="000000"/>
                </a:solidFill>
                <a:ea typeface="微软雅黑" panose="020B0503020204020204" pitchFamily="34" charset="-122"/>
              </a:rPr>
              <a:t>解决能源问题：如省柴灶、</a:t>
            </a:r>
            <a:r>
              <a:rPr lang="zh-CN" altLang="en-US" sz="2400" dirty="0" smtClean="0">
                <a:solidFill>
                  <a:srgbClr val="000000"/>
                </a:solidFill>
                <a:ea typeface="微软雅黑" panose="020B0503020204020204" pitchFamily="34" charset="-122"/>
              </a:rPr>
              <a:t>沼气池、新能源</a:t>
            </a:r>
            <a:endParaRPr lang="en-US" altLang="zh-CN" sz="2133" b="1" dirty="0" smtClean="0">
              <a:solidFill>
                <a:srgbClr val="0070C0"/>
              </a:solidFill>
              <a:latin typeface="微软雅黑"/>
              <a:ea typeface="微软雅黑"/>
              <a:cs typeface="宋体" pitchFamily="2" charset="-122"/>
              <a:sym typeface="+mn-ea"/>
            </a:endParaRPr>
          </a:p>
        </p:txBody>
      </p:sp>
      <p:pic>
        <p:nvPicPr>
          <p:cNvPr id="22530" name="Picture 2" descr="https://timgsa.baidu.com/timg?image&amp;quality=80&amp;size=b9999_10000&amp;sec=1585049222208&amp;di=856490b0ec19f5b1e2ea2535c53a3af6&amp;imgtype=0&amp;src=http%3A%2F%2Fwww.zjgwy.org%2Ffiles%2F20191013084226_50837.jpg"/>
          <p:cNvPicPr>
            <a:picLocks noChangeAspect="1" noChangeArrowheads="1"/>
          </p:cNvPicPr>
          <p:nvPr/>
        </p:nvPicPr>
        <p:blipFill>
          <a:blip r:embed="rId2"/>
          <a:stretch>
            <a:fillRect/>
          </a:stretch>
        </p:blipFill>
        <p:spPr bwMode="auto">
          <a:xfrm>
            <a:off x="4047067" y="1780541"/>
            <a:ext cx="3705860" cy="2405380"/>
          </a:xfrm>
          <a:prstGeom prst="rect">
            <a:avLst/>
          </a:prstGeom>
          <a:noFill/>
        </p:spPr>
      </p:pic>
      <p:pic>
        <p:nvPicPr>
          <p:cNvPr id="22532" name="Picture 4" descr="https://ss3.bdstatic.com/70cFv8Sh_Q1YnxGkpoWK1HF6hhy/it/u=3345882374,270101179&amp;fm=26&amp;gp=0.jpg"/>
          <p:cNvPicPr>
            <a:picLocks noChangeAspect="1" noChangeArrowheads="1"/>
          </p:cNvPicPr>
          <p:nvPr/>
        </p:nvPicPr>
        <p:blipFill>
          <a:blip r:embed="rId3"/>
          <a:stretch>
            <a:fillRect/>
          </a:stretch>
        </p:blipFill>
        <p:spPr bwMode="auto">
          <a:xfrm>
            <a:off x="8406554" y="1895688"/>
            <a:ext cx="3438313" cy="2290233"/>
          </a:xfrm>
          <a:prstGeom prst="rect">
            <a:avLst/>
          </a:prstGeom>
          <a:noFill/>
        </p:spPr>
      </p:pic>
      <p:sp>
        <p:nvSpPr>
          <p:cNvPr id="6" name="矩形 5"/>
          <p:cNvSpPr/>
          <p:nvPr/>
        </p:nvSpPr>
        <p:spPr>
          <a:xfrm>
            <a:off x="159173" y="759999"/>
            <a:ext cx="2311851" cy="572464"/>
          </a:xfrm>
          <a:prstGeom prst="rect">
            <a:avLst/>
          </a:prstGeom>
        </p:spPr>
        <p:txBody>
          <a:bodyPr wrap="none">
            <a:spAutoFit/>
          </a:bodyPr>
          <a:lstStyle>
            <a:defPPr/>
          </a:lstStyle>
          <a:p>
            <a:pPr algn="l" eaLnBrk="1" fontAlgn="base" latinLnBrk="0" hangingPunct="1">
              <a:lnSpc>
                <a:spcPct val="130000"/>
              </a:lnSpc>
              <a:buClrTx/>
              <a:buSzTx/>
              <a:buNone/>
            </a:pPr>
            <a:r>
              <a:rPr lang="en-US" altLang="zh-CN" sz="2400" b="1" dirty="0">
                <a:solidFill>
                  <a:srgbClr val="C00000"/>
                </a:solidFill>
                <a:latin typeface="微软雅黑"/>
                <a:ea typeface="微软雅黑"/>
                <a:cs typeface="微软雅黑" panose="020B0503020204020204" charset="-122"/>
                <a:sym typeface="+mn-ea"/>
              </a:rPr>
              <a:t>1</a:t>
            </a:r>
            <a:r>
              <a:rPr lang="zh-CN" altLang="en-US" sz="2400" b="1" dirty="0">
                <a:solidFill>
                  <a:srgbClr val="C00000"/>
                </a:solidFill>
                <a:latin typeface="微软雅黑"/>
                <a:ea typeface="微软雅黑"/>
                <a:cs typeface="微软雅黑" panose="020B0503020204020204" charset="-122"/>
                <a:sym typeface="+mn-ea"/>
              </a:rPr>
              <a:t>、土地沙漠化</a:t>
            </a:r>
            <a:r>
              <a:rPr lang="en-US" altLang="zh-CN" sz="2400" b="1" dirty="0">
                <a:solidFill>
                  <a:srgbClr val="C00000"/>
                </a:solidFill>
                <a:latin typeface="微软雅黑"/>
                <a:ea typeface="微软雅黑"/>
                <a:cs typeface="微软雅黑" panose="020B0503020204020204" charset="-122"/>
                <a:sym typeface="+mn-ea"/>
              </a:rPr>
              <a:t> </a:t>
            </a:r>
            <a:endParaRPr lang="en-US" altLang="zh-CN" sz="2400" b="1" dirty="0">
              <a:solidFill>
                <a:srgbClr val="C00000"/>
              </a:solidFill>
              <a:latin typeface="微软雅黑"/>
              <a:ea typeface="微软雅黑"/>
              <a:cs typeface="微软雅黑" panose="020B0503020204020204" charset="-122"/>
            </a:endParaRPr>
          </a:p>
        </p:txBody>
      </p:sp>
      <p:pic>
        <p:nvPicPr>
          <p:cNvPr id="9" name="图片 210951" descr="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9173" y="1710267"/>
            <a:ext cx="3388360" cy="2545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254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anim calcmode="lin" valueType="num">
                                      <p:cBhvr additive="base">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 calcmode="lin" valueType="num">
                                      <p:cBhvr additive="base">
                                        <p:cTn id="35"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anim calcmode="lin" valueType="num">
                                      <p:cBhvr additive="base">
                                        <p:cTn id="41"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48" y="3381375"/>
            <a:ext cx="5187949" cy="347662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49" y="231588"/>
            <a:ext cx="5187949" cy="2977883"/>
          </a:xfrm>
          <a:prstGeom prst="rect">
            <a:avLst/>
          </a:prstGeom>
        </p:spPr>
      </p:pic>
      <p:sp>
        <p:nvSpPr>
          <p:cNvPr id="5" name="矩形 4"/>
          <p:cNvSpPr/>
          <p:nvPr/>
        </p:nvSpPr>
        <p:spPr>
          <a:xfrm>
            <a:off x="5584992" y="1720529"/>
            <a:ext cx="2646878" cy="629531"/>
          </a:xfrm>
          <a:prstGeom prst="rect">
            <a:avLst/>
          </a:prstGeom>
        </p:spPr>
        <p:txBody>
          <a:bodyPr wrap="none">
            <a:spAutoFit/>
          </a:bodyPr>
          <a:lstStyle/>
          <a:p>
            <a:pPr>
              <a:lnSpc>
                <a:spcPct val="119000"/>
              </a:lnSpc>
            </a:pPr>
            <a:r>
              <a:rPr lang="zh-CN" altLang="zh-CN" sz="3200" b="1" dirty="0">
                <a:solidFill>
                  <a:srgbClr val="FF0000"/>
                </a:solidFill>
                <a:latin typeface="微软雅黑"/>
                <a:ea typeface="微软雅黑"/>
                <a:cs typeface="宋体" pitchFamily="2" charset="-122"/>
                <a:sym typeface="+mn-ea"/>
              </a:rPr>
              <a:t>草方格意义</a:t>
            </a:r>
            <a:r>
              <a:rPr lang="zh-CN" altLang="zh-CN" sz="3200" b="1" dirty="0" smtClean="0">
                <a:solidFill>
                  <a:srgbClr val="FF0000"/>
                </a:solidFill>
                <a:latin typeface="微软雅黑"/>
                <a:ea typeface="微软雅黑"/>
                <a:cs typeface="宋体" pitchFamily="2" charset="-122"/>
                <a:sym typeface="+mn-ea"/>
              </a:rPr>
              <a:t>：</a:t>
            </a:r>
            <a:endParaRPr lang="en-US" altLang="zh-CN" sz="3200" b="1" dirty="0" smtClean="0">
              <a:solidFill>
                <a:srgbClr val="FF0000"/>
              </a:solidFill>
              <a:latin typeface="微软雅黑"/>
              <a:ea typeface="微软雅黑"/>
              <a:cs typeface="宋体" pitchFamily="2" charset="-122"/>
              <a:sym typeface="+mn-ea"/>
            </a:endParaRPr>
          </a:p>
        </p:txBody>
      </p:sp>
      <p:sp>
        <p:nvSpPr>
          <p:cNvPr id="6" name="矩形 5"/>
          <p:cNvSpPr/>
          <p:nvPr/>
        </p:nvSpPr>
        <p:spPr>
          <a:xfrm>
            <a:off x="5584992" y="2680043"/>
            <a:ext cx="6096000" cy="1930337"/>
          </a:xfrm>
          <a:prstGeom prst="rect">
            <a:avLst/>
          </a:prstGeom>
        </p:spPr>
        <p:txBody>
          <a:bodyPr>
            <a:spAutoFit/>
          </a:bodyPr>
          <a:lstStyle/>
          <a:p>
            <a:pPr marL="457200" indent="-457200" algn="just">
              <a:lnSpc>
                <a:spcPct val="150000"/>
              </a:lnSpc>
              <a:buFont typeface="Arial" panose="020B0604020202020204" pitchFamily="34" charset="0"/>
              <a:buChar char="•"/>
            </a:pPr>
            <a:r>
              <a:rPr lang="zh-CN" altLang="zh-CN" sz="2800" b="1" dirty="0">
                <a:solidFill>
                  <a:srgbClr val="0000FF"/>
                </a:solidFill>
                <a:latin typeface="Times New Roman" panose="02020603050405020304" pitchFamily="18" charset="0"/>
                <a:cs typeface="Times New Roman" panose="02020603050405020304" pitchFamily="18" charset="0"/>
              </a:rPr>
              <a:t>增加地面粗糙度，削减</a:t>
            </a:r>
            <a:r>
              <a:rPr lang="zh-CN" altLang="zh-CN" sz="2800" b="1" dirty="0" smtClean="0">
                <a:solidFill>
                  <a:srgbClr val="0000FF"/>
                </a:solidFill>
                <a:latin typeface="Times New Roman" panose="02020603050405020304" pitchFamily="18" charset="0"/>
                <a:cs typeface="Times New Roman" panose="02020603050405020304" pitchFamily="18" charset="0"/>
              </a:rPr>
              <a:t>风力</a:t>
            </a:r>
            <a:r>
              <a:rPr lang="zh-CN" altLang="en-US" sz="2800" b="1" dirty="0" smtClean="0">
                <a:solidFill>
                  <a:srgbClr val="0000FF"/>
                </a:solidFill>
                <a:latin typeface="Times New Roman" panose="02020603050405020304" pitchFamily="18" charset="0"/>
                <a:cs typeface="Times New Roman" panose="02020603050405020304" pitchFamily="18" charset="0"/>
              </a:rPr>
              <a:t>；</a:t>
            </a:r>
            <a:endParaRPr lang="en-US" altLang="zh-CN" sz="2800" b="1" dirty="0" smtClean="0">
              <a:solidFill>
                <a:srgbClr val="0000FF"/>
              </a:solidFill>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zh-CN" altLang="zh-CN" sz="2800" b="1" dirty="0" smtClean="0">
                <a:solidFill>
                  <a:srgbClr val="0000FF"/>
                </a:solidFill>
                <a:latin typeface="Times New Roman" panose="02020603050405020304" pitchFamily="18" charset="0"/>
                <a:cs typeface="Times New Roman" panose="02020603050405020304" pitchFamily="18" charset="0"/>
              </a:rPr>
              <a:t>截留</a:t>
            </a:r>
            <a:r>
              <a:rPr lang="zh-CN" altLang="zh-CN" sz="2800" b="1" dirty="0">
                <a:solidFill>
                  <a:srgbClr val="0000FF"/>
                </a:solidFill>
                <a:latin typeface="Times New Roman" panose="02020603050405020304" pitchFamily="18" charset="0"/>
                <a:cs typeface="Times New Roman" panose="02020603050405020304" pitchFamily="18" charset="0"/>
              </a:rPr>
              <a:t>水分，提高沙层含水量，有利于固沙植被存活。</a:t>
            </a:r>
            <a:endParaRPr lang="zh-CN" altLang="zh-CN" sz="1050" dirty="0">
              <a:solidFill>
                <a:srgbClr val="0000FF"/>
              </a:solidFill>
              <a:latin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82523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Box 2"/>
          <p:cNvSpPr txBox="1">
            <a:spLocks noChangeArrowheads="1"/>
          </p:cNvSpPr>
          <p:nvPr/>
        </p:nvSpPr>
        <p:spPr bwMode="auto">
          <a:xfrm>
            <a:off x="2133601" y="228601"/>
            <a:ext cx="73580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ctr" eaLnBrk="1" hangingPunct="1">
              <a:lnSpc>
                <a:spcPct val="150000"/>
              </a:lnSpc>
              <a:spcBef>
                <a:spcPct val="0"/>
              </a:spcBef>
              <a:buFontTx/>
              <a:buNone/>
            </a:pPr>
            <a:r>
              <a:rPr lang="zh-CN" altLang="en-US" sz="3200" b="1">
                <a:solidFill>
                  <a:srgbClr val="FF0000"/>
                </a:solidFill>
                <a:latin typeface="宋体" panose="02010600030101010101" pitchFamily="2" charset="-122"/>
              </a:rPr>
              <a:t>不同地区森林的环境效益比较</a:t>
            </a:r>
          </a:p>
        </p:txBody>
      </p:sp>
      <p:graphicFrame>
        <p:nvGraphicFramePr>
          <p:cNvPr id="378913" name="Group 33"/>
          <p:cNvGraphicFramePr>
            <a:graphicFrameLocks noGrp="1"/>
          </p:cNvGraphicFramePr>
          <p:nvPr/>
        </p:nvGraphicFramePr>
        <p:xfrm>
          <a:off x="2362201" y="1524000"/>
          <a:ext cx="7643813" cy="3841751"/>
        </p:xfrm>
        <a:graphic>
          <a:graphicData uri="http://schemas.openxmlformats.org/drawingml/2006/table">
            <a:tbl>
              <a:tblPr/>
              <a:tblGrid>
                <a:gridCol w="2406650"/>
                <a:gridCol w="5237163"/>
              </a:tblGrid>
              <a:tr h="548640">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地区</a:t>
                      </a:r>
                      <a:endParaRPr kumimoji="0" lang="zh-CN" altLang="en-US" sz="2400" b="0" i="0" u="none" strike="noStrike" cap="none" normalizeH="0" baseline="0" dirty="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森林的环境效益</a:t>
                      </a:r>
                      <a:endParaRPr kumimoji="0" lang="zh-CN" altLang="en-US" sz="2400" b="0"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549064">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山地、丘陵</a:t>
                      </a:r>
                      <a:endParaRPr kumimoji="0" lang="zh-CN" altLang="en-US" sz="2400" b="0"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33"/>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涵养水源、保持水土</a:t>
                      </a:r>
                      <a:endParaRPr kumimoji="0" lang="zh-CN" altLang="en-US" sz="2400" b="0" i="0" u="none" strike="noStrike" cap="none" normalizeH="0" baseline="0" dirty="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r h="549064">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较干旱地区</a:t>
                      </a:r>
                      <a:endParaRPr kumimoji="0" lang="zh-CN" altLang="en-US" sz="2400" b="0"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33"/>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防风固沙、保护农田</a:t>
                      </a:r>
                      <a:endParaRPr kumimoji="0" lang="zh-CN" altLang="en-US" sz="2400" b="0"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r h="548640">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城市</a:t>
                      </a:r>
                      <a:endParaRPr kumimoji="0" lang="zh-CN" altLang="en-US" sz="2400" b="0"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33"/>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美化环境、减弱噪音、调节气候</a:t>
                      </a:r>
                      <a:endParaRPr kumimoji="0" lang="zh-CN" altLang="en-US" sz="2400" b="0"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r h="549064">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交通线两侧</a:t>
                      </a:r>
                      <a:endParaRPr kumimoji="0" lang="zh-CN" altLang="en-US" sz="2400" b="0"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33"/>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美化环境、减弱噪音、吸烟滞尘</a:t>
                      </a:r>
                      <a:endParaRPr kumimoji="0" lang="zh-CN" altLang="en-US" sz="2400" b="0"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r h="1097279">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热带雨林分布区</a:t>
                      </a:r>
                      <a:endParaRPr kumimoji="0" lang="zh-CN" altLang="en-US" sz="2400" b="0"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Times New Roman" panose="02020603050405020304" pitchFamily="18" charset="0"/>
                        </a:rPr>
                        <a:t>维持全球碳氧平衡、保护生物多样性、调节大气成分、促进水循环等</a:t>
                      </a:r>
                      <a:endParaRPr kumimoji="0" lang="zh-CN" altLang="en-US" sz="2400" b="0" i="0" u="none" strike="noStrike" cap="none" normalizeH="0" baseline="0" smtClean="0">
                        <a:ln>
                          <a:noFill/>
                        </a:ln>
                        <a:solidFill>
                          <a:schemeClr val="tx1"/>
                        </a:solidFill>
                        <a:effectLst/>
                        <a:latin typeface="华文细黑" panose="02010600040101010101" pitchFamily="2" charset="-122"/>
                        <a:ea typeface="华文细黑" panose="0201060004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bl>
          </a:graphicData>
        </a:graphic>
      </p:graphicFrame>
    </p:spTree>
    <p:extLst>
      <p:ext uri="{BB962C8B-B14F-4D97-AF65-F5344CB8AC3E}">
        <p14:creationId xmlns:p14="http://schemas.microsoft.com/office/powerpoint/2010/main" val="3889495891"/>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desc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4038600"/>
            <a:ext cx="40830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131076" name="Picture 4" descr="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4019550"/>
            <a:ext cx="4038600" cy="2838450"/>
          </a:xfrm>
          <a:prstGeom prst="rect">
            <a:avLst/>
          </a:prstGeom>
          <a:noFill/>
          <a:extLst>
            <a:ext uri="{909E8E84-426E-40DD-AFC4-6F175D3DCCD1}">
              <a14:hiddenFill xmlns:a14="http://schemas.microsoft.com/office/drawing/2010/main">
                <a:solidFill>
                  <a:srgbClr val="FFFFFF"/>
                </a:solidFill>
              </a14:hiddenFill>
            </a:ext>
          </a:extLst>
        </p:spPr>
      </p:pic>
      <p:sp>
        <p:nvSpPr>
          <p:cNvPr id="131079" name="Text Box 7"/>
          <p:cNvSpPr txBox="1">
            <a:spLocks noChangeArrowheads="1"/>
          </p:cNvSpPr>
          <p:nvPr/>
        </p:nvSpPr>
        <p:spPr bwMode="auto">
          <a:xfrm>
            <a:off x="2057401" y="0"/>
            <a:ext cx="7058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smtClean="0">
                <a:solidFill>
                  <a:schemeClr val="accent2"/>
                </a:solidFill>
                <a:ea typeface="黑体" panose="02010609060101010101" pitchFamily="49" charset="-122"/>
              </a:rPr>
              <a:t>草场</a:t>
            </a:r>
            <a:r>
              <a:rPr lang="zh-CN" altLang="en-US" sz="3200" b="1" dirty="0">
                <a:solidFill>
                  <a:schemeClr val="accent2"/>
                </a:solidFill>
                <a:ea typeface="黑体" panose="02010609060101010101" pitchFamily="49" charset="-122"/>
              </a:rPr>
              <a:t>退化</a:t>
            </a:r>
          </a:p>
        </p:txBody>
      </p:sp>
      <p:pic>
        <p:nvPicPr>
          <p:cNvPr id="131080" name="Picture 8"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762000"/>
            <a:ext cx="4103688"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1081" name="Picture 9" descr="xtw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762001"/>
            <a:ext cx="3962400" cy="324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6903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661987" y="849877"/>
            <a:ext cx="7058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b="1" dirty="0" smtClean="0">
                <a:solidFill>
                  <a:srgbClr val="0000FF"/>
                </a:solidFill>
                <a:ea typeface="黑体" panose="02010609060101010101" pitchFamily="49" charset="-122"/>
              </a:rPr>
              <a:t>2</a:t>
            </a:r>
            <a:r>
              <a:rPr lang="zh-CN" altLang="en-US" b="1" dirty="0" smtClean="0">
                <a:solidFill>
                  <a:srgbClr val="0000FF"/>
                </a:solidFill>
                <a:ea typeface="黑体" panose="02010609060101010101" pitchFamily="49" charset="-122"/>
              </a:rPr>
              <a:t>、草场</a:t>
            </a:r>
            <a:r>
              <a:rPr lang="zh-CN" altLang="en-US" b="1" dirty="0">
                <a:solidFill>
                  <a:srgbClr val="0000FF"/>
                </a:solidFill>
                <a:ea typeface="黑体" panose="02010609060101010101" pitchFamily="49" charset="-122"/>
              </a:rPr>
              <a:t>退化</a:t>
            </a:r>
          </a:p>
        </p:txBody>
      </p:sp>
      <p:sp>
        <p:nvSpPr>
          <p:cNvPr id="90115" name="Text Box 3"/>
          <p:cNvSpPr txBox="1">
            <a:spLocks noChangeArrowheads="1"/>
          </p:cNvSpPr>
          <p:nvPr/>
        </p:nvSpPr>
        <p:spPr bwMode="auto">
          <a:xfrm>
            <a:off x="647700" y="1644139"/>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dirty="0" smtClean="0">
                <a:latin typeface="黑体" panose="02010609060101010101" pitchFamily="49" charset="-122"/>
                <a:ea typeface="黑体" panose="02010609060101010101" pitchFamily="49" charset="-122"/>
              </a:rPr>
              <a:t>问题</a:t>
            </a:r>
            <a:r>
              <a:rPr lang="zh-CN" altLang="en-US" sz="2800" b="1" dirty="0">
                <a:latin typeface="黑体" panose="02010609060101010101" pitchFamily="49" charset="-122"/>
                <a:ea typeface="黑体" panose="02010609060101010101" pitchFamily="49" charset="-122"/>
              </a:rPr>
              <a:t>现状</a:t>
            </a:r>
          </a:p>
        </p:txBody>
      </p:sp>
      <p:sp>
        <p:nvSpPr>
          <p:cNvPr id="90116" name="Text Box 4"/>
          <p:cNvSpPr txBox="1">
            <a:spLocks noChangeArrowheads="1"/>
          </p:cNvSpPr>
          <p:nvPr/>
        </p:nvSpPr>
        <p:spPr bwMode="auto">
          <a:xfrm>
            <a:off x="661987" y="2613025"/>
            <a:ext cx="297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dirty="0" smtClean="0">
                <a:latin typeface="黑体" panose="02010609060101010101" pitchFamily="49" charset="-122"/>
                <a:ea typeface="黑体" panose="02010609060101010101" pitchFamily="49" charset="-122"/>
              </a:rPr>
              <a:t>成因</a:t>
            </a:r>
            <a:endParaRPr lang="zh-CN" altLang="en-US" sz="2800" b="1" dirty="0">
              <a:latin typeface="黑体" panose="02010609060101010101" pitchFamily="49" charset="-122"/>
              <a:ea typeface="黑体" panose="02010609060101010101" pitchFamily="49" charset="-122"/>
            </a:endParaRPr>
          </a:p>
        </p:txBody>
      </p:sp>
      <p:sp>
        <p:nvSpPr>
          <p:cNvPr id="90117" name="Text Box 5"/>
          <p:cNvSpPr txBox="1">
            <a:spLocks noChangeArrowheads="1"/>
          </p:cNvSpPr>
          <p:nvPr/>
        </p:nvSpPr>
        <p:spPr bwMode="auto">
          <a:xfrm>
            <a:off x="661987" y="4263601"/>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dirty="0" smtClean="0">
                <a:latin typeface="黑体" panose="02010609060101010101" pitchFamily="49" charset="-122"/>
                <a:ea typeface="黑体" panose="02010609060101010101" pitchFamily="49" charset="-122"/>
              </a:rPr>
              <a:t>对策</a:t>
            </a:r>
            <a:endParaRPr lang="zh-CN" altLang="en-US" sz="2800" b="1" dirty="0">
              <a:latin typeface="黑体" panose="02010609060101010101" pitchFamily="49" charset="-122"/>
              <a:ea typeface="黑体" panose="02010609060101010101" pitchFamily="49" charset="-122"/>
            </a:endParaRPr>
          </a:p>
        </p:txBody>
      </p:sp>
      <p:sp>
        <p:nvSpPr>
          <p:cNvPr id="90118" name="Text Box 6"/>
          <p:cNvSpPr txBox="1">
            <a:spLocks noChangeArrowheads="1"/>
          </p:cNvSpPr>
          <p:nvPr/>
        </p:nvSpPr>
        <p:spPr bwMode="auto">
          <a:xfrm>
            <a:off x="2971800" y="1706052"/>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a:solidFill>
                  <a:srgbClr val="FF0000"/>
                </a:solidFill>
                <a:ea typeface="黑体" panose="02010609060101010101" pitchFamily="49" charset="-122"/>
              </a:rPr>
              <a:t>草场退化，生产力不断下降</a:t>
            </a:r>
          </a:p>
        </p:txBody>
      </p:sp>
      <p:sp>
        <p:nvSpPr>
          <p:cNvPr id="98311" name="Text Box 7"/>
          <p:cNvSpPr txBox="1">
            <a:spLocks noChangeArrowheads="1"/>
          </p:cNvSpPr>
          <p:nvPr/>
        </p:nvSpPr>
        <p:spPr bwMode="auto">
          <a:xfrm>
            <a:off x="2147887" y="2491832"/>
            <a:ext cx="940525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a:solidFill>
                  <a:srgbClr val="660066"/>
                </a:solidFill>
                <a:latin typeface="黑体" panose="02010609060101010101" pitchFamily="49" charset="-122"/>
                <a:ea typeface="黑体" panose="02010609060101010101" pitchFamily="49" charset="-122"/>
              </a:rPr>
              <a:t>自然：气候异常，降水较少；鼠害虫害</a:t>
            </a:r>
          </a:p>
          <a:p>
            <a:pPr eaLnBrk="1" hangingPunct="1">
              <a:spcBef>
                <a:spcPct val="50000"/>
              </a:spcBef>
              <a:buFontTx/>
              <a:buNone/>
            </a:pPr>
            <a:r>
              <a:rPr lang="zh-CN" altLang="en-US" sz="2400" b="1" dirty="0">
                <a:solidFill>
                  <a:srgbClr val="660066"/>
                </a:solidFill>
                <a:latin typeface="黑体" panose="02010609060101010101" pitchFamily="49" charset="-122"/>
                <a:ea typeface="黑体" panose="02010609060101010101" pitchFamily="49" charset="-122"/>
              </a:rPr>
              <a:t>人为：粗放经营、过度放牧、过度农垦、滥采滥挖、工业污染</a:t>
            </a:r>
          </a:p>
        </p:txBody>
      </p:sp>
      <p:sp>
        <p:nvSpPr>
          <p:cNvPr id="98312" name="Text Box 8"/>
          <p:cNvSpPr txBox="1">
            <a:spLocks noChangeArrowheads="1"/>
          </p:cNvSpPr>
          <p:nvPr/>
        </p:nvSpPr>
        <p:spPr bwMode="auto">
          <a:xfrm>
            <a:off x="2057400" y="4321264"/>
            <a:ext cx="9720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a:solidFill>
                  <a:srgbClr val="0000FF"/>
                </a:solidFill>
                <a:latin typeface="黑体" panose="02010609060101010101" pitchFamily="49" charset="-122"/>
                <a:ea typeface="黑体" panose="02010609060101010101" pitchFamily="49" charset="-122"/>
              </a:rPr>
              <a:t>退耕还草、封育草场、</a:t>
            </a:r>
            <a:r>
              <a:rPr lang="zh-CN" altLang="en-US" sz="2400" b="1" dirty="0" smtClean="0">
                <a:solidFill>
                  <a:srgbClr val="0000FF"/>
                </a:solidFill>
                <a:latin typeface="黑体" panose="02010609060101010101" pitchFamily="49" charset="-122"/>
                <a:ea typeface="黑体" panose="02010609060101010101" pitchFamily="49" charset="-122"/>
              </a:rPr>
              <a:t>建人工草场，</a:t>
            </a:r>
            <a:r>
              <a:rPr lang="zh-CN" altLang="en-US" sz="2400" b="1" dirty="0">
                <a:solidFill>
                  <a:srgbClr val="0000FF"/>
                </a:solidFill>
                <a:latin typeface="黑体" panose="02010609060101010101" pitchFamily="49" charset="-122"/>
                <a:ea typeface="黑体" panose="02010609060101010101" pitchFamily="49" charset="-122"/>
              </a:rPr>
              <a:t>舍饲养畜，实行禁牧、轮牧</a:t>
            </a:r>
            <a:r>
              <a:rPr lang="zh-CN" altLang="en-US" sz="2400" b="1" dirty="0" smtClean="0">
                <a:solidFill>
                  <a:srgbClr val="0000FF"/>
                </a:solidFill>
                <a:latin typeface="黑体" panose="02010609060101010101" pitchFamily="49" charset="-122"/>
                <a:ea typeface="黑体" panose="02010609060101010101" pitchFamily="49" charset="-122"/>
              </a:rPr>
              <a:t>制度，控制载畜量</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9" name="文本框 8"/>
          <p:cNvSpPr txBox="1"/>
          <p:nvPr/>
        </p:nvSpPr>
        <p:spPr>
          <a:xfrm>
            <a:off x="1" y="8467"/>
            <a:ext cx="8970433" cy="666786"/>
          </a:xfrm>
          <a:prstGeom prst="rect">
            <a:avLst/>
          </a:prstGeom>
          <a:noFill/>
        </p:spPr>
        <p:txBody>
          <a:bodyPr wrap="square" rtlCol="0">
            <a:spAutoFit/>
          </a:bodyPr>
          <a:lstStyle>
            <a:defPPr/>
          </a:lstStyle>
          <a:p>
            <a:pPr algn="l"/>
            <a:r>
              <a:rPr lang="zh-CN" altLang="en-US" sz="3733" b="1" dirty="0">
                <a:effectLst>
                  <a:outerShdw blurRad="38100" dist="38100" dir="2700000" algn="tl">
                    <a:srgbClr val="000000">
                      <a:alpha val="43137"/>
                    </a:srgbClr>
                  </a:outerShdw>
                </a:effectLst>
                <a:latin typeface="微软雅黑"/>
                <a:ea typeface="微软雅黑"/>
                <a:sym typeface="+mn-ea"/>
              </a:rPr>
              <a:t>四</a:t>
            </a:r>
            <a:r>
              <a:rPr lang="zh-CN" altLang="en-US" sz="3733" b="1" dirty="0" smtClean="0">
                <a:effectLst>
                  <a:outerShdw blurRad="38100" dist="38100" dir="2700000" algn="tl">
                    <a:srgbClr val="000000">
                      <a:alpha val="43137"/>
                    </a:srgbClr>
                  </a:outerShdw>
                </a:effectLst>
                <a:latin typeface="微软雅黑"/>
                <a:ea typeface="微软雅黑"/>
                <a:sym typeface="+mn-ea"/>
              </a:rPr>
              <a:t>、环境</a:t>
            </a:r>
            <a:r>
              <a:rPr lang="zh-CN" altLang="en-US" sz="3733" b="1" dirty="0">
                <a:effectLst>
                  <a:outerShdw blurRad="38100" dist="38100" dir="2700000" algn="tl">
                    <a:srgbClr val="000000">
                      <a:alpha val="43137"/>
                    </a:srgbClr>
                  </a:outerShdw>
                </a:effectLst>
                <a:latin typeface="微软雅黑"/>
                <a:ea typeface="微软雅黑"/>
                <a:sym typeface="+mn-ea"/>
              </a:rPr>
              <a:t>问题</a:t>
            </a:r>
            <a:endParaRPr lang="zh-CN" altLang="en-US" sz="3733" b="1" dirty="0">
              <a:effectLst>
                <a:outerShdw blurRad="38100" dist="38100" dir="2700000" algn="tl">
                  <a:srgbClr val="000000">
                    <a:alpha val="43137"/>
                  </a:srgbClr>
                </a:outerShdw>
              </a:effectLst>
              <a:latin typeface="微软雅黑"/>
              <a:ea typeface="微软雅黑"/>
            </a:endParaRPr>
          </a:p>
        </p:txBody>
      </p:sp>
    </p:spTree>
    <p:extLst>
      <p:ext uri="{BB962C8B-B14F-4D97-AF65-F5344CB8AC3E}">
        <p14:creationId xmlns:p14="http://schemas.microsoft.com/office/powerpoint/2010/main" val="2520949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Effect transition="in" filter="blinds(horizontal)">
                                      <p:cBhvr>
                                        <p:cTn id="7" dur="500"/>
                                        <p:tgtEl>
                                          <p:spTgt spid="983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8312"/>
                                        </p:tgtEl>
                                        <p:attrNameLst>
                                          <p:attrName>style.visibility</p:attrName>
                                        </p:attrNameLst>
                                      </p:cBhvr>
                                      <p:to>
                                        <p:strVal val="visible"/>
                                      </p:to>
                                    </p:set>
                                    <p:animEffect transition="in" filter="blinds(horizontal)">
                                      <p:cBhvr>
                                        <p:cTn id="12" dur="500"/>
                                        <p:tgtEl>
                                          <p:spTgt spid="98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P spid="983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67" name="Picture 19" descr="西北地区的地形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465388"/>
            <a:ext cx="11866178" cy="4392612"/>
          </a:xfrm>
          <a:prstGeom prst="rect">
            <a:avLst/>
          </a:prstGeom>
          <a:noFill/>
          <a:extLst>
            <a:ext uri="{909E8E84-426E-40DD-AFC4-6F175D3DCCD1}">
              <a14:hiddenFill xmlns:a14="http://schemas.microsoft.com/office/drawing/2010/main">
                <a:solidFill>
                  <a:srgbClr val="FFFFFF"/>
                </a:solidFill>
              </a14:hiddenFill>
            </a:ext>
          </a:extLst>
        </p:spPr>
      </p:pic>
      <p:sp>
        <p:nvSpPr>
          <p:cNvPr id="53251" name="Text Box 3"/>
          <p:cNvSpPr txBox="1">
            <a:spLocks noChangeArrowheads="1"/>
          </p:cNvSpPr>
          <p:nvPr/>
        </p:nvSpPr>
        <p:spPr bwMode="auto">
          <a:xfrm>
            <a:off x="8073656" y="146270"/>
            <a:ext cx="914400" cy="466725"/>
          </a:xfrm>
          <a:prstGeom prst="rect">
            <a:avLst/>
          </a:prstGeom>
          <a:solidFill>
            <a:schemeClr val="bg1">
              <a:alpha val="69000"/>
            </a:scheme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latin typeface="Tahoma" panose="020B0604030504040204" pitchFamily="34" charset="0"/>
              </a:rPr>
              <a:t>东部</a:t>
            </a:r>
          </a:p>
        </p:txBody>
      </p:sp>
      <p:sp>
        <p:nvSpPr>
          <p:cNvPr id="53252" name="Text Box 4"/>
          <p:cNvSpPr txBox="1">
            <a:spLocks noChangeArrowheads="1"/>
          </p:cNvSpPr>
          <p:nvPr/>
        </p:nvSpPr>
        <p:spPr bwMode="auto">
          <a:xfrm>
            <a:off x="3153570" y="19270"/>
            <a:ext cx="914400" cy="466725"/>
          </a:xfrm>
          <a:prstGeom prst="rect">
            <a:avLst/>
          </a:prstGeom>
          <a:solidFill>
            <a:schemeClr val="bg1">
              <a:alpha val="69000"/>
            </a:scheme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latin typeface="Tahoma" panose="020B0604030504040204" pitchFamily="34" charset="0"/>
              </a:rPr>
              <a:t>西部</a:t>
            </a:r>
          </a:p>
        </p:txBody>
      </p:sp>
      <p:sp>
        <p:nvSpPr>
          <p:cNvPr id="53253" name="Text Box 5"/>
          <p:cNvSpPr txBox="1">
            <a:spLocks noChangeArrowheads="1"/>
          </p:cNvSpPr>
          <p:nvPr/>
        </p:nvSpPr>
        <p:spPr bwMode="auto">
          <a:xfrm>
            <a:off x="8073656" y="841595"/>
            <a:ext cx="1752600" cy="466725"/>
          </a:xfrm>
          <a:prstGeom prst="rect">
            <a:avLst/>
          </a:prstGeom>
          <a:solidFill>
            <a:schemeClr val="bg1">
              <a:alpha val="69000"/>
            </a:scheme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FF"/>
                </a:solidFill>
                <a:latin typeface="Tahoma" panose="020B0604030504040204" pitchFamily="34" charset="0"/>
              </a:rPr>
              <a:t>内蒙古高原</a:t>
            </a:r>
          </a:p>
        </p:txBody>
      </p:sp>
      <p:sp>
        <p:nvSpPr>
          <p:cNvPr id="53254" name="Text Box 6"/>
          <p:cNvSpPr txBox="1">
            <a:spLocks noChangeArrowheads="1"/>
          </p:cNvSpPr>
          <p:nvPr/>
        </p:nvSpPr>
        <p:spPr bwMode="auto">
          <a:xfrm>
            <a:off x="8073656" y="1476594"/>
            <a:ext cx="2057400" cy="461665"/>
          </a:xfrm>
          <a:prstGeom prst="rect">
            <a:avLst/>
          </a:prstGeom>
          <a:solidFill>
            <a:schemeClr val="bg1">
              <a:alpha val="69000"/>
            </a:scheme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0000FF"/>
                </a:solidFill>
                <a:latin typeface="宋体" panose="02010600030101010101" pitchFamily="2" charset="-122"/>
              </a:rPr>
              <a:t>地势较</a:t>
            </a:r>
            <a:r>
              <a:rPr lang="zh-CN" altLang="en-US" sz="2400" b="1" dirty="0" smtClean="0">
                <a:solidFill>
                  <a:srgbClr val="0000FF"/>
                </a:solidFill>
                <a:latin typeface="宋体" panose="02010600030101010101" pitchFamily="2" charset="-122"/>
              </a:rPr>
              <a:t>平坦</a:t>
            </a:r>
            <a:endParaRPr lang="zh-CN" altLang="en-US" b="1" dirty="0">
              <a:solidFill>
                <a:srgbClr val="0000FF"/>
              </a:solidFill>
              <a:latin typeface="Tahoma" panose="020B0604030504040204" pitchFamily="34" charset="0"/>
            </a:endParaRPr>
          </a:p>
        </p:txBody>
      </p:sp>
      <p:sp>
        <p:nvSpPr>
          <p:cNvPr id="53255" name="Text Box 7"/>
          <p:cNvSpPr txBox="1">
            <a:spLocks noChangeArrowheads="1"/>
          </p:cNvSpPr>
          <p:nvPr/>
        </p:nvSpPr>
        <p:spPr bwMode="auto">
          <a:xfrm>
            <a:off x="697708" y="1086069"/>
            <a:ext cx="1187450" cy="1555750"/>
          </a:xfrm>
          <a:prstGeom prst="rect">
            <a:avLst/>
          </a:prstGeom>
          <a:solidFill>
            <a:schemeClr val="bg1">
              <a:alpha val="69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9600">
                <a:solidFill>
                  <a:srgbClr val="CC3300"/>
                </a:solidFill>
                <a:latin typeface="Tahoma" panose="020B0604030504040204" pitchFamily="34" charset="0"/>
              </a:rPr>
              <a:t>疆</a:t>
            </a:r>
          </a:p>
        </p:txBody>
      </p:sp>
      <p:sp>
        <p:nvSpPr>
          <p:cNvPr id="53256" name="Text Box 8"/>
          <p:cNvSpPr txBox="1">
            <a:spLocks noChangeArrowheads="1"/>
          </p:cNvSpPr>
          <p:nvPr/>
        </p:nvSpPr>
        <p:spPr bwMode="auto">
          <a:xfrm>
            <a:off x="3153570" y="705070"/>
            <a:ext cx="1524000" cy="466725"/>
          </a:xfrm>
          <a:prstGeom prst="rect">
            <a:avLst/>
          </a:prstGeom>
          <a:solidFill>
            <a:schemeClr val="bg1">
              <a:alpha val="69000"/>
            </a:scheme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FF"/>
                </a:solidFill>
                <a:latin typeface="Tahoma" panose="020B0604030504040204" pitchFamily="34" charset="0"/>
              </a:rPr>
              <a:t>阿尔泰山</a:t>
            </a:r>
          </a:p>
        </p:txBody>
      </p:sp>
      <p:sp>
        <p:nvSpPr>
          <p:cNvPr id="53257" name="Text Box 9"/>
          <p:cNvSpPr txBox="1">
            <a:spLocks noChangeArrowheads="1"/>
          </p:cNvSpPr>
          <p:nvPr/>
        </p:nvSpPr>
        <p:spPr bwMode="auto">
          <a:xfrm>
            <a:off x="3153570" y="1314670"/>
            <a:ext cx="1752600" cy="466725"/>
          </a:xfrm>
          <a:prstGeom prst="rect">
            <a:avLst/>
          </a:prstGeom>
          <a:solidFill>
            <a:schemeClr val="bg1">
              <a:alpha val="69000"/>
            </a:scheme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FF"/>
                </a:solidFill>
                <a:latin typeface="Tahoma" panose="020B0604030504040204" pitchFamily="34" charset="0"/>
              </a:rPr>
              <a:t>准噶尔盆地</a:t>
            </a:r>
          </a:p>
        </p:txBody>
      </p:sp>
      <p:sp>
        <p:nvSpPr>
          <p:cNvPr id="53258" name="Text Box 10"/>
          <p:cNvSpPr txBox="1">
            <a:spLocks noChangeArrowheads="1"/>
          </p:cNvSpPr>
          <p:nvPr/>
        </p:nvSpPr>
        <p:spPr bwMode="auto">
          <a:xfrm>
            <a:off x="3153570" y="1924270"/>
            <a:ext cx="990600" cy="466725"/>
          </a:xfrm>
          <a:prstGeom prst="rect">
            <a:avLst/>
          </a:prstGeom>
          <a:solidFill>
            <a:schemeClr val="bg1">
              <a:alpha val="69000"/>
            </a:scheme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FF"/>
                </a:solidFill>
                <a:latin typeface="Tahoma" panose="020B0604030504040204" pitchFamily="34" charset="0"/>
              </a:rPr>
              <a:t>天山</a:t>
            </a:r>
          </a:p>
        </p:txBody>
      </p:sp>
      <p:sp>
        <p:nvSpPr>
          <p:cNvPr id="53259" name="Text Box 11"/>
          <p:cNvSpPr txBox="1">
            <a:spLocks noChangeArrowheads="1"/>
          </p:cNvSpPr>
          <p:nvPr/>
        </p:nvSpPr>
        <p:spPr bwMode="auto">
          <a:xfrm>
            <a:off x="3153570" y="2533870"/>
            <a:ext cx="1752600" cy="466725"/>
          </a:xfrm>
          <a:prstGeom prst="rect">
            <a:avLst/>
          </a:prstGeom>
          <a:solidFill>
            <a:schemeClr val="bg1">
              <a:alpha val="69000"/>
            </a:scheme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FF"/>
                </a:solidFill>
                <a:latin typeface="Tahoma" panose="020B0604030504040204" pitchFamily="34" charset="0"/>
              </a:rPr>
              <a:t>塔里木盆地</a:t>
            </a:r>
          </a:p>
        </p:txBody>
      </p:sp>
      <p:sp>
        <p:nvSpPr>
          <p:cNvPr id="53260" name="Text Box 12"/>
          <p:cNvSpPr txBox="1">
            <a:spLocks noChangeArrowheads="1"/>
          </p:cNvSpPr>
          <p:nvPr/>
        </p:nvSpPr>
        <p:spPr bwMode="auto">
          <a:xfrm>
            <a:off x="3153570" y="3143470"/>
            <a:ext cx="1143000" cy="466725"/>
          </a:xfrm>
          <a:prstGeom prst="rect">
            <a:avLst/>
          </a:prstGeom>
          <a:solidFill>
            <a:schemeClr val="bg1">
              <a:alpha val="69000"/>
            </a:scheme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FF"/>
                </a:solidFill>
                <a:latin typeface="Tahoma" panose="020B0604030504040204" pitchFamily="34" charset="0"/>
              </a:rPr>
              <a:t>昆仑山</a:t>
            </a:r>
          </a:p>
        </p:txBody>
      </p:sp>
      <p:sp>
        <p:nvSpPr>
          <p:cNvPr id="53261" name="Line 13"/>
          <p:cNvSpPr>
            <a:spLocks noChangeShapeType="1"/>
          </p:cNvSpPr>
          <p:nvPr/>
        </p:nvSpPr>
        <p:spPr bwMode="auto">
          <a:xfrm flipV="1">
            <a:off x="1858170" y="943194"/>
            <a:ext cx="1295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2" name="Line 14"/>
          <p:cNvSpPr>
            <a:spLocks noChangeShapeType="1"/>
          </p:cNvSpPr>
          <p:nvPr/>
        </p:nvSpPr>
        <p:spPr bwMode="auto">
          <a:xfrm flipV="1">
            <a:off x="1858170" y="1705194"/>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3" name="Line 15"/>
          <p:cNvSpPr>
            <a:spLocks noChangeShapeType="1"/>
          </p:cNvSpPr>
          <p:nvPr/>
        </p:nvSpPr>
        <p:spPr bwMode="auto">
          <a:xfrm>
            <a:off x="1934370" y="1933794"/>
            <a:ext cx="1219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4" name="Line 16"/>
          <p:cNvSpPr>
            <a:spLocks noChangeShapeType="1"/>
          </p:cNvSpPr>
          <p:nvPr/>
        </p:nvSpPr>
        <p:spPr bwMode="auto">
          <a:xfrm>
            <a:off x="1858170" y="2238594"/>
            <a:ext cx="12954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5" name="Line 17"/>
          <p:cNvSpPr>
            <a:spLocks noChangeShapeType="1"/>
          </p:cNvSpPr>
          <p:nvPr/>
        </p:nvSpPr>
        <p:spPr bwMode="auto">
          <a:xfrm>
            <a:off x="1934370" y="2467194"/>
            <a:ext cx="12192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6" name="Text Box 18"/>
          <p:cNvSpPr txBox="1">
            <a:spLocks noChangeArrowheads="1"/>
          </p:cNvSpPr>
          <p:nvPr/>
        </p:nvSpPr>
        <p:spPr bwMode="auto">
          <a:xfrm>
            <a:off x="88109" y="552669"/>
            <a:ext cx="2682875" cy="528638"/>
          </a:xfrm>
          <a:prstGeom prst="rect">
            <a:avLst/>
          </a:prstGeom>
          <a:solidFill>
            <a:schemeClr val="bg1">
              <a:alpha val="69000"/>
            </a:schemeClr>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3300"/>
                </a:solidFill>
                <a:latin typeface="华文中宋" panose="02010600040101010101" pitchFamily="2" charset="-122"/>
                <a:ea typeface="华文中宋" panose="02010600040101010101" pitchFamily="2" charset="-122"/>
              </a:rPr>
              <a:t>（三山夹两盆）</a:t>
            </a:r>
          </a:p>
        </p:txBody>
      </p:sp>
    </p:spTree>
    <p:extLst>
      <p:ext uri="{BB962C8B-B14F-4D97-AF65-F5344CB8AC3E}">
        <p14:creationId xmlns:p14="http://schemas.microsoft.com/office/powerpoint/2010/main" val="15018306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box(in)">
                                      <p:cBhvr>
                                        <p:cTn id="7" dur="500"/>
                                        <p:tgtEl>
                                          <p:spTgt spid="53251"/>
                                        </p:tgtEl>
                                      </p:cBhvr>
                                    </p:animEffect>
                                  </p:childTnLst>
                                </p:cTn>
                              </p:par>
                            </p:childTnLst>
                          </p:cTn>
                        </p:par>
                        <p:par>
                          <p:cTn id="8" fill="hold" nodeType="afterGroup">
                            <p:stCondLst>
                              <p:cond delay="500"/>
                            </p:stCondLst>
                            <p:childTnLst>
                              <p:par>
                                <p:cTn id="9" presetID="4" presetClass="entr" presetSubtype="16" fill="hold" grpId="0" nodeType="afterEffect">
                                  <p:stCondLst>
                                    <p:cond delay="1000"/>
                                  </p:stCondLst>
                                  <p:childTnLst>
                                    <p:set>
                                      <p:cBhvr>
                                        <p:cTn id="10" dur="1" fill="hold">
                                          <p:stCondLst>
                                            <p:cond delay="0"/>
                                          </p:stCondLst>
                                        </p:cTn>
                                        <p:tgtEl>
                                          <p:spTgt spid="53253"/>
                                        </p:tgtEl>
                                        <p:attrNameLst>
                                          <p:attrName>style.visibility</p:attrName>
                                        </p:attrNameLst>
                                      </p:cBhvr>
                                      <p:to>
                                        <p:strVal val="visible"/>
                                      </p:to>
                                    </p:set>
                                    <p:animEffect transition="in" filter="box(in)">
                                      <p:cBhvr>
                                        <p:cTn id="11" dur="500"/>
                                        <p:tgtEl>
                                          <p:spTgt spid="53253"/>
                                        </p:tgtEl>
                                      </p:cBhvr>
                                    </p:animEffect>
                                  </p:childTnLst>
                                </p:cTn>
                              </p:par>
                            </p:childTnLst>
                          </p:cTn>
                        </p:par>
                        <p:par>
                          <p:cTn id="12" fill="hold" nodeType="afterGroup">
                            <p:stCondLst>
                              <p:cond delay="2000"/>
                            </p:stCondLst>
                            <p:childTnLst>
                              <p:par>
                                <p:cTn id="13" presetID="4" presetClass="entr" presetSubtype="16" fill="hold" grpId="0" nodeType="afterEffect">
                                  <p:stCondLst>
                                    <p:cond delay="1000"/>
                                  </p:stCondLst>
                                  <p:childTnLst>
                                    <p:set>
                                      <p:cBhvr>
                                        <p:cTn id="14" dur="1" fill="hold">
                                          <p:stCondLst>
                                            <p:cond delay="0"/>
                                          </p:stCondLst>
                                        </p:cTn>
                                        <p:tgtEl>
                                          <p:spTgt spid="53254"/>
                                        </p:tgtEl>
                                        <p:attrNameLst>
                                          <p:attrName>style.visibility</p:attrName>
                                        </p:attrNameLst>
                                      </p:cBhvr>
                                      <p:to>
                                        <p:strVal val="visible"/>
                                      </p:to>
                                    </p:set>
                                    <p:animEffect transition="in" filter="box(in)">
                                      <p:cBhvr>
                                        <p:cTn id="15" dur="500"/>
                                        <p:tgtEl>
                                          <p:spTgt spid="5325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53252"/>
                                        </p:tgtEl>
                                        <p:attrNameLst>
                                          <p:attrName>style.visibility</p:attrName>
                                        </p:attrNameLst>
                                      </p:cBhvr>
                                      <p:to>
                                        <p:strVal val="visible"/>
                                      </p:to>
                                    </p:set>
                                    <p:animEffect transition="in" filter="box(in)">
                                      <p:cBhvr>
                                        <p:cTn id="20" dur="500"/>
                                        <p:tgtEl>
                                          <p:spTgt spid="53252"/>
                                        </p:tgtEl>
                                      </p:cBhvr>
                                    </p:animEffect>
                                  </p:childTnLst>
                                </p:cTn>
                              </p:par>
                            </p:childTnLst>
                          </p:cTn>
                        </p:par>
                        <p:par>
                          <p:cTn id="21" fill="hold" nodeType="afterGroup">
                            <p:stCondLst>
                              <p:cond delay="500"/>
                            </p:stCondLst>
                            <p:childTnLst>
                              <p:par>
                                <p:cTn id="22" presetID="4" presetClass="entr" presetSubtype="16" fill="hold" grpId="0" nodeType="afterEffect">
                                  <p:stCondLst>
                                    <p:cond delay="1000"/>
                                  </p:stCondLst>
                                  <p:childTnLst>
                                    <p:set>
                                      <p:cBhvr>
                                        <p:cTn id="23" dur="1" fill="hold">
                                          <p:stCondLst>
                                            <p:cond delay="0"/>
                                          </p:stCondLst>
                                        </p:cTn>
                                        <p:tgtEl>
                                          <p:spTgt spid="53256"/>
                                        </p:tgtEl>
                                        <p:attrNameLst>
                                          <p:attrName>style.visibility</p:attrName>
                                        </p:attrNameLst>
                                      </p:cBhvr>
                                      <p:to>
                                        <p:strVal val="visible"/>
                                      </p:to>
                                    </p:set>
                                    <p:animEffect transition="in" filter="box(in)">
                                      <p:cBhvr>
                                        <p:cTn id="24" dur="500"/>
                                        <p:tgtEl>
                                          <p:spTgt spid="53256"/>
                                        </p:tgtEl>
                                      </p:cBhvr>
                                    </p:animEffect>
                                  </p:childTnLst>
                                </p:cTn>
                              </p:par>
                            </p:childTnLst>
                          </p:cTn>
                        </p:par>
                        <p:par>
                          <p:cTn id="25" fill="hold" nodeType="afterGroup">
                            <p:stCondLst>
                              <p:cond delay="2000"/>
                            </p:stCondLst>
                            <p:childTnLst>
                              <p:par>
                                <p:cTn id="26" presetID="4" presetClass="entr" presetSubtype="16" fill="hold" grpId="0" nodeType="afterEffect">
                                  <p:stCondLst>
                                    <p:cond delay="1000"/>
                                  </p:stCondLst>
                                  <p:childTnLst>
                                    <p:set>
                                      <p:cBhvr>
                                        <p:cTn id="27" dur="1" fill="hold">
                                          <p:stCondLst>
                                            <p:cond delay="0"/>
                                          </p:stCondLst>
                                        </p:cTn>
                                        <p:tgtEl>
                                          <p:spTgt spid="53257"/>
                                        </p:tgtEl>
                                        <p:attrNameLst>
                                          <p:attrName>style.visibility</p:attrName>
                                        </p:attrNameLst>
                                      </p:cBhvr>
                                      <p:to>
                                        <p:strVal val="visible"/>
                                      </p:to>
                                    </p:set>
                                    <p:animEffect transition="in" filter="box(in)">
                                      <p:cBhvr>
                                        <p:cTn id="28" dur="500"/>
                                        <p:tgtEl>
                                          <p:spTgt spid="53257"/>
                                        </p:tgtEl>
                                      </p:cBhvr>
                                    </p:animEffect>
                                  </p:childTnLst>
                                </p:cTn>
                              </p:par>
                            </p:childTnLst>
                          </p:cTn>
                        </p:par>
                        <p:par>
                          <p:cTn id="29" fill="hold" nodeType="afterGroup">
                            <p:stCondLst>
                              <p:cond delay="3500"/>
                            </p:stCondLst>
                            <p:childTnLst>
                              <p:par>
                                <p:cTn id="30" presetID="4" presetClass="entr" presetSubtype="16" fill="hold" grpId="0" nodeType="afterEffect">
                                  <p:stCondLst>
                                    <p:cond delay="1000"/>
                                  </p:stCondLst>
                                  <p:childTnLst>
                                    <p:set>
                                      <p:cBhvr>
                                        <p:cTn id="31" dur="1" fill="hold">
                                          <p:stCondLst>
                                            <p:cond delay="0"/>
                                          </p:stCondLst>
                                        </p:cTn>
                                        <p:tgtEl>
                                          <p:spTgt spid="53258"/>
                                        </p:tgtEl>
                                        <p:attrNameLst>
                                          <p:attrName>style.visibility</p:attrName>
                                        </p:attrNameLst>
                                      </p:cBhvr>
                                      <p:to>
                                        <p:strVal val="visible"/>
                                      </p:to>
                                    </p:set>
                                    <p:animEffect transition="in" filter="box(in)">
                                      <p:cBhvr>
                                        <p:cTn id="32" dur="500"/>
                                        <p:tgtEl>
                                          <p:spTgt spid="53258"/>
                                        </p:tgtEl>
                                      </p:cBhvr>
                                    </p:animEffect>
                                  </p:childTnLst>
                                </p:cTn>
                              </p:par>
                            </p:childTnLst>
                          </p:cTn>
                        </p:par>
                        <p:par>
                          <p:cTn id="33" fill="hold" nodeType="afterGroup">
                            <p:stCondLst>
                              <p:cond delay="5000"/>
                            </p:stCondLst>
                            <p:childTnLst>
                              <p:par>
                                <p:cTn id="34" presetID="4" presetClass="entr" presetSubtype="16" fill="hold" grpId="0" nodeType="afterEffect">
                                  <p:stCondLst>
                                    <p:cond delay="1000"/>
                                  </p:stCondLst>
                                  <p:childTnLst>
                                    <p:set>
                                      <p:cBhvr>
                                        <p:cTn id="35" dur="1" fill="hold">
                                          <p:stCondLst>
                                            <p:cond delay="0"/>
                                          </p:stCondLst>
                                        </p:cTn>
                                        <p:tgtEl>
                                          <p:spTgt spid="53259"/>
                                        </p:tgtEl>
                                        <p:attrNameLst>
                                          <p:attrName>style.visibility</p:attrName>
                                        </p:attrNameLst>
                                      </p:cBhvr>
                                      <p:to>
                                        <p:strVal val="visible"/>
                                      </p:to>
                                    </p:set>
                                    <p:animEffect transition="in" filter="box(in)">
                                      <p:cBhvr>
                                        <p:cTn id="36" dur="500"/>
                                        <p:tgtEl>
                                          <p:spTgt spid="53259"/>
                                        </p:tgtEl>
                                      </p:cBhvr>
                                    </p:animEffect>
                                  </p:childTnLst>
                                </p:cTn>
                              </p:par>
                            </p:childTnLst>
                          </p:cTn>
                        </p:par>
                        <p:par>
                          <p:cTn id="37" fill="hold" nodeType="afterGroup">
                            <p:stCondLst>
                              <p:cond delay="6500"/>
                            </p:stCondLst>
                            <p:childTnLst>
                              <p:par>
                                <p:cTn id="38" presetID="4" presetClass="entr" presetSubtype="16" fill="hold" grpId="0" nodeType="afterEffect">
                                  <p:stCondLst>
                                    <p:cond delay="1000"/>
                                  </p:stCondLst>
                                  <p:childTnLst>
                                    <p:set>
                                      <p:cBhvr>
                                        <p:cTn id="39" dur="1" fill="hold">
                                          <p:stCondLst>
                                            <p:cond delay="0"/>
                                          </p:stCondLst>
                                        </p:cTn>
                                        <p:tgtEl>
                                          <p:spTgt spid="53260"/>
                                        </p:tgtEl>
                                        <p:attrNameLst>
                                          <p:attrName>style.visibility</p:attrName>
                                        </p:attrNameLst>
                                      </p:cBhvr>
                                      <p:to>
                                        <p:strVal val="visible"/>
                                      </p:to>
                                    </p:set>
                                    <p:animEffect transition="in" filter="box(in)">
                                      <p:cBhvr>
                                        <p:cTn id="40" dur="500"/>
                                        <p:tgtEl>
                                          <p:spTgt spid="5326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53255"/>
                                        </p:tgtEl>
                                        <p:attrNameLst>
                                          <p:attrName>style.visibility</p:attrName>
                                        </p:attrNameLst>
                                      </p:cBhvr>
                                      <p:to>
                                        <p:strVal val="visible"/>
                                      </p:to>
                                    </p:set>
                                    <p:anim calcmode="lin" valueType="num">
                                      <p:cBhvr additive="base">
                                        <p:cTn id="45" dur="500" fill="hold"/>
                                        <p:tgtEl>
                                          <p:spTgt spid="53255"/>
                                        </p:tgtEl>
                                        <p:attrNameLst>
                                          <p:attrName>ppt_x</p:attrName>
                                        </p:attrNameLst>
                                      </p:cBhvr>
                                      <p:tavLst>
                                        <p:tav tm="0">
                                          <p:val>
                                            <p:strVal val="0-#ppt_w/2"/>
                                          </p:val>
                                        </p:tav>
                                        <p:tav tm="100000">
                                          <p:val>
                                            <p:strVal val="#ppt_x"/>
                                          </p:val>
                                        </p:tav>
                                      </p:tavLst>
                                    </p:anim>
                                    <p:anim calcmode="lin" valueType="num">
                                      <p:cBhvr additive="base">
                                        <p:cTn id="46" dur="500" fill="hold"/>
                                        <p:tgtEl>
                                          <p:spTgt spid="53255"/>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500"/>
                            </p:stCondLst>
                            <p:childTnLst>
                              <p:par>
                                <p:cTn id="48" presetID="22" presetClass="entr" presetSubtype="8" fill="hold" grpId="0" nodeType="afterEffect">
                                  <p:stCondLst>
                                    <p:cond delay="1000"/>
                                  </p:stCondLst>
                                  <p:childTnLst>
                                    <p:set>
                                      <p:cBhvr>
                                        <p:cTn id="49" dur="1" fill="hold">
                                          <p:stCondLst>
                                            <p:cond delay="0"/>
                                          </p:stCondLst>
                                        </p:cTn>
                                        <p:tgtEl>
                                          <p:spTgt spid="53261"/>
                                        </p:tgtEl>
                                        <p:attrNameLst>
                                          <p:attrName>style.visibility</p:attrName>
                                        </p:attrNameLst>
                                      </p:cBhvr>
                                      <p:to>
                                        <p:strVal val="visible"/>
                                      </p:to>
                                    </p:set>
                                    <p:animEffect transition="in" filter="wipe(left)">
                                      <p:cBhvr>
                                        <p:cTn id="50" dur="500"/>
                                        <p:tgtEl>
                                          <p:spTgt spid="53261"/>
                                        </p:tgtEl>
                                      </p:cBhvr>
                                    </p:animEffect>
                                  </p:childTnLst>
                                </p:cTn>
                              </p:par>
                            </p:childTnLst>
                          </p:cTn>
                        </p:par>
                        <p:par>
                          <p:cTn id="51" fill="hold" nodeType="afterGroup">
                            <p:stCondLst>
                              <p:cond delay="2000"/>
                            </p:stCondLst>
                            <p:childTnLst>
                              <p:par>
                                <p:cTn id="52" presetID="22" presetClass="entr" presetSubtype="8" fill="hold" grpId="0" nodeType="afterEffect">
                                  <p:stCondLst>
                                    <p:cond delay="0"/>
                                  </p:stCondLst>
                                  <p:childTnLst>
                                    <p:set>
                                      <p:cBhvr>
                                        <p:cTn id="53" dur="1" fill="hold">
                                          <p:stCondLst>
                                            <p:cond delay="0"/>
                                          </p:stCondLst>
                                        </p:cTn>
                                        <p:tgtEl>
                                          <p:spTgt spid="53262"/>
                                        </p:tgtEl>
                                        <p:attrNameLst>
                                          <p:attrName>style.visibility</p:attrName>
                                        </p:attrNameLst>
                                      </p:cBhvr>
                                      <p:to>
                                        <p:strVal val="visible"/>
                                      </p:to>
                                    </p:set>
                                    <p:animEffect transition="in" filter="wipe(left)">
                                      <p:cBhvr>
                                        <p:cTn id="54" dur="500"/>
                                        <p:tgtEl>
                                          <p:spTgt spid="53262"/>
                                        </p:tgtEl>
                                      </p:cBhvr>
                                    </p:animEffect>
                                  </p:childTnLst>
                                </p:cTn>
                              </p:par>
                            </p:childTnLst>
                          </p:cTn>
                        </p:par>
                        <p:par>
                          <p:cTn id="55" fill="hold" nodeType="afterGroup">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53263"/>
                                        </p:tgtEl>
                                        <p:attrNameLst>
                                          <p:attrName>style.visibility</p:attrName>
                                        </p:attrNameLst>
                                      </p:cBhvr>
                                      <p:to>
                                        <p:strVal val="visible"/>
                                      </p:to>
                                    </p:set>
                                    <p:animEffect transition="in" filter="wipe(left)">
                                      <p:cBhvr>
                                        <p:cTn id="58" dur="500"/>
                                        <p:tgtEl>
                                          <p:spTgt spid="53263"/>
                                        </p:tgtEl>
                                      </p:cBhvr>
                                    </p:animEffect>
                                  </p:childTnLst>
                                </p:cTn>
                              </p:par>
                            </p:childTnLst>
                          </p:cTn>
                        </p:par>
                        <p:par>
                          <p:cTn id="59" fill="hold" nodeType="afterGroup">
                            <p:stCondLst>
                              <p:cond delay="3000"/>
                            </p:stCondLst>
                            <p:childTnLst>
                              <p:par>
                                <p:cTn id="60" presetID="22" presetClass="entr" presetSubtype="8" fill="hold" grpId="0" nodeType="afterEffect">
                                  <p:stCondLst>
                                    <p:cond delay="0"/>
                                  </p:stCondLst>
                                  <p:childTnLst>
                                    <p:set>
                                      <p:cBhvr>
                                        <p:cTn id="61" dur="1" fill="hold">
                                          <p:stCondLst>
                                            <p:cond delay="0"/>
                                          </p:stCondLst>
                                        </p:cTn>
                                        <p:tgtEl>
                                          <p:spTgt spid="53264"/>
                                        </p:tgtEl>
                                        <p:attrNameLst>
                                          <p:attrName>style.visibility</p:attrName>
                                        </p:attrNameLst>
                                      </p:cBhvr>
                                      <p:to>
                                        <p:strVal val="visible"/>
                                      </p:to>
                                    </p:set>
                                    <p:animEffect transition="in" filter="wipe(left)">
                                      <p:cBhvr>
                                        <p:cTn id="62" dur="500"/>
                                        <p:tgtEl>
                                          <p:spTgt spid="53264"/>
                                        </p:tgtEl>
                                      </p:cBhvr>
                                    </p:animEffect>
                                  </p:childTnLst>
                                </p:cTn>
                              </p:par>
                            </p:childTnLst>
                          </p:cTn>
                        </p:par>
                        <p:par>
                          <p:cTn id="63" fill="hold" nodeType="afterGroup">
                            <p:stCondLst>
                              <p:cond delay="3500"/>
                            </p:stCondLst>
                            <p:childTnLst>
                              <p:par>
                                <p:cTn id="64" presetID="22" presetClass="entr" presetSubtype="8" fill="hold" grpId="0" nodeType="afterEffect">
                                  <p:stCondLst>
                                    <p:cond delay="0"/>
                                  </p:stCondLst>
                                  <p:childTnLst>
                                    <p:set>
                                      <p:cBhvr>
                                        <p:cTn id="65" dur="1" fill="hold">
                                          <p:stCondLst>
                                            <p:cond delay="0"/>
                                          </p:stCondLst>
                                        </p:cTn>
                                        <p:tgtEl>
                                          <p:spTgt spid="53265"/>
                                        </p:tgtEl>
                                        <p:attrNameLst>
                                          <p:attrName>style.visibility</p:attrName>
                                        </p:attrNameLst>
                                      </p:cBhvr>
                                      <p:to>
                                        <p:strVal val="visible"/>
                                      </p:to>
                                    </p:set>
                                    <p:animEffect transition="in" filter="wipe(left)">
                                      <p:cBhvr>
                                        <p:cTn id="66" dur="500"/>
                                        <p:tgtEl>
                                          <p:spTgt spid="5326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53266"/>
                                        </p:tgtEl>
                                        <p:attrNameLst>
                                          <p:attrName>style.visibility</p:attrName>
                                        </p:attrNameLst>
                                      </p:cBhvr>
                                      <p:to>
                                        <p:strVal val="visible"/>
                                      </p:to>
                                    </p:set>
                                    <p:animEffect transition="in" filter="slide(fromBottom)">
                                      <p:cBhvr>
                                        <p:cTn id="71" dur="500"/>
                                        <p:tgtEl>
                                          <p:spTgt spid="53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nimBg="1" autoUpdateAnimBg="0"/>
      <p:bldP spid="53252" grpId="0" animBg="1" autoUpdateAnimBg="0"/>
      <p:bldP spid="53253" grpId="0" animBg="1" autoUpdateAnimBg="0"/>
      <p:bldP spid="53254" grpId="0" animBg="1" autoUpdateAnimBg="0"/>
      <p:bldP spid="53255" grpId="0" animBg="1" autoUpdateAnimBg="0"/>
      <p:bldP spid="53256" grpId="0" animBg="1" autoUpdateAnimBg="0"/>
      <p:bldP spid="53257" grpId="0" animBg="1" autoUpdateAnimBg="0"/>
      <p:bldP spid="53258" grpId="0" animBg="1" autoUpdateAnimBg="0"/>
      <p:bldP spid="53259" grpId="0" animBg="1" autoUpdateAnimBg="0"/>
      <p:bldP spid="53260" grpId="0" animBg="1" autoUpdateAnimBg="0"/>
      <p:bldP spid="53261" grpId="0" animBg="1"/>
      <p:bldP spid="53262" grpId="0" animBg="1"/>
      <p:bldP spid="53263" grpId="0" animBg="1"/>
      <p:bldP spid="53264" grpId="0" animBg="1"/>
      <p:bldP spid="53265" grpId="0" animBg="1"/>
      <p:bldP spid="5326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6706" y="4632479"/>
            <a:ext cx="11538508" cy="179921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lstStyle>
            <a:defPPr/>
          </a:lstStyle>
          <a:p>
            <a:pPr algn="l" eaLnBrk="1" fontAlgn="base" latinLnBrk="0" hangingPunct="1">
              <a:lnSpc>
                <a:spcPct val="130000"/>
              </a:lnSpc>
              <a:buClrTx/>
              <a:buSzTx/>
              <a:buNone/>
            </a:pPr>
            <a:r>
              <a:rPr lang="zh-CN" altLang="en-US" sz="2133" b="1" dirty="0">
                <a:solidFill>
                  <a:srgbClr val="C00000"/>
                </a:solidFill>
                <a:latin typeface="微软雅黑"/>
                <a:ea typeface="微软雅黑"/>
                <a:sym typeface="+mn-ea"/>
              </a:rPr>
              <a:t>原因：</a:t>
            </a:r>
            <a:r>
              <a:rPr lang="zh-CN" altLang="en-US" sz="2133" b="1" dirty="0">
                <a:solidFill>
                  <a:srgbClr val="0070C0"/>
                </a:solidFill>
                <a:latin typeface="微软雅黑"/>
                <a:ea typeface="微软雅黑"/>
                <a:cs typeface="宋体" pitchFamily="2" charset="-122"/>
                <a:sym typeface="+mn-ea"/>
              </a:rPr>
              <a:t>气候干旱、地势低洼以及</a:t>
            </a:r>
            <a:r>
              <a:rPr lang="zh-CN" altLang="en-US" sz="2133" b="1" dirty="0">
                <a:solidFill>
                  <a:srgbClr val="FF0000"/>
                </a:solidFill>
                <a:latin typeface="微软雅黑"/>
                <a:ea typeface="微软雅黑"/>
                <a:cs typeface="宋体" pitchFamily="2" charset="-122"/>
                <a:sym typeface="+mn-ea"/>
              </a:rPr>
              <a:t>不合理灌溉导致地下水位上升。（最主要是人为原因）</a:t>
            </a:r>
          </a:p>
          <a:p>
            <a:pPr algn="l" eaLnBrk="1" fontAlgn="base" latinLnBrk="0" hangingPunct="1">
              <a:lnSpc>
                <a:spcPct val="130000"/>
              </a:lnSpc>
              <a:buClrTx/>
              <a:buSzTx/>
              <a:buNone/>
            </a:pPr>
            <a:r>
              <a:rPr lang="zh-CN" altLang="en-US" sz="2133" b="1" dirty="0">
                <a:solidFill>
                  <a:srgbClr val="C00000"/>
                </a:solidFill>
                <a:latin typeface="微软雅黑"/>
                <a:ea typeface="微软雅黑"/>
                <a:sym typeface="+mn-ea"/>
              </a:rPr>
              <a:t>危害：</a:t>
            </a:r>
            <a:r>
              <a:rPr lang="zh-CN" altLang="en-US" sz="2133" b="1" dirty="0">
                <a:solidFill>
                  <a:srgbClr val="0070C0"/>
                </a:solidFill>
                <a:latin typeface="微软雅黑"/>
                <a:ea typeface="微软雅黑"/>
                <a:cs typeface="宋体" pitchFamily="2" charset="-122"/>
                <a:sym typeface="+mn-ea"/>
              </a:rPr>
              <a:t>耕地退化、农业减产</a:t>
            </a:r>
            <a:endParaRPr lang="en-US" altLang="zh-CN" sz="2133" b="1" dirty="0">
              <a:solidFill>
                <a:srgbClr val="0070C0"/>
              </a:solidFill>
              <a:latin typeface="微软雅黑"/>
              <a:ea typeface="微软雅黑"/>
              <a:cs typeface="宋体" pitchFamily="2" charset="-122"/>
              <a:sym typeface="+mn-ea"/>
            </a:endParaRPr>
          </a:p>
          <a:p>
            <a:pPr algn="l" eaLnBrk="1" fontAlgn="base" latinLnBrk="0" hangingPunct="1">
              <a:lnSpc>
                <a:spcPct val="130000"/>
              </a:lnSpc>
              <a:buClrTx/>
              <a:buSzTx/>
              <a:buNone/>
            </a:pPr>
            <a:r>
              <a:rPr lang="zh-CN" altLang="en-US" sz="2133" b="1" dirty="0">
                <a:solidFill>
                  <a:srgbClr val="C00000"/>
                </a:solidFill>
                <a:latin typeface="微软雅黑"/>
                <a:ea typeface="微软雅黑"/>
                <a:sym typeface="+mn-ea"/>
              </a:rPr>
              <a:t>对策：</a:t>
            </a:r>
            <a:r>
              <a:rPr lang="zh-CN" altLang="en-US" sz="2133" b="1" dirty="0">
                <a:solidFill>
                  <a:srgbClr val="0070C0"/>
                </a:solidFill>
                <a:latin typeface="微软雅黑"/>
                <a:ea typeface="微软雅黑"/>
                <a:cs typeface="宋体" pitchFamily="2" charset="-122"/>
                <a:sym typeface="+mn-ea"/>
              </a:rPr>
              <a:t>建立流域水盐监测体系，大力推广节水农业，完善排灌系统，采用喷灌、滴灌等节水工艺，轮作、秸秆覆盖等生物技术</a:t>
            </a:r>
            <a:r>
              <a:rPr lang="zh-CN" altLang="en-US" sz="2133" b="1" dirty="0" smtClean="0">
                <a:solidFill>
                  <a:srgbClr val="0070C0"/>
                </a:solidFill>
                <a:latin typeface="微软雅黑"/>
                <a:ea typeface="微软雅黑"/>
                <a:cs typeface="宋体" pitchFamily="2" charset="-122"/>
                <a:sym typeface="+mn-ea"/>
              </a:rPr>
              <a:t>，引淡淋盐等</a:t>
            </a:r>
            <a:r>
              <a:rPr lang="zh-CN" altLang="en-US" sz="2133" b="1" dirty="0">
                <a:solidFill>
                  <a:srgbClr val="0070C0"/>
                </a:solidFill>
                <a:latin typeface="微软雅黑"/>
                <a:ea typeface="微软雅黑"/>
                <a:cs typeface="宋体" pitchFamily="2" charset="-122"/>
                <a:sym typeface="+mn-ea"/>
              </a:rPr>
              <a:t>。</a:t>
            </a:r>
          </a:p>
        </p:txBody>
      </p:sp>
      <p:sp>
        <p:nvSpPr>
          <p:cNvPr id="6" name="矩形 5"/>
          <p:cNvSpPr/>
          <p:nvPr/>
        </p:nvSpPr>
        <p:spPr>
          <a:xfrm>
            <a:off x="295365" y="704775"/>
            <a:ext cx="2220480" cy="525657"/>
          </a:xfrm>
          <a:prstGeom prst="rect">
            <a:avLst/>
          </a:prstGeom>
        </p:spPr>
        <p:txBody>
          <a:bodyPr wrap="none">
            <a:spAutoFit/>
          </a:bodyPr>
          <a:lstStyle>
            <a:defPPr/>
          </a:lstStyle>
          <a:p>
            <a:pPr algn="l" eaLnBrk="1" fontAlgn="base" latinLnBrk="0" hangingPunct="1">
              <a:lnSpc>
                <a:spcPct val="130000"/>
              </a:lnSpc>
              <a:buClrTx/>
              <a:buSzTx/>
              <a:buNone/>
            </a:pPr>
            <a:r>
              <a:rPr lang="en-US" altLang="zh-CN" sz="2400" b="1" dirty="0" smtClean="0">
                <a:solidFill>
                  <a:srgbClr val="C00000"/>
                </a:solidFill>
                <a:latin typeface="微软雅黑"/>
                <a:ea typeface="微软雅黑"/>
                <a:cs typeface="微软雅黑" panose="020B0503020204020204" charset="-122"/>
                <a:sym typeface="+mn-ea"/>
              </a:rPr>
              <a:t>3</a:t>
            </a:r>
            <a:r>
              <a:rPr lang="zh-CN" altLang="en-US" sz="2400" b="1" dirty="0" smtClean="0">
                <a:solidFill>
                  <a:srgbClr val="C00000"/>
                </a:solidFill>
                <a:latin typeface="微软雅黑"/>
                <a:ea typeface="微软雅黑"/>
                <a:cs typeface="微软雅黑" panose="020B0503020204020204" charset="-122"/>
                <a:sym typeface="+mn-ea"/>
              </a:rPr>
              <a:t>、</a:t>
            </a:r>
            <a:r>
              <a:rPr lang="zh-CN" altLang="en-US" sz="2400" b="1" dirty="0">
                <a:solidFill>
                  <a:srgbClr val="C00000"/>
                </a:solidFill>
                <a:latin typeface="微软雅黑"/>
                <a:ea typeface="微软雅黑"/>
                <a:cs typeface="微软雅黑" panose="020B0503020204020204" charset="-122"/>
                <a:sym typeface="+mn-ea"/>
              </a:rPr>
              <a:t>次生盐渍化</a:t>
            </a:r>
            <a:endParaRPr lang="en-US" altLang="zh-CN" sz="2400" b="1" dirty="0">
              <a:solidFill>
                <a:srgbClr val="C00000"/>
              </a:solidFill>
              <a:latin typeface="微软雅黑"/>
              <a:ea typeface="微软雅黑"/>
              <a:cs typeface="微软雅黑" panose="020B0503020204020204" charset="-122"/>
            </a:endParaRPr>
          </a:p>
        </p:txBody>
      </p:sp>
      <p:pic>
        <p:nvPicPr>
          <p:cNvPr id="7" name="图片 6"/>
          <p:cNvPicPr>
            <a:picLocks noChangeAspect="1"/>
          </p:cNvPicPr>
          <p:nvPr/>
        </p:nvPicPr>
        <p:blipFill>
          <a:blip r:embed="rId2"/>
          <a:srcRect t="9579" r="20612"/>
          <a:stretch>
            <a:fillRect/>
          </a:stretch>
        </p:blipFill>
        <p:spPr>
          <a:xfrm>
            <a:off x="3826934" y="1352974"/>
            <a:ext cx="3994573" cy="3036993"/>
          </a:xfrm>
          <a:prstGeom prst="rect">
            <a:avLst/>
          </a:prstGeom>
        </p:spPr>
      </p:pic>
      <p:pic>
        <p:nvPicPr>
          <p:cNvPr id="8" name="图片 7"/>
          <p:cNvPicPr>
            <a:picLocks noChangeAspect="1"/>
          </p:cNvPicPr>
          <p:nvPr/>
        </p:nvPicPr>
        <p:blipFill>
          <a:blip r:embed="rId3"/>
          <a:srcRect l="22" r="9696"/>
          <a:stretch>
            <a:fillRect/>
          </a:stretch>
        </p:blipFill>
        <p:spPr>
          <a:xfrm>
            <a:off x="8046721" y="1462194"/>
            <a:ext cx="3758353" cy="2927773"/>
          </a:xfrm>
          <a:prstGeom prst="rect">
            <a:avLst/>
          </a:prstGeom>
        </p:spPr>
      </p:pic>
      <p:sp>
        <p:nvSpPr>
          <p:cNvPr id="9" name="文本框 8"/>
          <p:cNvSpPr txBox="1"/>
          <p:nvPr/>
        </p:nvSpPr>
        <p:spPr>
          <a:xfrm>
            <a:off x="4042956" y="991007"/>
            <a:ext cx="2266527" cy="461665"/>
          </a:xfrm>
          <a:prstGeom prst="rect">
            <a:avLst/>
          </a:prstGeom>
          <a:noFill/>
        </p:spPr>
        <p:txBody>
          <a:bodyPr wrap="square" rtlCol="0" anchor="t">
            <a:spAutoFit/>
          </a:bodyPr>
          <a:lstStyle>
            <a:defPPr/>
          </a:lstStyle>
          <a:p>
            <a:r>
              <a:rPr lang="zh-CN" altLang="zh-CN" sz="2400" b="1" dirty="0">
                <a:solidFill>
                  <a:srgbClr val="C00000"/>
                </a:solidFill>
                <a:latin typeface="微软雅黑"/>
                <a:ea typeface="微软雅黑"/>
                <a:cs typeface="微软雅黑" panose="020B0503020204020204" charset="-122"/>
              </a:rPr>
              <a:t>种 植 苜 蓿</a:t>
            </a:r>
          </a:p>
        </p:txBody>
      </p:sp>
      <p:sp>
        <p:nvSpPr>
          <p:cNvPr id="11" name="文本框 10"/>
          <p:cNvSpPr txBox="1"/>
          <p:nvPr/>
        </p:nvSpPr>
        <p:spPr>
          <a:xfrm>
            <a:off x="8155948" y="999682"/>
            <a:ext cx="1628972" cy="461665"/>
          </a:xfrm>
          <a:prstGeom prst="rect">
            <a:avLst/>
          </a:prstGeom>
          <a:noFill/>
        </p:spPr>
        <p:txBody>
          <a:bodyPr wrap="none" rtlCol="0" anchor="t">
            <a:spAutoFit/>
          </a:bodyPr>
          <a:lstStyle>
            <a:defPPr/>
          </a:lstStyle>
          <a:p>
            <a:r>
              <a:rPr lang="zh-CN" altLang="zh-CN" sz="2400" b="1" dirty="0">
                <a:solidFill>
                  <a:srgbClr val="C00000"/>
                </a:solidFill>
                <a:ea typeface="宋体" pitchFamily="2" charset="-122"/>
              </a:rPr>
              <a:t>膜 下 滴 灌</a:t>
            </a:r>
          </a:p>
        </p:txBody>
      </p:sp>
      <p:sp>
        <p:nvSpPr>
          <p:cNvPr id="12" name="文本框 11"/>
          <p:cNvSpPr txBox="1"/>
          <p:nvPr/>
        </p:nvSpPr>
        <p:spPr>
          <a:xfrm>
            <a:off x="1" y="8467"/>
            <a:ext cx="8970433" cy="666786"/>
          </a:xfrm>
          <a:prstGeom prst="rect">
            <a:avLst/>
          </a:prstGeom>
          <a:noFill/>
        </p:spPr>
        <p:txBody>
          <a:bodyPr wrap="square" rtlCol="0">
            <a:spAutoFit/>
          </a:bodyPr>
          <a:lstStyle>
            <a:defPPr/>
          </a:lstStyle>
          <a:p>
            <a:pPr algn="l"/>
            <a:r>
              <a:rPr lang="zh-CN" altLang="en-US" sz="3733" b="1" dirty="0">
                <a:effectLst>
                  <a:outerShdw blurRad="38100" dist="38100" dir="2700000" algn="tl">
                    <a:srgbClr val="000000">
                      <a:alpha val="43137"/>
                    </a:srgbClr>
                  </a:outerShdw>
                </a:effectLst>
                <a:latin typeface="微软雅黑"/>
                <a:ea typeface="微软雅黑"/>
                <a:sym typeface="+mn-ea"/>
              </a:rPr>
              <a:t>四</a:t>
            </a:r>
            <a:r>
              <a:rPr lang="zh-CN" altLang="en-US" sz="3733" b="1" dirty="0" smtClean="0">
                <a:effectLst>
                  <a:outerShdw blurRad="38100" dist="38100" dir="2700000" algn="tl">
                    <a:srgbClr val="000000">
                      <a:alpha val="43137"/>
                    </a:srgbClr>
                  </a:outerShdw>
                </a:effectLst>
                <a:latin typeface="微软雅黑"/>
                <a:ea typeface="微软雅黑"/>
                <a:sym typeface="+mn-ea"/>
              </a:rPr>
              <a:t>、环境</a:t>
            </a:r>
            <a:r>
              <a:rPr lang="zh-CN" altLang="en-US" sz="3733" b="1" dirty="0">
                <a:effectLst>
                  <a:outerShdw blurRad="38100" dist="38100" dir="2700000" algn="tl">
                    <a:srgbClr val="000000">
                      <a:alpha val="43137"/>
                    </a:srgbClr>
                  </a:outerShdw>
                </a:effectLst>
                <a:latin typeface="微软雅黑"/>
                <a:ea typeface="微软雅黑"/>
                <a:sym typeface="+mn-ea"/>
              </a:rPr>
              <a:t>问题</a:t>
            </a:r>
            <a:endParaRPr lang="zh-CN" altLang="en-US" sz="3733" b="1" dirty="0">
              <a:effectLst>
                <a:outerShdw blurRad="38100" dist="38100" dir="2700000" algn="tl">
                  <a:srgbClr val="000000">
                    <a:alpha val="43137"/>
                  </a:srgbClr>
                </a:outerShdw>
              </a:effectLst>
              <a:latin typeface="微软雅黑"/>
              <a:ea typeface="微软雅黑"/>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74" y="1352973"/>
            <a:ext cx="3620905" cy="3036994"/>
          </a:xfrm>
          <a:prstGeom prst="rect">
            <a:avLst/>
          </a:prstGeom>
        </p:spPr>
      </p:pic>
    </p:spTree>
    <p:extLst>
      <p:ext uri="{BB962C8B-B14F-4D97-AF65-F5344CB8AC3E}">
        <p14:creationId xmlns:p14="http://schemas.microsoft.com/office/powerpoint/2010/main" val="976635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1000"/>
                                        <p:tgtEl>
                                          <p:spTgt spid="10">
                                            <p:txEl>
                                              <p:pRg st="2" end="2"/>
                                            </p:txEl>
                                          </p:spTgt>
                                        </p:tgtEl>
                                      </p:cBhvr>
                                    </p:animEffect>
                                    <p:anim calcmode="lin" valueType="num">
                                      <p:cBhvr>
                                        <p:cTn id="20"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71" y="857250"/>
            <a:ext cx="10635343"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2005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stretch>
            <a:fillRect/>
          </a:stretch>
        </p:blipFill>
        <p:spPr>
          <a:xfrm>
            <a:off x="175261" y="857674"/>
            <a:ext cx="6325447" cy="2827020"/>
          </a:xfrm>
          <a:prstGeom prst="rect">
            <a:avLst/>
          </a:prstGeom>
          <a:noFill/>
          <a:ln w="9525">
            <a:noFill/>
          </a:ln>
        </p:spPr>
      </p:pic>
      <p:pic>
        <p:nvPicPr>
          <p:cNvPr id="5" name="图片 4"/>
          <p:cNvPicPr>
            <a:picLocks noChangeAspect="1"/>
          </p:cNvPicPr>
          <p:nvPr/>
        </p:nvPicPr>
        <p:blipFill>
          <a:blip r:embed="rId3"/>
          <a:stretch>
            <a:fillRect/>
          </a:stretch>
        </p:blipFill>
        <p:spPr>
          <a:xfrm>
            <a:off x="291254" y="3773594"/>
            <a:ext cx="4591473" cy="2932853"/>
          </a:xfrm>
          <a:prstGeom prst="rect">
            <a:avLst/>
          </a:prstGeom>
        </p:spPr>
      </p:pic>
      <p:sp>
        <p:nvSpPr>
          <p:cNvPr id="7" name="矩形 83970"/>
          <p:cNvSpPr/>
          <p:nvPr/>
        </p:nvSpPr>
        <p:spPr>
          <a:xfrm>
            <a:off x="6781678" y="1491339"/>
            <a:ext cx="5617029" cy="3933384"/>
          </a:xfrm>
          <a:prstGeom prst="rect">
            <a:avLst/>
          </a:prstGeom>
          <a:noFill/>
          <a:ln w="9525">
            <a:noFill/>
          </a:ln>
          <a:extLst>
            <a:ext uri="{909E8E84-426E-40DD-AFC4-6F175D3DCCD1}">
              <a14:hiddenFill xmlns:a14="http://schemas.microsoft.com/office/drawing/2010/main">
                <a:solidFill>
                  <a:srgbClr val="FFFFFF"/>
                </a:solidFill>
              </a14:hiddenFill>
            </a:ext>
          </a:extLst>
        </p:spPr>
        <p:txBody>
          <a:bodyPr wrap="square" anchor="ctr">
            <a:spAutoFit/>
          </a:bodyPr>
          <a:lstStyle>
            <a:defPPr/>
          </a:lstStyle>
          <a:p>
            <a:pPr eaLnBrk="1" fontAlgn="auto" latinLnBrk="0" hangingPunct="1">
              <a:lnSpc>
                <a:spcPct val="130000"/>
              </a:lnSpc>
              <a:spcBef>
                <a:spcPct val="0"/>
              </a:spcBef>
            </a:pPr>
            <a:r>
              <a:rPr lang="zh-CN" altLang="en-US" sz="2400" b="1" dirty="0">
                <a:solidFill>
                  <a:srgbClr val="993300"/>
                </a:solidFill>
                <a:latin typeface="微软雅黑"/>
                <a:ea typeface="微软雅黑"/>
                <a:cs typeface="微软雅黑" panose="020B0503020204020204" charset="-122"/>
                <a:sym typeface="+mn-ea"/>
              </a:rPr>
              <a:t>近年来乌梁素海污染严重的原因：</a:t>
            </a:r>
          </a:p>
          <a:p>
            <a:pPr marL="342900" indent="-342900" eaLnBrk="1" fontAlgn="auto" latinLnBrk="0" hangingPunct="1">
              <a:lnSpc>
                <a:spcPct val="130000"/>
              </a:lnSpc>
              <a:spcBef>
                <a:spcPct val="0"/>
              </a:spcBef>
              <a:buFont typeface="Arial" panose="020B0604020202020204" pitchFamily="34" charset="0"/>
              <a:buChar char="•"/>
            </a:pPr>
            <a:r>
              <a:rPr lang="zh-CN" altLang="en-US" sz="2400" b="1" dirty="0">
                <a:solidFill>
                  <a:srgbClr val="0070C0"/>
                </a:solidFill>
                <a:latin typeface="微软雅黑"/>
                <a:ea typeface="微软雅黑"/>
                <a:cs typeface="微软雅黑" panose="020B0503020204020204" charset="-122"/>
                <a:sym typeface="+mn-ea"/>
              </a:rPr>
              <a:t>排入该湖的农田退水中含有化肥、农药，湖水污染加剧</a:t>
            </a:r>
            <a:r>
              <a:rPr lang="zh-CN" altLang="en-US" sz="2400" b="1" dirty="0" smtClean="0">
                <a:solidFill>
                  <a:srgbClr val="0070C0"/>
                </a:solidFill>
                <a:latin typeface="微软雅黑"/>
                <a:ea typeface="微软雅黑"/>
                <a:cs typeface="微软雅黑" panose="020B0503020204020204" charset="-122"/>
                <a:sym typeface="+mn-ea"/>
              </a:rPr>
              <a:t>；</a:t>
            </a:r>
            <a:endParaRPr lang="en-US" altLang="zh-CN" sz="2400" b="1" dirty="0" smtClean="0">
              <a:solidFill>
                <a:srgbClr val="0070C0"/>
              </a:solidFill>
              <a:latin typeface="微软雅黑"/>
              <a:ea typeface="微软雅黑"/>
              <a:cs typeface="微软雅黑" panose="020B0503020204020204" charset="-122"/>
              <a:sym typeface="+mn-ea"/>
            </a:endParaRPr>
          </a:p>
          <a:p>
            <a:pPr marL="342900" indent="-342900" eaLnBrk="1" fontAlgn="auto" latinLnBrk="0" hangingPunct="1">
              <a:lnSpc>
                <a:spcPct val="130000"/>
              </a:lnSpc>
              <a:spcBef>
                <a:spcPct val="0"/>
              </a:spcBef>
              <a:buFont typeface="Arial" panose="020B0604020202020204" pitchFamily="34" charset="0"/>
              <a:buChar char="•"/>
            </a:pPr>
            <a:r>
              <a:rPr lang="zh-CN" altLang="en-US" sz="2400" b="1" dirty="0" smtClean="0">
                <a:solidFill>
                  <a:srgbClr val="0070C0"/>
                </a:solidFill>
                <a:latin typeface="微软雅黑"/>
                <a:ea typeface="微软雅黑"/>
                <a:cs typeface="微软雅黑" panose="020B0503020204020204" charset="-122"/>
                <a:sym typeface="+mn-ea"/>
              </a:rPr>
              <a:t>当地</a:t>
            </a:r>
            <a:r>
              <a:rPr lang="zh-CN" altLang="en-US" sz="2400" b="1" dirty="0">
                <a:solidFill>
                  <a:srgbClr val="0070C0"/>
                </a:solidFill>
                <a:latin typeface="微软雅黑"/>
                <a:ea typeface="微软雅黑"/>
                <a:cs typeface="微软雅黑" panose="020B0503020204020204" charset="-122"/>
                <a:sym typeface="+mn-ea"/>
              </a:rPr>
              <a:t>工业与城乡生活废水排入该湖</a:t>
            </a:r>
            <a:r>
              <a:rPr lang="zh-CN" altLang="en-US" sz="2400" b="1" dirty="0" smtClean="0">
                <a:solidFill>
                  <a:srgbClr val="0070C0"/>
                </a:solidFill>
                <a:latin typeface="微软雅黑"/>
                <a:ea typeface="微软雅黑"/>
                <a:cs typeface="微软雅黑" panose="020B0503020204020204" charset="-122"/>
                <a:sym typeface="+mn-ea"/>
              </a:rPr>
              <a:t>；</a:t>
            </a:r>
            <a:endParaRPr lang="en-US" altLang="zh-CN" sz="2400" b="1" dirty="0" smtClean="0">
              <a:solidFill>
                <a:srgbClr val="0070C0"/>
              </a:solidFill>
              <a:latin typeface="微软雅黑"/>
              <a:ea typeface="微软雅黑"/>
              <a:cs typeface="微软雅黑" panose="020B0503020204020204" charset="-122"/>
              <a:sym typeface="+mn-ea"/>
            </a:endParaRPr>
          </a:p>
          <a:p>
            <a:pPr marL="342900" indent="-342900" eaLnBrk="1" fontAlgn="auto" latinLnBrk="0" hangingPunct="1">
              <a:lnSpc>
                <a:spcPct val="130000"/>
              </a:lnSpc>
              <a:spcBef>
                <a:spcPct val="0"/>
              </a:spcBef>
              <a:buFont typeface="Arial" panose="020B0604020202020204" pitchFamily="34" charset="0"/>
              <a:buChar char="•"/>
            </a:pPr>
            <a:r>
              <a:rPr lang="zh-CN" altLang="en-US" sz="2400" b="1" dirty="0" smtClean="0">
                <a:solidFill>
                  <a:srgbClr val="0070C0"/>
                </a:solidFill>
                <a:latin typeface="微软雅黑"/>
                <a:ea typeface="微软雅黑"/>
                <a:cs typeface="微软雅黑" panose="020B0503020204020204" charset="-122"/>
                <a:sym typeface="+mn-ea"/>
              </a:rPr>
              <a:t>气候</a:t>
            </a:r>
            <a:r>
              <a:rPr lang="zh-CN" altLang="en-US" sz="2400" b="1" dirty="0">
                <a:solidFill>
                  <a:srgbClr val="0070C0"/>
                </a:solidFill>
                <a:latin typeface="微软雅黑"/>
                <a:ea typeface="微软雅黑"/>
                <a:cs typeface="微软雅黑" panose="020B0503020204020204" charset="-122"/>
                <a:sym typeface="+mn-ea"/>
              </a:rPr>
              <a:t>干燥，湖水以水渠进入和排出，吞吐量较小</a:t>
            </a:r>
            <a:r>
              <a:rPr lang="zh-CN" altLang="en-US" sz="2400" b="1" dirty="0" smtClean="0">
                <a:solidFill>
                  <a:srgbClr val="0070C0"/>
                </a:solidFill>
                <a:latin typeface="微软雅黑"/>
                <a:ea typeface="微软雅黑"/>
                <a:cs typeface="微软雅黑" panose="020B0503020204020204" charset="-122"/>
                <a:sym typeface="+mn-ea"/>
              </a:rPr>
              <a:t>；</a:t>
            </a:r>
            <a:endParaRPr lang="en-US" altLang="zh-CN" sz="2400" b="1" dirty="0" smtClean="0">
              <a:solidFill>
                <a:srgbClr val="0070C0"/>
              </a:solidFill>
              <a:latin typeface="微软雅黑"/>
              <a:ea typeface="微软雅黑"/>
              <a:cs typeface="微软雅黑" panose="020B0503020204020204" charset="-122"/>
              <a:sym typeface="+mn-ea"/>
            </a:endParaRPr>
          </a:p>
          <a:p>
            <a:pPr marL="342900" indent="-342900" eaLnBrk="1" fontAlgn="auto" latinLnBrk="0" hangingPunct="1">
              <a:lnSpc>
                <a:spcPct val="130000"/>
              </a:lnSpc>
              <a:spcBef>
                <a:spcPct val="0"/>
              </a:spcBef>
              <a:buFont typeface="Arial" panose="020B0604020202020204" pitchFamily="34" charset="0"/>
              <a:buChar char="•"/>
            </a:pPr>
            <a:r>
              <a:rPr lang="zh-CN" altLang="en-US" sz="2400" b="1" dirty="0" smtClean="0">
                <a:solidFill>
                  <a:srgbClr val="0070C0"/>
                </a:solidFill>
                <a:latin typeface="微软雅黑"/>
                <a:ea typeface="微软雅黑"/>
                <a:cs typeface="微软雅黑" panose="020B0503020204020204" charset="-122"/>
                <a:sym typeface="+mn-ea"/>
              </a:rPr>
              <a:t>湖水</a:t>
            </a:r>
            <a:r>
              <a:rPr lang="zh-CN" altLang="en-US" sz="2400" b="1" dirty="0">
                <a:solidFill>
                  <a:srgbClr val="0070C0"/>
                </a:solidFill>
                <a:latin typeface="微软雅黑"/>
                <a:ea typeface="微软雅黑"/>
                <a:cs typeface="微软雅黑" panose="020B0503020204020204" charset="-122"/>
                <a:sym typeface="+mn-ea"/>
              </a:rPr>
              <a:t>流动性差，污染物在湖中积累,污染逐渐严重</a:t>
            </a:r>
            <a:r>
              <a:rPr lang="zh-CN" altLang="en-US" sz="2400" b="1" dirty="0" smtClean="0">
                <a:solidFill>
                  <a:srgbClr val="0070C0"/>
                </a:solidFill>
                <a:latin typeface="微软雅黑"/>
                <a:ea typeface="微软雅黑"/>
                <a:cs typeface="微软雅黑" panose="020B0503020204020204" charset="-122"/>
                <a:sym typeface="+mn-ea"/>
              </a:rPr>
              <a:t>。</a:t>
            </a:r>
            <a:endParaRPr lang="zh-CN" altLang="en-US" sz="2400" b="1" dirty="0">
              <a:solidFill>
                <a:srgbClr val="0070C0"/>
              </a:solidFill>
              <a:latin typeface="微软雅黑"/>
              <a:ea typeface="微软雅黑"/>
              <a:cs typeface="微软雅黑" panose="020B0503020204020204" charset="-122"/>
              <a:sym typeface="+mn-ea"/>
            </a:endParaRPr>
          </a:p>
        </p:txBody>
      </p:sp>
      <p:sp>
        <p:nvSpPr>
          <p:cNvPr id="6" name="文本框 5"/>
          <p:cNvSpPr txBox="1"/>
          <p:nvPr/>
        </p:nvSpPr>
        <p:spPr>
          <a:xfrm>
            <a:off x="4882727" y="2740661"/>
            <a:ext cx="1617980" cy="3785652"/>
          </a:xfrm>
          <a:prstGeom prst="rect">
            <a:avLst/>
          </a:prstGeom>
          <a:noFill/>
        </p:spPr>
        <p:txBody>
          <a:bodyPr wrap="square" rtlCol="0" anchor="t">
            <a:spAutoFit/>
          </a:bodyPr>
          <a:lstStyle>
            <a:defPPr/>
          </a:lstStyle>
          <a:p>
            <a:r>
              <a:rPr lang="zh-CN" altLang="en-US" sz="2400" b="1" dirty="0">
                <a:solidFill>
                  <a:srgbClr val="0070C0"/>
                </a:solidFill>
                <a:latin typeface="微软雅黑"/>
                <a:ea typeface="微软雅黑"/>
                <a:cs typeface="宋体" pitchFamily="2" charset="-122"/>
                <a:sym typeface="+mn-ea"/>
              </a:rPr>
              <a:t>河套平原的农田灌溉退水经过排水渠汇入乌梁素海。近年来，乌梁素海出现污染加重趋势。</a:t>
            </a:r>
            <a:endParaRPr lang="zh-CN" altLang="en-US" sz="2400" b="1" dirty="0">
              <a:latin typeface="微软雅黑"/>
              <a:ea typeface="微软雅黑"/>
            </a:endParaRPr>
          </a:p>
        </p:txBody>
      </p:sp>
      <p:sp>
        <p:nvSpPr>
          <p:cNvPr id="8" name="文本框 7"/>
          <p:cNvSpPr txBox="1"/>
          <p:nvPr/>
        </p:nvSpPr>
        <p:spPr>
          <a:xfrm>
            <a:off x="1" y="8467"/>
            <a:ext cx="8970433" cy="666786"/>
          </a:xfrm>
          <a:prstGeom prst="rect">
            <a:avLst/>
          </a:prstGeom>
          <a:noFill/>
        </p:spPr>
        <p:txBody>
          <a:bodyPr wrap="square" rtlCol="0">
            <a:spAutoFit/>
          </a:bodyPr>
          <a:lstStyle>
            <a:defPPr/>
          </a:lstStyle>
          <a:p>
            <a:pPr algn="l"/>
            <a:r>
              <a:rPr lang="zh-CN" altLang="en-US" sz="3733" b="1" dirty="0">
                <a:effectLst>
                  <a:outerShdw blurRad="38100" dist="38100" dir="2700000" algn="tl">
                    <a:srgbClr val="000000">
                      <a:alpha val="43137"/>
                    </a:srgbClr>
                  </a:outerShdw>
                </a:effectLst>
                <a:latin typeface="微软雅黑"/>
                <a:ea typeface="微软雅黑"/>
                <a:sym typeface="+mn-ea"/>
              </a:rPr>
              <a:t>四</a:t>
            </a:r>
            <a:r>
              <a:rPr lang="zh-CN" altLang="en-US" sz="3733" b="1" dirty="0" smtClean="0">
                <a:effectLst>
                  <a:outerShdw blurRad="38100" dist="38100" dir="2700000" algn="tl">
                    <a:srgbClr val="000000">
                      <a:alpha val="43137"/>
                    </a:srgbClr>
                  </a:outerShdw>
                </a:effectLst>
                <a:latin typeface="微软雅黑"/>
                <a:ea typeface="微软雅黑"/>
                <a:sym typeface="+mn-ea"/>
              </a:rPr>
              <a:t>、环境</a:t>
            </a:r>
            <a:r>
              <a:rPr lang="zh-CN" altLang="en-US" sz="3733" b="1" dirty="0">
                <a:effectLst>
                  <a:outerShdw blurRad="38100" dist="38100" dir="2700000" algn="tl">
                    <a:srgbClr val="000000">
                      <a:alpha val="43137"/>
                    </a:srgbClr>
                  </a:outerShdw>
                </a:effectLst>
                <a:latin typeface="微软雅黑"/>
                <a:ea typeface="微软雅黑"/>
                <a:sym typeface="+mn-ea"/>
              </a:rPr>
              <a:t>问题</a:t>
            </a:r>
            <a:endParaRPr lang="zh-CN" altLang="en-US" sz="3733" b="1" dirty="0">
              <a:effectLst>
                <a:outerShdw blurRad="38100" dist="38100" dir="2700000" algn="tl">
                  <a:srgbClr val="000000">
                    <a:alpha val="43137"/>
                  </a:srgbClr>
                </a:outerShdw>
              </a:effectLst>
              <a:latin typeface="微软雅黑"/>
              <a:ea typeface="微软雅黑"/>
            </a:endParaRPr>
          </a:p>
        </p:txBody>
      </p:sp>
      <p:sp>
        <p:nvSpPr>
          <p:cNvPr id="2" name="文本框 1"/>
          <p:cNvSpPr txBox="1"/>
          <p:nvPr/>
        </p:nvSpPr>
        <p:spPr>
          <a:xfrm>
            <a:off x="3526971" y="163471"/>
            <a:ext cx="5312229" cy="523220"/>
          </a:xfrm>
          <a:prstGeom prst="rect">
            <a:avLst/>
          </a:prstGeom>
          <a:noFill/>
        </p:spPr>
        <p:txBody>
          <a:bodyPr wrap="square" rtlCol="0">
            <a:spAutoFit/>
          </a:bodyPr>
          <a:lstStyle/>
          <a:p>
            <a:r>
              <a:rPr lang="en-US" altLang="zh-CN" sz="2800" b="1" dirty="0" smtClean="0">
                <a:solidFill>
                  <a:srgbClr val="FF0000"/>
                </a:solidFill>
              </a:rPr>
              <a:t>4</a:t>
            </a:r>
            <a:r>
              <a:rPr lang="zh-CN" altLang="en-US" sz="2800" b="1" dirty="0" smtClean="0">
                <a:solidFill>
                  <a:srgbClr val="FF0000"/>
                </a:solidFill>
              </a:rPr>
              <a:t>、水污染</a:t>
            </a:r>
            <a:endParaRPr lang="zh-CN" altLang="en-US" sz="2800" b="1" dirty="0">
              <a:solidFill>
                <a:srgbClr val="FF0000"/>
              </a:solidFill>
            </a:endParaRPr>
          </a:p>
        </p:txBody>
      </p:sp>
    </p:spTree>
    <p:extLst>
      <p:ext uri="{BB962C8B-B14F-4D97-AF65-F5344CB8AC3E}">
        <p14:creationId xmlns:p14="http://schemas.microsoft.com/office/powerpoint/2010/main" val="4256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stretch>
            <a:fillRect/>
          </a:stretch>
        </p:blipFill>
        <p:spPr>
          <a:xfrm>
            <a:off x="175261" y="857674"/>
            <a:ext cx="6325447" cy="2827020"/>
          </a:xfrm>
          <a:prstGeom prst="rect">
            <a:avLst/>
          </a:prstGeom>
          <a:noFill/>
          <a:ln w="9525">
            <a:noFill/>
          </a:ln>
        </p:spPr>
      </p:pic>
      <p:pic>
        <p:nvPicPr>
          <p:cNvPr id="5" name="图片 4"/>
          <p:cNvPicPr>
            <a:picLocks noChangeAspect="1"/>
          </p:cNvPicPr>
          <p:nvPr/>
        </p:nvPicPr>
        <p:blipFill>
          <a:blip r:embed="rId3"/>
          <a:stretch>
            <a:fillRect/>
          </a:stretch>
        </p:blipFill>
        <p:spPr>
          <a:xfrm>
            <a:off x="291254" y="3773594"/>
            <a:ext cx="4591473" cy="2932853"/>
          </a:xfrm>
          <a:prstGeom prst="rect">
            <a:avLst/>
          </a:prstGeom>
        </p:spPr>
      </p:pic>
      <p:sp>
        <p:nvSpPr>
          <p:cNvPr id="7" name="矩形 83970"/>
          <p:cNvSpPr/>
          <p:nvPr/>
        </p:nvSpPr>
        <p:spPr>
          <a:xfrm>
            <a:off x="6500707" y="1415139"/>
            <a:ext cx="5617029" cy="3933384"/>
          </a:xfrm>
          <a:prstGeom prst="rect">
            <a:avLst/>
          </a:prstGeom>
          <a:noFill/>
          <a:ln w="9525">
            <a:noFill/>
          </a:ln>
          <a:extLst>
            <a:ext uri="{909E8E84-426E-40DD-AFC4-6F175D3DCCD1}">
              <a14:hiddenFill xmlns:a14="http://schemas.microsoft.com/office/drawing/2010/main">
                <a:solidFill>
                  <a:srgbClr val="FFFFFF"/>
                </a:solidFill>
              </a14:hiddenFill>
            </a:ext>
          </a:extLst>
        </p:spPr>
        <p:txBody>
          <a:bodyPr wrap="square" anchor="ctr">
            <a:spAutoFit/>
          </a:bodyPr>
          <a:lstStyle>
            <a:defPPr/>
          </a:lstStyle>
          <a:p>
            <a:pPr eaLnBrk="1" fontAlgn="auto" latinLnBrk="0" hangingPunct="1">
              <a:lnSpc>
                <a:spcPct val="130000"/>
              </a:lnSpc>
              <a:spcBef>
                <a:spcPct val="0"/>
              </a:spcBef>
            </a:pPr>
            <a:r>
              <a:rPr lang="zh-CN" altLang="en-US" sz="2400" b="1" dirty="0" smtClean="0">
                <a:solidFill>
                  <a:srgbClr val="993300"/>
                </a:solidFill>
                <a:latin typeface="微软雅黑"/>
                <a:ea typeface="微软雅黑"/>
                <a:cs typeface="微软雅黑" panose="020B0503020204020204" charset="-122"/>
                <a:sym typeface="+mn-ea"/>
              </a:rPr>
              <a:t>治理</a:t>
            </a:r>
            <a:r>
              <a:rPr lang="zh-CN" altLang="en-US" sz="2400" b="1" dirty="0">
                <a:solidFill>
                  <a:srgbClr val="993300"/>
                </a:solidFill>
                <a:latin typeface="微软雅黑"/>
                <a:ea typeface="微软雅黑"/>
                <a:cs typeface="微软雅黑" panose="020B0503020204020204" charset="-122"/>
                <a:sym typeface="+mn-ea"/>
              </a:rPr>
              <a:t>乌梁素海污染的措施：</a:t>
            </a:r>
          </a:p>
          <a:p>
            <a:pPr marL="342900" indent="-342900" algn="l" eaLnBrk="1" fontAlgn="auto" latinLnBrk="0" hangingPunct="1">
              <a:lnSpc>
                <a:spcPct val="130000"/>
              </a:lnSpc>
              <a:spcBef>
                <a:spcPct val="0"/>
              </a:spcBef>
              <a:buClrTx/>
              <a:buSzTx/>
              <a:buFont typeface="Arial" panose="020B0604020202020204" pitchFamily="34" charset="0"/>
              <a:buChar char="•"/>
            </a:pPr>
            <a:r>
              <a:rPr lang="zh-CN" altLang="en-US" sz="2400" b="1" noProof="1">
                <a:solidFill>
                  <a:srgbClr val="0070C0"/>
                </a:solidFill>
                <a:latin typeface="微软雅黑"/>
                <a:ea typeface="微软雅黑"/>
                <a:cs typeface="微软雅黑" panose="020B0503020204020204" charset="-122"/>
                <a:sym typeface="+mn-ea"/>
              </a:rPr>
              <a:t>减少化肥、农药的使用，改变种植结构</a:t>
            </a:r>
            <a:r>
              <a:rPr lang="zh-CN" altLang="en-US" sz="2400" b="1" noProof="1" smtClean="0">
                <a:solidFill>
                  <a:srgbClr val="0070C0"/>
                </a:solidFill>
                <a:latin typeface="微软雅黑"/>
                <a:ea typeface="微软雅黑"/>
                <a:cs typeface="微软雅黑" panose="020B0503020204020204" charset="-122"/>
                <a:sym typeface="+mn-ea"/>
              </a:rPr>
              <a:t>；</a:t>
            </a:r>
            <a:endParaRPr lang="en-US" altLang="zh-CN" sz="2400" b="1" noProof="1" smtClean="0">
              <a:solidFill>
                <a:srgbClr val="0070C0"/>
              </a:solidFill>
              <a:latin typeface="微软雅黑"/>
              <a:ea typeface="微软雅黑"/>
              <a:cs typeface="微软雅黑" panose="020B0503020204020204" charset="-122"/>
              <a:sym typeface="+mn-ea"/>
            </a:endParaRPr>
          </a:p>
          <a:p>
            <a:pPr marL="342900" indent="-342900" algn="l" eaLnBrk="1" fontAlgn="auto" latinLnBrk="0" hangingPunct="1">
              <a:lnSpc>
                <a:spcPct val="130000"/>
              </a:lnSpc>
              <a:spcBef>
                <a:spcPct val="0"/>
              </a:spcBef>
              <a:buClrTx/>
              <a:buSzTx/>
              <a:buFont typeface="Arial" panose="020B0604020202020204" pitchFamily="34" charset="0"/>
              <a:buChar char="•"/>
            </a:pPr>
            <a:r>
              <a:rPr lang="zh-CN" altLang="en-US" sz="2400" b="1" noProof="1" smtClean="0">
                <a:solidFill>
                  <a:srgbClr val="0070C0"/>
                </a:solidFill>
                <a:latin typeface="微软雅黑"/>
                <a:ea typeface="微软雅黑"/>
                <a:cs typeface="微软雅黑" panose="020B0503020204020204" charset="-122"/>
                <a:sym typeface="+mn-ea"/>
              </a:rPr>
              <a:t>工业</a:t>
            </a:r>
            <a:r>
              <a:rPr lang="zh-CN" altLang="en-US" sz="2400" b="1" noProof="1">
                <a:solidFill>
                  <a:srgbClr val="0070C0"/>
                </a:solidFill>
                <a:latin typeface="微软雅黑"/>
                <a:ea typeface="微软雅黑"/>
                <a:cs typeface="微软雅黑" panose="020B0503020204020204" charset="-122"/>
                <a:sym typeface="+mn-ea"/>
              </a:rPr>
              <a:t>和生活废水达标排放，控制入湖废水量</a:t>
            </a:r>
            <a:r>
              <a:rPr lang="zh-CN" altLang="en-US" sz="2400" b="1" noProof="1" smtClean="0">
                <a:solidFill>
                  <a:srgbClr val="0070C0"/>
                </a:solidFill>
                <a:latin typeface="微软雅黑"/>
                <a:ea typeface="微软雅黑"/>
                <a:cs typeface="微软雅黑" panose="020B0503020204020204" charset="-122"/>
                <a:sym typeface="+mn-ea"/>
              </a:rPr>
              <a:t>；</a:t>
            </a:r>
            <a:endParaRPr lang="en-US" altLang="zh-CN" sz="2400" b="1" noProof="1" smtClean="0">
              <a:solidFill>
                <a:srgbClr val="0070C0"/>
              </a:solidFill>
              <a:latin typeface="微软雅黑"/>
              <a:ea typeface="微软雅黑"/>
              <a:cs typeface="微软雅黑" panose="020B0503020204020204" charset="-122"/>
              <a:sym typeface="+mn-ea"/>
            </a:endParaRPr>
          </a:p>
          <a:p>
            <a:pPr marL="342900" indent="-342900" algn="l" eaLnBrk="1" fontAlgn="auto" latinLnBrk="0" hangingPunct="1">
              <a:lnSpc>
                <a:spcPct val="130000"/>
              </a:lnSpc>
              <a:spcBef>
                <a:spcPct val="0"/>
              </a:spcBef>
              <a:buClrTx/>
              <a:buSzTx/>
              <a:buFont typeface="Arial" panose="020B0604020202020204" pitchFamily="34" charset="0"/>
              <a:buChar char="•"/>
            </a:pPr>
            <a:r>
              <a:rPr lang="zh-CN" altLang="en-US" sz="2400" b="1" noProof="1" smtClean="0">
                <a:solidFill>
                  <a:srgbClr val="0070C0"/>
                </a:solidFill>
                <a:latin typeface="微软雅黑"/>
                <a:ea typeface="微软雅黑"/>
                <a:cs typeface="微软雅黑" panose="020B0503020204020204" charset="-122"/>
                <a:sym typeface="+mn-ea"/>
              </a:rPr>
              <a:t>及时</a:t>
            </a:r>
            <a:r>
              <a:rPr lang="zh-CN" altLang="en-US" sz="2400" b="1" noProof="1">
                <a:solidFill>
                  <a:srgbClr val="0070C0"/>
                </a:solidFill>
                <a:latin typeface="微软雅黑"/>
                <a:ea typeface="微软雅黑"/>
                <a:cs typeface="微软雅黑" panose="020B0503020204020204" charset="-122"/>
                <a:sym typeface="+mn-ea"/>
              </a:rPr>
              <a:t>清淤和湖水净化</a:t>
            </a:r>
            <a:r>
              <a:rPr lang="zh-CN" altLang="en-US" sz="2400" b="1" noProof="1" smtClean="0">
                <a:solidFill>
                  <a:srgbClr val="0070C0"/>
                </a:solidFill>
                <a:latin typeface="微软雅黑"/>
                <a:ea typeface="微软雅黑"/>
                <a:cs typeface="微软雅黑" panose="020B0503020204020204" charset="-122"/>
                <a:sym typeface="+mn-ea"/>
              </a:rPr>
              <a:t>；</a:t>
            </a:r>
            <a:endParaRPr lang="en-US" altLang="zh-CN" sz="2400" b="1" noProof="1" smtClean="0">
              <a:solidFill>
                <a:srgbClr val="0070C0"/>
              </a:solidFill>
              <a:latin typeface="微软雅黑"/>
              <a:ea typeface="微软雅黑"/>
              <a:cs typeface="微软雅黑" panose="020B0503020204020204" charset="-122"/>
              <a:sym typeface="+mn-ea"/>
            </a:endParaRPr>
          </a:p>
          <a:p>
            <a:pPr marL="342900" indent="-342900" algn="l" eaLnBrk="1" fontAlgn="auto" latinLnBrk="0" hangingPunct="1">
              <a:lnSpc>
                <a:spcPct val="130000"/>
              </a:lnSpc>
              <a:spcBef>
                <a:spcPct val="0"/>
              </a:spcBef>
              <a:buClrTx/>
              <a:buSzTx/>
              <a:buFont typeface="Arial" panose="020B0604020202020204" pitchFamily="34" charset="0"/>
              <a:buChar char="•"/>
            </a:pPr>
            <a:r>
              <a:rPr lang="zh-CN" altLang="en-US" sz="2400" b="1" noProof="1" smtClean="0">
                <a:solidFill>
                  <a:srgbClr val="0070C0"/>
                </a:solidFill>
                <a:latin typeface="微软雅黑"/>
                <a:ea typeface="微软雅黑"/>
                <a:cs typeface="微软雅黑" panose="020B0503020204020204" charset="-122"/>
                <a:sym typeface="+mn-ea"/>
              </a:rPr>
              <a:t>加大</a:t>
            </a:r>
            <a:r>
              <a:rPr lang="zh-CN" altLang="en-US" sz="2400" b="1" noProof="1">
                <a:solidFill>
                  <a:srgbClr val="0070C0"/>
                </a:solidFill>
                <a:latin typeface="微软雅黑"/>
                <a:ea typeface="微软雅黑"/>
                <a:cs typeface="微软雅黑" panose="020B0503020204020204" charset="-122"/>
                <a:sym typeface="+mn-ea"/>
              </a:rPr>
              <a:t>违法排污处罚力度</a:t>
            </a:r>
            <a:r>
              <a:rPr lang="zh-CN" altLang="en-US" sz="2400" b="1" noProof="1" smtClean="0">
                <a:solidFill>
                  <a:srgbClr val="0070C0"/>
                </a:solidFill>
                <a:latin typeface="微软雅黑"/>
                <a:ea typeface="微软雅黑"/>
                <a:cs typeface="微软雅黑" panose="020B0503020204020204" charset="-122"/>
                <a:sym typeface="+mn-ea"/>
              </a:rPr>
              <a:t>；</a:t>
            </a:r>
            <a:endParaRPr lang="en-US" altLang="zh-CN" sz="2400" b="1" noProof="1" smtClean="0">
              <a:solidFill>
                <a:srgbClr val="0070C0"/>
              </a:solidFill>
              <a:latin typeface="微软雅黑"/>
              <a:ea typeface="微软雅黑"/>
              <a:cs typeface="微软雅黑" panose="020B0503020204020204" charset="-122"/>
              <a:sym typeface="+mn-ea"/>
            </a:endParaRPr>
          </a:p>
          <a:p>
            <a:pPr marL="342900" indent="-342900" algn="l" eaLnBrk="1" fontAlgn="auto" latinLnBrk="0" hangingPunct="1">
              <a:lnSpc>
                <a:spcPct val="130000"/>
              </a:lnSpc>
              <a:spcBef>
                <a:spcPct val="0"/>
              </a:spcBef>
              <a:buClrTx/>
              <a:buSzTx/>
              <a:buFont typeface="Arial" panose="020B0604020202020204" pitchFamily="34" charset="0"/>
              <a:buChar char="•"/>
            </a:pPr>
            <a:r>
              <a:rPr lang="zh-CN" altLang="en-US" sz="2400" b="1" noProof="1" smtClean="0">
                <a:solidFill>
                  <a:srgbClr val="0070C0"/>
                </a:solidFill>
                <a:latin typeface="微软雅黑"/>
                <a:ea typeface="微软雅黑"/>
                <a:cs typeface="微软雅黑" panose="020B0503020204020204" charset="-122"/>
                <a:sym typeface="+mn-ea"/>
              </a:rPr>
              <a:t>增强</a:t>
            </a:r>
            <a:r>
              <a:rPr lang="zh-CN" altLang="en-US" sz="2400" b="1" noProof="1">
                <a:solidFill>
                  <a:srgbClr val="0070C0"/>
                </a:solidFill>
                <a:latin typeface="微软雅黑"/>
                <a:ea typeface="微软雅黑"/>
                <a:cs typeface="微软雅黑" panose="020B0503020204020204" charset="-122"/>
                <a:sym typeface="+mn-ea"/>
              </a:rPr>
              <a:t>人们的环保意识等。</a:t>
            </a:r>
          </a:p>
        </p:txBody>
      </p:sp>
      <p:sp>
        <p:nvSpPr>
          <p:cNvPr id="6" name="文本框 5"/>
          <p:cNvSpPr txBox="1"/>
          <p:nvPr/>
        </p:nvSpPr>
        <p:spPr>
          <a:xfrm>
            <a:off x="4882727" y="2740661"/>
            <a:ext cx="1617980" cy="3785652"/>
          </a:xfrm>
          <a:prstGeom prst="rect">
            <a:avLst/>
          </a:prstGeom>
          <a:noFill/>
        </p:spPr>
        <p:txBody>
          <a:bodyPr wrap="square" rtlCol="0" anchor="t">
            <a:spAutoFit/>
          </a:bodyPr>
          <a:lstStyle>
            <a:defPPr/>
          </a:lstStyle>
          <a:p>
            <a:r>
              <a:rPr lang="zh-CN" altLang="en-US" sz="2400" b="1" dirty="0">
                <a:solidFill>
                  <a:srgbClr val="0070C0"/>
                </a:solidFill>
                <a:latin typeface="微软雅黑"/>
                <a:ea typeface="微软雅黑"/>
                <a:cs typeface="宋体" pitchFamily="2" charset="-122"/>
                <a:sym typeface="+mn-ea"/>
              </a:rPr>
              <a:t>河套平原的农田灌溉退水经过排水渠汇入乌梁素海。近年来，乌梁素海出现污染加重趋势。</a:t>
            </a:r>
            <a:endParaRPr lang="zh-CN" altLang="en-US" sz="2400" b="1" dirty="0">
              <a:latin typeface="微软雅黑"/>
              <a:ea typeface="微软雅黑"/>
            </a:endParaRPr>
          </a:p>
        </p:txBody>
      </p:sp>
      <p:sp>
        <p:nvSpPr>
          <p:cNvPr id="8" name="文本框 7"/>
          <p:cNvSpPr txBox="1"/>
          <p:nvPr/>
        </p:nvSpPr>
        <p:spPr>
          <a:xfrm>
            <a:off x="1" y="8467"/>
            <a:ext cx="8970433" cy="666786"/>
          </a:xfrm>
          <a:prstGeom prst="rect">
            <a:avLst/>
          </a:prstGeom>
          <a:noFill/>
        </p:spPr>
        <p:txBody>
          <a:bodyPr wrap="square" rtlCol="0">
            <a:spAutoFit/>
          </a:bodyPr>
          <a:lstStyle>
            <a:defPPr/>
          </a:lstStyle>
          <a:p>
            <a:pPr algn="l"/>
            <a:r>
              <a:rPr lang="zh-CN" altLang="en-US" sz="3733" b="1" dirty="0">
                <a:effectLst>
                  <a:outerShdw blurRad="38100" dist="38100" dir="2700000" algn="tl">
                    <a:srgbClr val="000000">
                      <a:alpha val="43137"/>
                    </a:srgbClr>
                  </a:outerShdw>
                </a:effectLst>
                <a:latin typeface="微软雅黑"/>
                <a:ea typeface="微软雅黑"/>
                <a:sym typeface="+mn-ea"/>
              </a:rPr>
              <a:t>四</a:t>
            </a:r>
            <a:r>
              <a:rPr lang="zh-CN" altLang="en-US" sz="3733" b="1" dirty="0" smtClean="0">
                <a:effectLst>
                  <a:outerShdw blurRad="38100" dist="38100" dir="2700000" algn="tl">
                    <a:srgbClr val="000000">
                      <a:alpha val="43137"/>
                    </a:srgbClr>
                  </a:outerShdw>
                </a:effectLst>
                <a:latin typeface="微软雅黑"/>
                <a:ea typeface="微软雅黑"/>
                <a:sym typeface="+mn-ea"/>
              </a:rPr>
              <a:t>、环境</a:t>
            </a:r>
            <a:r>
              <a:rPr lang="zh-CN" altLang="en-US" sz="3733" b="1" dirty="0">
                <a:effectLst>
                  <a:outerShdw blurRad="38100" dist="38100" dir="2700000" algn="tl">
                    <a:srgbClr val="000000">
                      <a:alpha val="43137"/>
                    </a:srgbClr>
                  </a:outerShdw>
                </a:effectLst>
                <a:latin typeface="微软雅黑"/>
                <a:ea typeface="微软雅黑"/>
                <a:sym typeface="+mn-ea"/>
              </a:rPr>
              <a:t>问题</a:t>
            </a:r>
            <a:endParaRPr lang="zh-CN" altLang="en-US" sz="3733" b="1" dirty="0">
              <a:effectLst>
                <a:outerShdw blurRad="38100" dist="38100" dir="2700000" algn="tl">
                  <a:srgbClr val="000000">
                    <a:alpha val="43137"/>
                  </a:srgbClr>
                </a:outerShdw>
              </a:effectLst>
              <a:latin typeface="微软雅黑"/>
              <a:ea typeface="微软雅黑"/>
            </a:endParaRPr>
          </a:p>
        </p:txBody>
      </p:sp>
      <p:sp>
        <p:nvSpPr>
          <p:cNvPr id="2" name="文本框 1"/>
          <p:cNvSpPr txBox="1"/>
          <p:nvPr/>
        </p:nvSpPr>
        <p:spPr>
          <a:xfrm>
            <a:off x="3526971" y="163471"/>
            <a:ext cx="5312229" cy="523220"/>
          </a:xfrm>
          <a:prstGeom prst="rect">
            <a:avLst/>
          </a:prstGeom>
          <a:noFill/>
        </p:spPr>
        <p:txBody>
          <a:bodyPr wrap="square" rtlCol="0">
            <a:spAutoFit/>
          </a:bodyPr>
          <a:lstStyle/>
          <a:p>
            <a:r>
              <a:rPr lang="en-US" altLang="zh-CN" sz="2800" b="1" dirty="0" smtClean="0">
                <a:solidFill>
                  <a:srgbClr val="FF0000"/>
                </a:solidFill>
              </a:rPr>
              <a:t>4</a:t>
            </a:r>
            <a:r>
              <a:rPr lang="zh-CN" altLang="en-US" sz="2800" b="1" dirty="0" smtClean="0">
                <a:solidFill>
                  <a:srgbClr val="FF0000"/>
                </a:solidFill>
              </a:rPr>
              <a:t>、水污染</a:t>
            </a:r>
            <a:endParaRPr lang="zh-CN" altLang="en-US" sz="2800" b="1" dirty="0">
              <a:solidFill>
                <a:srgbClr val="FF0000"/>
              </a:solidFill>
            </a:endParaRPr>
          </a:p>
        </p:txBody>
      </p:sp>
    </p:spTree>
    <p:extLst>
      <p:ext uri="{BB962C8B-B14F-4D97-AF65-F5344CB8AC3E}">
        <p14:creationId xmlns:p14="http://schemas.microsoft.com/office/powerpoint/2010/main" val="4236978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1618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2365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90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575835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5277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121" descr="J:\素材\第六章课件制作（蔡锦涛）\第三节 西北地区\素材\P20-3西北地区 [转换].jpg"/>
          <p:cNvPicPr>
            <a:picLocks noChangeAspect="1" noChangeArrowheads="1"/>
          </p:cNvPicPr>
          <p:nvPr/>
        </p:nvPicPr>
        <p:blipFill>
          <a:blip r:embed="rId2"/>
          <a:srcRect b="12984"/>
          <a:stretch>
            <a:fillRect/>
          </a:stretch>
        </p:blipFill>
        <p:spPr bwMode="auto">
          <a:xfrm>
            <a:off x="1597672" y="1805379"/>
            <a:ext cx="7694951" cy="3458129"/>
          </a:xfrm>
          <a:prstGeom prst="rect">
            <a:avLst/>
          </a:prstGeom>
          <a:noFill/>
          <a:ln w="9525">
            <a:noFill/>
            <a:miter lim="800000"/>
          </a:ln>
        </p:spPr>
      </p:pic>
      <p:sp>
        <p:nvSpPr>
          <p:cNvPr id="3" name="线形标注 1 2"/>
          <p:cNvSpPr/>
          <p:nvPr/>
        </p:nvSpPr>
        <p:spPr>
          <a:xfrm>
            <a:off x="9532521" y="586701"/>
            <a:ext cx="2540847" cy="4578773"/>
          </a:xfrm>
          <a:prstGeom prst="borderCallout1">
            <a:avLst>
              <a:gd name="adj1" fmla="val 28442"/>
              <a:gd name="adj2" fmla="val 41"/>
              <a:gd name="adj3" fmla="val 76513"/>
              <a:gd name="adj4" fmla="val -148484"/>
            </a:avLst>
          </a:prstGeom>
          <a:noFill/>
          <a:ln w="15875">
            <a:solidFill>
              <a:srgbClr val="993300"/>
            </a:solidFill>
            <a:prstDash val="solid"/>
            <a:round/>
          </a:ln>
          <a:effectLst/>
        </p:spPr>
        <p:txBody>
          <a:bodyPr rtlCol="0" anchor="ctr"/>
          <a:lstStyle>
            <a:defPPr/>
          </a:lstStyle>
          <a:p>
            <a:pPr eaLnBrk="0" hangingPunct="0">
              <a:lnSpc>
                <a:spcPct val="110000"/>
              </a:lnSpc>
            </a:pPr>
            <a:endParaRPr lang="en-US" altLang="zh-CN" sz="2133" dirty="0">
              <a:solidFill>
                <a:srgbClr val="0070C0"/>
              </a:solidFill>
              <a:latin typeface="宋体" pitchFamily="2" charset="-122"/>
              <a:ea typeface="宋体" pitchFamily="2" charset="-122"/>
              <a:cs typeface="宋体" pitchFamily="2" charset="-122"/>
            </a:endParaRPr>
          </a:p>
          <a:p>
            <a:pPr eaLnBrk="0" hangingPunct="0">
              <a:lnSpc>
                <a:spcPct val="110000"/>
              </a:lnSpc>
            </a:pPr>
            <a:endParaRPr lang="en-US" altLang="zh-CN" sz="2133" dirty="0">
              <a:solidFill>
                <a:srgbClr val="0070C0"/>
              </a:solidFill>
              <a:latin typeface="宋体" pitchFamily="2" charset="-122"/>
              <a:ea typeface="宋体" pitchFamily="2" charset="-122"/>
              <a:cs typeface="宋体" pitchFamily="2" charset="-122"/>
            </a:endParaRPr>
          </a:p>
          <a:p>
            <a:pPr eaLnBrk="0" hangingPunct="0">
              <a:lnSpc>
                <a:spcPct val="110000"/>
              </a:lnSpc>
            </a:pPr>
            <a:r>
              <a:rPr lang="zh-CN" altLang="en-US" sz="2133" b="1" dirty="0">
                <a:solidFill>
                  <a:srgbClr val="0070C0"/>
                </a:solidFill>
                <a:latin typeface="微软雅黑"/>
                <a:ea typeface="微软雅黑"/>
                <a:cs typeface="微软雅黑" panose="020B0503020204020204" charset="-122"/>
              </a:rPr>
              <a:t>河西走廊：</a:t>
            </a:r>
            <a:r>
              <a:rPr lang="zh-CN" altLang="en-US" sz="2133" b="1" noProof="1">
                <a:solidFill>
                  <a:srgbClr val="0070C0"/>
                </a:solidFill>
                <a:latin typeface="微软雅黑"/>
                <a:ea typeface="微软雅黑"/>
                <a:cs typeface="微软雅黑" panose="020B0503020204020204" charset="-122"/>
                <a:sym typeface="+mn-ea"/>
              </a:rPr>
              <a:t>夹在祁连山与合黎山、龙首山等山脉之间，狭长且直，形如走廊，又因地处黄河之西，因此得名。走廊地势平坦，一般海拔</a:t>
            </a:r>
            <a:r>
              <a:rPr lang="en-US" altLang="zh-CN" sz="2133" b="1" noProof="1">
                <a:solidFill>
                  <a:srgbClr val="0070C0"/>
                </a:solidFill>
                <a:latin typeface="微软雅黑"/>
                <a:ea typeface="微软雅黑"/>
                <a:cs typeface="微软雅黑" panose="020B0503020204020204" charset="-122"/>
                <a:sym typeface="+mn-ea"/>
              </a:rPr>
              <a:t>1500</a:t>
            </a:r>
            <a:r>
              <a:rPr lang="zh-CN" altLang="en-US" sz="2133" b="1" noProof="1">
                <a:solidFill>
                  <a:srgbClr val="0070C0"/>
                </a:solidFill>
                <a:latin typeface="微软雅黑"/>
                <a:ea typeface="微软雅黑"/>
                <a:cs typeface="微软雅黑" panose="020B0503020204020204" charset="-122"/>
                <a:sym typeface="+mn-ea"/>
              </a:rPr>
              <a:t>米左右。戈壁和沙漠广泛分布。沿河冲积平原形成武威、张掖、酒泉等大片绿洲</a:t>
            </a:r>
            <a:endParaRPr lang="en-US" altLang="zh-CN" sz="2133" b="1" noProof="1">
              <a:solidFill>
                <a:srgbClr val="0070C0"/>
              </a:solidFill>
              <a:latin typeface="微软雅黑"/>
              <a:ea typeface="微软雅黑"/>
              <a:cs typeface="微软雅黑" panose="020B0503020204020204" charset="-122"/>
              <a:sym typeface="+mn-ea"/>
            </a:endParaRPr>
          </a:p>
          <a:p>
            <a:pPr eaLnBrk="0" hangingPunct="0">
              <a:lnSpc>
                <a:spcPct val="110000"/>
              </a:lnSpc>
            </a:pPr>
            <a:endParaRPr lang="en-US" altLang="zh-CN" sz="2133" b="1" noProof="1">
              <a:solidFill>
                <a:srgbClr val="0070C0"/>
              </a:solidFill>
              <a:latin typeface="微软雅黑"/>
              <a:ea typeface="微软雅黑"/>
              <a:cs typeface="微软雅黑" panose="020B0503020204020204" charset="-122"/>
              <a:sym typeface="+mn-ea"/>
            </a:endParaRPr>
          </a:p>
          <a:p>
            <a:pPr eaLnBrk="0" hangingPunct="0">
              <a:lnSpc>
                <a:spcPct val="110000"/>
              </a:lnSpc>
            </a:pPr>
            <a:endParaRPr lang="en-US" altLang="zh-CN" sz="2133" b="1" noProof="1">
              <a:solidFill>
                <a:srgbClr val="0070C0"/>
              </a:solidFill>
              <a:latin typeface="微软雅黑"/>
              <a:ea typeface="微软雅黑"/>
              <a:cs typeface="微软雅黑" panose="020B0503020204020204" charset="-122"/>
              <a:sym typeface="+mn-ea"/>
            </a:endParaRPr>
          </a:p>
        </p:txBody>
      </p:sp>
      <p:sp>
        <p:nvSpPr>
          <p:cNvPr id="4" name="线形标注 1 3"/>
          <p:cNvSpPr/>
          <p:nvPr/>
        </p:nvSpPr>
        <p:spPr>
          <a:xfrm>
            <a:off x="4114800" y="5498059"/>
            <a:ext cx="7571715" cy="1326069"/>
          </a:xfrm>
          <a:prstGeom prst="borderCallout1">
            <a:avLst>
              <a:gd name="adj1" fmla="val -699"/>
              <a:gd name="adj2" fmla="val 52634"/>
              <a:gd name="adj3" fmla="val -115550"/>
              <a:gd name="adj4" fmla="val 39216"/>
            </a:avLst>
          </a:prstGeom>
          <a:noFill/>
          <a:ln w="15875">
            <a:solidFill>
              <a:srgbClr val="993300"/>
            </a:solidFill>
            <a:prstDash val="solid"/>
            <a:round/>
          </a:ln>
          <a:effectLst/>
        </p:spPr>
        <p:txBody>
          <a:bodyPr rtlCol="0" anchor="ctr"/>
          <a:lstStyle>
            <a:defPPr/>
          </a:lstStyle>
          <a:p>
            <a:pPr eaLnBrk="0" hangingPunct="0">
              <a:lnSpc>
                <a:spcPct val="110000"/>
              </a:lnSpc>
            </a:pPr>
            <a:r>
              <a:rPr lang="zh-CN" altLang="en-US" sz="2133" b="1">
                <a:solidFill>
                  <a:srgbClr val="0070C0"/>
                </a:solidFill>
                <a:latin typeface="微软雅黑"/>
                <a:ea typeface="微软雅黑"/>
                <a:cs typeface="宋体" pitchFamily="2" charset="-122"/>
              </a:rPr>
              <a:t>河套平原：位于黄河几字湾的冲积平原，由贺兰山以东的西套平原、后套平原和前套平原组成。地势平坦，土质较好，有黄河灌溉之利，为宁夏与内蒙古重要农业区和商品粮基地</a:t>
            </a:r>
            <a:endParaRPr lang="en-US" altLang="zh-CN" sz="2133" b="1" noProof="1">
              <a:solidFill>
                <a:srgbClr val="0070C0"/>
              </a:solidFill>
              <a:latin typeface="微软雅黑"/>
              <a:ea typeface="微软雅黑"/>
              <a:cs typeface="宋体" pitchFamily="2" charset="-122"/>
              <a:sym typeface="+mn-ea"/>
            </a:endParaRPr>
          </a:p>
        </p:txBody>
      </p:sp>
      <p:pic>
        <p:nvPicPr>
          <p:cNvPr id="5" name="Picture 8" descr="https://timgsa.baidu.com/timg?image&amp;quality=80&amp;size=b9999_10000&amp;sec=1589258529887&amp;di=fe07863912baf867d7c6a2a461a316db&amp;imgtype=0&amp;src=http%3A%2F%2F5b0988e595225.cdn.sohucs.com%2Fq_70%2Cc_zoom%2Cw_640%2Fimages%2F20171115%2F75f15aab01714a5ab3d46f570ab93d3a.jpg"/>
          <p:cNvPicPr>
            <a:picLocks noChangeAspect="1" noChangeArrowheads="1"/>
          </p:cNvPicPr>
          <p:nvPr/>
        </p:nvPicPr>
        <p:blipFill>
          <a:blip r:embed="rId3"/>
          <a:stretch>
            <a:fillRect/>
          </a:stretch>
        </p:blipFill>
        <p:spPr bwMode="auto">
          <a:xfrm>
            <a:off x="176677" y="4163934"/>
            <a:ext cx="3641029" cy="2668251"/>
          </a:xfrm>
          <a:prstGeom prst="rect">
            <a:avLst/>
          </a:prstGeom>
          <a:noFill/>
        </p:spPr>
      </p:pic>
      <p:sp>
        <p:nvSpPr>
          <p:cNvPr id="6" name="线形标注 1 5"/>
          <p:cNvSpPr/>
          <p:nvPr/>
        </p:nvSpPr>
        <p:spPr>
          <a:xfrm>
            <a:off x="72249" y="583970"/>
            <a:ext cx="1349115" cy="3357797"/>
          </a:xfrm>
          <a:prstGeom prst="borderCallout1">
            <a:avLst>
              <a:gd name="adj1" fmla="val 48894"/>
              <a:gd name="adj2" fmla="val 101446"/>
              <a:gd name="adj3" fmla="val 91527"/>
              <a:gd name="adj4" fmla="val 328154"/>
            </a:avLst>
          </a:prstGeom>
          <a:noFill/>
          <a:ln w="15875">
            <a:solidFill>
              <a:srgbClr val="993300"/>
            </a:solidFill>
            <a:prstDash val="solid"/>
            <a:round/>
          </a:ln>
          <a:effectLst/>
        </p:spPr>
        <p:txBody>
          <a:bodyPr rtlCol="0" anchor="ctr"/>
          <a:lstStyle>
            <a:defPPr/>
          </a:lstStyle>
          <a:p>
            <a:pPr eaLnBrk="0" hangingPunct="0">
              <a:lnSpc>
                <a:spcPct val="110000"/>
              </a:lnSpc>
            </a:pPr>
            <a:r>
              <a:rPr lang="zh-CN" altLang="en-US" sz="2133" b="1" dirty="0">
                <a:solidFill>
                  <a:srgbClr val="0070C0"/>
                </a:solidFill>
                <a:latin typeface="微软雅黑"/>
                <a:ea typeface="微软雅黑"/>
                <a:cs typeface="宋体" pitchFamily="2" charset="-122"/>
              </a:rPr>
              <a:t>吐鲁番盆地：是天山南坡山间盆地，也是中国地势最低和夏季气温最高的地方</a:t>
            </a:r>
            <a:endParaRPr lang="en-US" altLang="zh-CN" sz="2133" b="1" noProof="1">
              <a:solidFill>
                <a:srgbClr val="0070C0"/>
              </a:solidFill>
              <a:latin typeface="微软雅黑"/>
              <a:ea typeface="微软雅黑"/>
              <a:cs typeface="宋体" pitchFamily="2" charset="-122"/>
              <a:sym typeface="+mn-ea"/>
            </a:endParaRPr>
          </a:p>
        </p:txBody>
      </p:sp>
      <p:pic>
        <p:nvPicPr>
          <p:cNvPr id="7" name="Picture 10" descr="https://bkimg.cdn.bcebos.com/pic/d058ccbf6c81800a8948a701b13533fa828b470b?x-bce-process=image/watermark,g_7,image_d2F0ZXIvYmFpa2UxMTY=,xp_5,yp_5"/>
          <p:cNvPicPr>
            <a:picLocks noChangeAspect="1" noChangeArrowheads="1"/>
          </p:cNvPicPr>
          <p:nvPr/>
        </p:nvPicPr>
        <p:blipFill>
          <a:blip r:embed="rId4"/>
          <a:srcRect l="29528" t="16583" b="14741"/>
          <a:stretch>
            <a:fillRect/>
          </a:stretch>
        </p:blipFill>
        <p:spPr bwMode="auto">
          <a:xfrm>
            <a:off x="1966136" y="184255"/>
            <a:ext cx="3482873" cy="2653147"/>
          </a:xfrm>
          <a:prstGeom prst="rect">
            <a:avLst/>
          </a:prstGeom>
          <a:noFill/>
        </p:spPr>
      </p:pic>
      <p:pic>
        <p:nvPicPr>
          <p:cNvPr id="8" name="Picture 2" descr="http://img2.imgtn.bdimg.com/it/u=1309267932,3167296806&amp;fm=26&amp;gp=0.jpg"/>
          <p:cNvPicPr>
            <a:picLocks noChangeAspect="1" noChangeArrowheads="1"/>
          </p:cNvPicPr>
          <p:nvPr/>
        </p:nvPicPr>
        <p:blipFill>
          <a:blip r:embed="rId5"/>
          <a:stretch>
            <a:fillRect/>
          </a:stretch>
        </p:blipFill>
        <p:spPr bwMode="auto">
          <a:xfrm>
            <a:off x="5688907" y="146724"/>
            <a:ext cx="3780024" cy="2728208"/>
          </a:xfrm>
          <a:prstGeom prst="rect">
            <a:avLst/>
          </a:prstGeom>
          <a:noFill/>
        </p:spPr>
      </p:pic>
    </p:spTree>
    <p:extLst>
      <p:ext uri="{BB962C8B-B14F-4D97-AF65-F5344CB8AC3E}">
        <p14:creationId xmlns:p14="http://schemas.microsoft.com/office/powerpoint/2010/main" val="287294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strVal val="#ppt_w*0.70"/>
                                          </p:val>
                                        </p:tav>
                                        <p:tav tm="100000">
                                          <p:val>
                                            <p:strVal val="#ppt_w"/>
                                          </p:val>
                                        </p:tav>
                                      </p:tavLst>
                                    </p:anim>
                                    <p:anim calcmode="lin" valueType="num">
                                      <p:cBhvr>
                                        <p:cTn id="22" dur="1000" fill="hold"/>
                                        <p:tgtEl>
                                          <p:spTgt spid="8"/>
                                        </p:tgtEl>
                                        <p:attrNameLst>
                                          <p:attrName>ppt_h</p:attrName>
                                        </p:attrNameLst>
                                      </p:cBhvr>
                                      <p:tavLst>
                                        <p:tav tm="0">
                                          <p:val>
                                            <p:strVal val="#ppt_h"/>
                                          </p:val>
                                        </p:tav>
                                        <p:tav tm="100000">
                                          <p:val>
                                            <p:strVal val="#ppt_h"/>
                                          </p:val>
                                        </p:tav>
                                      </p:tavLst>
                                    </p:anim>
                                    <p:animEffect transition="in" filter="fade">
                                      <p:cBhvr>
                                        <p:cTn id="23" dur="1000"/>
                                        <p:tgtEl>
                                          <p:spTgt spid="8"/>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strVal val="#ppt_w*0.70"/>
                                          </p:val>
                                        </p:tav>
                                        <p:tav tm="100000">
                                          <p:val>
                                            <p:strVal val="#ppt_w"/>
                                          </p:val>
                                        </p:tav>
                                      </p:tavLst>
                                    </p:anim>
                                    <p:anim calcmode="lin" valueType="num">
                                      <p:cBhvr>
                                        <p:cTn id="27" dur="1000" fill="hold"/>
                                        <p:tgtEl>
                                          <p:spTgt spid="3"/>
                                        </p:tgtEl>
                                        <p:attrNameLst>
                                          <p:attrName>ppt_h</p:attrName>
                                        </p:attrNameLst>
                                      </p:cBhvr>
                                      <p:tavLst>
                                        <p:tav tm="0">
                                          <p:val>
                                            <p:strVal val="#ppt_h"/>
                                          </p:val>
                                        </p:tav>
                                        <p:tav tm="100000">
                                          <p:val>
                                            <p:strVal val="#ppt_h"/>
                                          </p:val>
                                        </p:tav>
                                      </p:tavLst>
                                    </p:anim>
                                    <p:animEffect transition="in" filter="fade">
                                      <p:cBhvr>
                                        <p:cTn id="28" dur="1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strVal val="#ppt_w*0.70"/>
                                          </p:val>
                                        </p:tav>
                                        <p:tav tm="100000">
                                          <p:val>
                                            <p:strVal val="#ppt_w"/>
                                          </p:val>
                                        </p:tav>
                                      </p:tavLst>
                                    </p:anim>
                                    <p:anim calcmode="lin" valueType="num">
                                      <p:cBhvr>
                                        <p:cTn id="34" dur="1000" fill="hold"/>
                                        <p:tgtEl>
                                          <p:spTgt spid="5"/>
                                        </p:tgtEl>
                                        <p:attrNameLst>
                                          <p:attrName>ppt_h</p:attrName>
                                        </p:attrNameLst>
                                      </p:cBhvr>
                                      <p:tavLst>
                                        <p:tav tm="0">
                                          <p:val>
                                            <p:strVal val="#ppt_h"/>
                                          </p:val>
                                        </p:tav>
                                        <p:tav tm="100000">
                                          <p:val>
                                            <p:strVal val="#ppt_h"/>
                                          </p:val>
                                        </p:tav>
                                      </p:tavLst>
                                    </p:anim>
                                    <p:animEffect transition="in" filter="fade">
                                      <p:cBhvr>
                                        <p:cTn id="35" dur="1000"/>
                                        <p:tgtEl>
                                          <p:spTgt spid="5"/>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strVal val="#ppt_w*0.70"/>
                                          </p:val>
                                        </p:tav>
                                        <p:tav tm="100000">
                                          <p:val>
                                            <p:strVal val="#ppt_w"/>
                                          </p:val>
                                        </p:tav>
                                      </p:tavLst>
                                    </p:anim>
                                    <p:anim calcmode="lin" valueType="num">
                                      <p:cBhvr>
                                        <p:cTn id="39" dur="1000" fill="hold"/>
                                        <p:tgtEl>
                                          <p:spTgt spid="4"/>
                                        </p:tgtEl>
                                        <p:attrNameLst>
                                          <p:attrName>ppt_h</p:attrName>
                                        </p:attrNameLst>
                                      </p:cBhvr>
                                      <p:tavLst>
                                        <p:tav tm="0">
                                          <p:val>
                                            <p:strVal val="#ppt_h"/>
                                          </p:val>
                                        </p:tav>
                                        <p:tav tm="100000">
                                          <p:val>
                                            <p:strVal val="#ppt_h"/>
                                          </p:val>
                                        </p:tav>
                                      </p:tavLst>
                                    </p:anim>
                                    <p:animEffect transition="in" filter="fade">
                                      <p:cBhvr>
                                        <p:cTn id="4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187308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INDEX" val="20187308"/>
  <p:tag name="KSO_WM_TEMPLATE_SUBCATEGORY" val="0"/>
  <p:tag name="KSO_WM_TEMPLATE_THUMBS_INDEX" val="1"/>
</p:tagLst>
</file>

<file path=ppt/tags/tag10.xml><?xml version="1.0" encoding="utf-8"?>
<p:tagLst xmlns:a="http://schemas.openxmlformats.org/drawingml/2006/main" xmlns:r="http://schemas.openxmlformats.org/officeDocument/2006/relationships" xmlns:p="http://schemas.openxmlformats.org/presentationml/2006/main">
  <p:tag name="AS_UNIQUEID" val="441"/>
</p:tagLst>
</file>

<file path=ppt/tags/tag100.xml><?xml version="1.0" encoding="utf-8"?>
<p:tagLst xmlns:a="http://schemas.openxmlformats.org/drawingml/2006/main" xmlns:r="http://schemas.openxmlformats.org/officeDocument/2006/relationships" xmlns:p="http://schemas.openxmlformats.org/presentationml/2006/main">
  <p:tag name="AS_UNIQUEID" val="750"/>
</p:tagLst>
</file>

<file path=ppt/tags/tag101.xml><?xml version="1.0" encoding="utf-8"?>
<p:tagLst xmlns:a="http://schemas.openxmlformats.org/drawingml/2006/main" xmlns:r="http://schemas.openxmlformats.org/officeDocument/2006/relationships" xmlns:p="http://schemas.openxmlformats.org/presentationml/2006/main">
  <p:tag name="AS_UNIQUEID" val="1011"/>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diagram20203890_1*a*1"/>
  <p:tag name="KSO_WM_TEMPLATE_CATEGORY" val="diagram"/>
  <p:tag name="KSO_WM_TEMPLATE_INDEX" val="20203890"/>
  <p:tag name="KSO_WM_UNIT_LAYERLEVEL" val="1"/>
  <p:tag name="KSO_WM_TAG_VERSION" val="1.0"/>
  <p:tag name="KSO_WM_BEAUTIFY_FLAG" val="#wm#"/>
  <p:tag name="KSO_WM_UNIT_PRESET_TEXT" val="WPS/&#10;极墨产品部"/>
  <p:tag name="KSO_WM_UNIT_VALUE" val="26"/>
  <p:tag name="KSO_WM_UNIT_TYPE" val="a"/>
  <p:tag name="KSO_WM_UNIT_INDEX" val="1"/>
  <p:tag name="KSO_WM_UNIT_DEFAULT_FONT" val="32;36;4"/>
  <p:tag name="KSO_WM_UNIT_BLOCK" val="0"/>
  <p:tag name="KSO_WM_UNIT_SM_LIMIT_TYPE" val="1"/>
  <p:tag name="KSO_WM_UNIT_ISNUMDGMTITLE" val="0"/>
  <p:tag name="KSO_WM_UNIT_PLACING_PICTURE_MD4" val="0"/>
  <p:tag name="KSO_WM_UNIT_SMARTLAYOUT_COMPRESS_INFO" val="{&#10;    &quot;id&quot;: &quot;2020-03-09T17:55:39&quot;,&#10;    &quot;max&quot;: 2.0814960629921302,&#10;    &quot;topChanged&quot;: 0.029696891067295426&#10;}&#10;"/>
  <p:tag name="KSO_WM_UNIT_TEXT_FILL_FORE_SCHEMECOLOR_INDEX_BRIGHTNESS" val="0.15"/>
  <p:tag name="KSO_WM_UNIT_TEXT_FILL_FORE_SCHEMECOLOR_INDEX" val="13"/>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3890_1*d*1"/>
  <p:tag name="KSO_WM_TEMPLATE_CATEGORY" val="diagram"/>
  <p:tag name="KSO_WM_TEMPLATE_INDEX" val="20203890"/>
  <p:tag name="KSO_WM_UNIT_LAYERLEVEL" val="1"/>
  <p:tag name="KSO_WM_TAG_VERSION" val="1.0"/>
  <p:tag name="KSO_WM_BEAUTIFY_FLAG" val="#wm#"/>
  <p:tag name="KSO_WM_UNIT_PLACING_PICTURE_INFO" val="{&quot;code&quot;:&quot;[1]&quot;,&quot;full_picture&quot;:false,&quot;last_crop_picture&quot;:&quot;[1]&quot;,&quot;scheme&quot;:&quot;1-1&quot;,&quot;spacing&quot;:6}"/>
  <p:tag name="KSO_WM_UNIT_VALUE" val="878*1347"/>
  <p:tag name="KSO_WM_UNIT_TYPE" val="d"/>
  <p:tag name="KSO_WM_UNIT_INDEX" val="1"/>
  <p:tag name="KSO_WM_UNIT_SUPPORT_UNIT_TYPE" val="[&quot;all&quot;]"/>
  <p:tag name="KSO_WM_UNIT_BLOCK" val="0"/>
  <p:tag name="KSO_WM_UNIT_SM_LIMIT_TYPE" val="1"/>
  <p:tag name="KSO_WM_UNIT_PLACING_PICTURE_USER_VIEWPORT" val="{&quot;height&quot;:4979.3779527559054,&quot;width&quot;:7641.9779527559058}"/>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4979.3779527559054,&quot;width&quot;:7641.9779527559058}"/>
  <p:tag name="KSO_WM_UNIT_PLACING_PICTURE_MD4" val="0"/>
  <p:tag name="REFSHAPE" val="89429285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3890_1*d*2"/>
  <p:tag name="KSO_WM_TEMPLATE_CATEGORY" val="diagram"/>
  <p:tag name="KSO_WM_TEMPLATE_INDEX" val="20203890"/>
  <p:tag name="KSO_WM_UNIT_LAYERLEVEL" val="1"/>
  <p:tag name="KSO_WM_TAG_VERSION" val="1.0"/>
  <p:tag name="KSO_WM_BEAUTIFY_FLAG" val="#wm#"/>
  <p:tag name="KSO_WM_UNIT_PLACING_PICTURE_INFO" val="{&quot;code&quot;:&quot;[1]&quot;,&quot;full_picture&quot;:false,&quot;last_crop_picture&quot;:&quot;[1]&quot;,&quot;scheme&quot;:&quot;1-1&quot;,&quot;spacing&quot;:6}"/>
  <p:tag name="KSO_WM_UNIT_VALUE" val="1566*1424"/>
  <p:tag name="KSO_WM_UNIT_TYPE" val="d"/>
  <p:tag name="KSO_WM_UNIT_INDEX" val="2"/>
  <p:tag name="KSO_WM_UNIT_SUPPORT_UNIT_TYPE" val="[&quot;all&quot;]"/>
  <p:tag name="KSO_WM_UNIT_BLOCK" val="0"/>
  <p:tag name="KSO_WM_UNIT_PLACING_PICTURE_USER_VIEWPORT" val="{&quot;height&quot;:8883.7795275590543,&quot;width&quot;:8081.0236220472443}"/>
  <p:tag name="KSO_WM_UNIT_PLACING_PICTURE_USER_RELATIVERECTANGLE" val="{&quot;bottom&quot;:0,&quot;left&quot;:0,&quot;right&quot;:-1.0000000000000001e-05,&quot;top&quot;:0}"/>
  <p:tag name="KSO_WM_UNIT_PLACING_PICTURE_COLLAGE_RELATIVERECTANGLE" val="{&quot;bottom&quot;:0,&quot;left&quot;:1.4068511602889182e-16,&quot;right&quot;:-9.9999999998593154e-06,&quot;top&quot;:0}"/>
  <p:tag name="KSO_WM_UNIT_PLACING_PICTURE_COLLAGE_VIEWPORT" val="{&quot;height&quot;:8883.7795275590543,&quot;width&quot;:8081.0236220472434}"/>
  <p:tag name="KSO_WM_UNIT_PLACING_PICTURE_MD4" val="0"/>
  <p:tag name="REFSHAPE" val="894292988"/>
</p:tagLst>
</file>

<file path=ppt/tags/tag105.xml><?xml version="1.0" encoding="utf-8"?>
<p:tagLst xmlns:a="http://schemas.openxmlformats.org/drawingml/2006/main" xmlns:r="http://schemas.openxmlformats.org/officeDocument/2006/relationships" xmlns:p="http://schemas.openxmlformats.org/presentationml/2006/main">
  <p:tag name="AS_UNIQUEID" val="751"/>
</p:tagLst>
</file>

<file path=ppt/tags/tag106.xml><?xml version="1.0" encoding="utf-8"?>
<p:tagLst xmlns:a="http://schemas.openxmlformats.org/drawingml/2006/main" xmlns:r="http://schemas.openxmlformats.org/officeDocument/2006/relationships" xmlns:p="http://schemas.openxmlformats.org/presentationml/2006/main">
  <p:tag name="AS_UNIQUEID" val="752"/>
</p:tagLst>
</file>

<file path=ppt/tags/tag107.xml><?xml version="1.0" encoding="utf-8"?>
<p:tagLst xmlns:a="http://schemas.openxmlformats.org/drawingml/2006/main" xmlns:r="http://schemas.openxmlformats.org/officeDocument/2006/relationships" xmlns:p="http://schemas.openxmlformats.org/presentationml/2006/main">
  <p:tag name="AS_UNIQUEID" val="753"/>
</p:tagLst>
</file>

<file path=ppt/tags/tag108.xml><?xml version="1.0" encoding="utf-8"?>
<p:tagLst xmlns:a="http://schemas.openxmlformats.org/drawingml/2006/main" xmlns:r="http://schemas.openxmlformats.org/officeDocument/2006/relationships" xmlns:p="http://schemas.openxmlformats.org/presentationml/2006/main">
  <p:tag name="AS_UNIQUEID" val="754"/>
</p:tagLst>
</file>

<file path=ppt/tags/tag109.xml><?xml version="1.0" encoding="utf-8"?>
<p:tagLst xmlns:a="http://schemas.openxmlformats.org/drawingml/2006/main" xmlns:r="http://schemas.openxmlformats.org/officeDocument/2006/relationships" xmlns:p="http://schemas.openxmlformats.org/presentationml/2006/main">
  <p:tag name="AS_UNIQUEID" val="755"/>
</p:tagLst>
</file>

<file path=ppt/tags/tag11.xml><?xml version="1.0" encoding="utf-8"?>
<p:tagLst xmlns:a="http://schemas.openxmlformats.org/drawingml/2006/main" xmlns:r="http://schemas.openxmlformats.org/officeDocument/2006/relationships" xmlns:p="http://schemas.openxmlformats.org/presentationml/2006/main">
  <p:tag name="AS_UNIQUEID" val="442"/>
</p:tagLst>
</file>

<file path=ppt/tags/tag110.xml><?xml version="1.0" encoding="utf-8"?>
<p:tagLst xmlns:a="http://schemas.openxmlformats.org/drawingml/2006/main" xmlns:r="http://schemas.openxmlformats.org/officeDocument/2006/relationships" xmlns:p="http://schemas.openxmlformats.org/presentationml/2006/main">
  <p:tag name="AS_UNIQUEID" val="756"/>
</p:tagLst>
</file>

<file path=ppt/tags/tag111.xml><?xml version="1.0" encoding="utf-8"?>
<p:tagLst xmlns:a="http://schemas.openxmlformats.org/drawingml/2006/main" xmlns:r="http://schemas.openxmlformats.org/officeDocument/2006/relationships" xmlns:p="http://schemas.openxmlformats.org/presentationml/2006/main">
  <p:tag name="AS_UNIQUEID" val="758"/>
</p:tagLst>
</file>

<file path=ppt/tags/tag112.xml><?xml version="1.0" encoding="utf-8"?>
<p:tagLst xmlns:a="http://schemas.openxmlformats.org/drawingml/2006/main" xmlns:r="http://schemas.openxmlformats.org/officeDocument/2006/relationships" xmlns:p="http://schemas.openxmlformats.org/presentationml/2006/main">
  <p:tag name="AS_UNIQUEID" val="401"/>
</p:tagLst>
</file>

<file path=ppt/tags/tag113.xml><?xml version="1.0" encoding="utf-8"?>
<p:tagLst xmlns:a="http://schemas.openxmlformats.org/drawingml/2006/main" xmlns:r="http://schemas.openxmlformats.org/officeDocument/2006/relationships" xmlns:p="http://schemas.openxmlformats.org/presentationml/2006/main">
  <p:tag name="AS_UNIQUEID" val="760"/>
</p:tagLst>
</file>

<file path=ppt/tags/tag114.xml><?xml version="1.0" encoding="utf-8"?>
<p:tagLst xmlns:a="http://schemas.openxmlformats.org/drawingml/2006/main" xmlns:r="http://schemas.openxmlformats.org/officeDocument/2006/relationships" xmlns:p="http://schemas.openxmlformats.org/presentationml/2006/main">
  <p:tag name="AS_UNIQUEID" val="763"/>
</p:tagLst>
</file>

<file path=ppt/tags/tag115.xml><?xml version="1.0" encoding="utf-8"?>
<p:tagLst xmlns:a="http://schemas.openxmlformats.org/drawingml/2006/main" xmlns:r="http://schemas.openxmlformats.org/officeDocument/2006/relationships" xmlns:p="http://schemas.openxmlformats.org/presentationml/2006/main">
  <p:tag name="AS_UNIQUEID" val="764"/>
</p:tagLst>
</file>

<file path=ppt/tags/tag116.xml><?xml version="1.0" encoding="utf-8"?>
<p:tagLst xmlns:a="http://schemas.openxmlformats.org/drawingml/2006/main" xmlns:r="http://schemas.openxmlformats.org/officeDocument/2006/relationships" xmlns:p="http://schemas.openxmlformats.org/presentationml/2006/main">
  <p:tag name="AS_UNIQUEID" val="765"/>
</p:tagLst>
</file>

<file path=ppt/tags/tag117.xml><?xml version="1.0" encoding="utf-8"?>
<p:tagLst xmlns:a="http://schemas.openxmlformats.org/drawingml/2006/main" xmlns:r="http://schemas.openxmlformats.org/officeDocument/2006/relationships" xmlns:p="http://schemas.openxmlformats.org/presentationml/2006/main">
  <p:tag name="AS_UNIQUEID" val="766"/>
</p:tagLst>
</file>

<file path=ppt/tags/tag118.xml><?xml version="1.0" encoding="utf-8"?>
<p:tagLst xmlns:a="http://schemas.openxmlformats.org/drawingml/2006/main" xmlns:r="http://schemas.openxmlformats.org/officeDocument/2006/relationships" xmlns:p="http://schemas.openxmlformats.org/presentationml/2006/main">
  <p:tag name="AS_UNIQUEID" val="767"/>
</p:tagLst>
</file>

<file path=ppt/tags/tag119.xml><?xml version="1.0" encoding="utf-8"?>
<p:tagLst xmlns:a="http://schemas.openxmlformats.org/drawingml/2006/main" xmlns:r="http://schemas.openxmlformats.org/officeDocument/2006/relationships" xmlns:p="http://schemas.openxmlformats.org/presentationml/2006/main">
  <p:tag name="AS_UNIQUEID" val="772"/>
</p:tagLst>
</file>

<file path=ppt/tags/tag12.xml><?xml version="1.0" encoding="utf-8"?>
<p:tagLst xmlns:a="http://schemas.openxmlformats.org/drawingml/2006/main" xmlns:r="http://schemas.openxmlformats.org/officeDocument/2006/relationships" xmlns:p="http://schemas.openxmlformats.org/presentationml/2006/main">
  <p:tag name="AS_UNIQUEID" val="443"/>
</p:tagLst>
</file>

<file path=ppt/tags/tag120.xml><?xml version="1.0" encoding="utf-8"?>
<p:tagLst xmlns:a="http://schemas.openxmlformats.org/drawingml/2006/main" xmlns:r="http://schemas.openxmlformats.org/officeDocument/2006/relationships" xmlns:p="http://schemas.openxmlformats.org/presentationml/2006/main">
  <p:tag name="AS_UNIQUEID" val="773"/>
</p:tagLst>
</file>

<file path=ppt/tags/tag121.xml><?xml version="1.0" encoding="utf-8"?>
<p:tagLst xmlns:a="http://schemas.openxmlformats.org/drawingml/2006/main" xmlns:r="http://schemas.openxmlformats.org/officeDocument/2006/relationships" xmlns:p="http://schemas.openxmlformats.org/presentationml/2006/main">
  <p:tag name="AS_UNIQUEID" val="774"/>
</p:tagLst>
</file>

<file path=ppt/tags/tag122.xml><?xml version="1.0" encoding="utf-8"?>
<p:tagLst xmlns:a="http://schemas.openxmlformats.org/drawingml/2006/main" xmlns:r="http://schemas.openxmlformats.org/officeDocument/2006/relationships" xmlns:p="http://schemas.openxmlformats.org/presentationml/2006/main">
  <p:tag name="AS_UNIQUEID" val="775"/>
</p:tagLst>
</file>

<file path=ppt/tags/tag123.xml><?xml version="1.0" encoding="utf-8"?>
<p:tagLst xmlns:a="http://schemas.openxmlformats.org/drawingml/2006/main" xmlns:r="http://schemas.openxmlformats.org/officeDocument/2006/relationships" xmlns:p="http://schemas.openxmlformats.org/presentationml/2006/main">
  <p:tag name="AS_UNIQUEID" val="776"/>
</p:tagLst>
</file>

<file path=ppt/tags/tag124.xml><?xml version="1.0" encoding="utf-8"?>
<p:tagLst xmlns:a="http://schemas.openxmlformats.org/drawingml/2006/main" xmlns:r="http://schemas.openxmlformats.org/officeDocument/2006/relationships" xmlns:p="http://schemas.openxmlformats.org/presentationml/2006/main">
  <p:tag name="AS_UNIQUEID" val="777"/>
</p:tagLst>
</file>

<file path=ppt/tags/tag125.xml><?xml version="1.0" encoding="utf-8"?>
<p:tagLst xmlns:a="http://schemas.openxmlformats.org/drawingml/2006/main" xmlns:r="http://schemas.openxmlformats.org/officeDocument/2006/relationships" xmlns:p="http://schemas.openxmlformats.org/presentationml/2006/main">
  <p:tag name="AS_UNIQUEID" val="778"/>
</p:tagLst>
</file>

<file path=ppt/tags/tag126.xml><?xml version="1.0" encoding="utf-8"?>
<p:tagLst xmlns:a="http://schemas.openxmlformats.org/drawingml/2006/main" xmlns:r="http://schemas.openxmlformats.org/officeDocument/2006/relationships" xmlns:p="http://schemas.openxmlformats.org/presentationml/2006/main">
  <p:tag name="AS_UNIQUEID" val="779"/>
</p:tagLst>
</file>

<file path=ppt/tags/tag127.xml><?xml version="1.0" encoding="utf-8"?>
<p:tagLst xmlns:a="http://schemas.openxmlformats.org/drawingml/2006/main" xmlns:r="http://schemas.openxmlformats.org/officeDocument/2006/relationships" xmlns:p="http://schemas.openxmlformats.org/presentationml/2006/main">
  <p:tag name="AS_UNIQUEID" val="780"/>
</p:tagLst>
</file>

<file path=ppt/tags/tag128.xml><?xml version="1.0" encoding="utf-8"?>
<p:tagLst xmlns:a="http://schemas.openxmlformats.org/drawingml/2006/main" xmlns:r="http://schemas.openxmlformats.org/officeDocument/2006/relationships" xmlns:p="http://schemas.openxmlformats.org/presentationml/2006/main">
  <p:tag name="AS_UNIQUEID" val="781"/>
</p:tagLst>
</file>

<file path=ppt/tags/tag129.xml><?xml version="1.0" encoding="utf-8"?>
<p:tagLst xmlns:a="http://schemas.openxmlformats.org/drawingml/2006/main" xmlns:r="http://schemas.openxmlformats.org/officeDocument/2006/relationships" xmlns:p="http://schemas.openxmlformats.org/presentationml/2006/main">
  <p:tag name="AS_UNIQUEID" val="782"/>
</p:tagLst>
</file>

<file path=ppt/tags/tag13.xml><?xml version="1.0" encoding="utf-8"?>
<p:tagLst xmlns:a="http://schemas.openxmlformats.org/drawingml/2006/main" xmlns:r="http://schemas.openxmlformats.org/officeDocument/2006/relationships" xmlns:p="http://schemas.openxmlformats.org/presentationml/2006/main">
  <p:tag name="AS_UNIQUEID" val="444"/>
</p:tagLst>
</file>

<file path=ppt/tags/tag130.xml><?xml version="1.0" encoding="utf-8"?>
<p:tagLst xmlns:a="http://schemas.openxmlformats.org/drawingml/2006/main" xmlns:r="http://schemas.openxmlformats.org/officeDocument/2006/relationships" xmlns:p="http://schemas.openxmlformats.org/presentationml/2006/main">
  <p:tag name="AS_UNIQUEID" val="783"/>
</p:tagLst>
</file>

<file path=ppt/tags/tag131.xml><?xml version="1.0" encoding="utf-8"?>
<p:tagLst xmlns:a="http://schemas.openxmlformats.org/drawingml/2006/main" xmlns:r="http://schemas.openxmlformats.org/officeDocument/2006/relationships" xmlns:p="http://schemas.openxmlformats.org/presentationml/2006/main">
  <p:tag name="AS_UNIQUEID" val="784"/>
</p:tagLst>
</file>

<file path=ppt/tags/tag132.xml><?xml version="1.0" encoding="utf-8"?>
<p:tagLst xmlns:a="http://schemas.openxmlformats.org/drawingml/2006/main" xmlns:r="http://schemas.openxmlformats.org/officeDocument/2006/relationships" xmlns:p="http://schemas.openxmlformats.org/presentationml/2006/main">
  <p:tag name="AS_UNIQUEID" val="785"/>
</p:tagLst>
</file>

<file path=ppt/tags/tag133.xml><?xml version="1.0" encoding="utf-8"?>
<p:tagLst xmlns:a="http://schemas.openxmlformats.org/drawingml/2006/main" xmlns:r="http://schemas.openxmlformats.org/officeDocument/2006/relationships" xmlns:p="http://schemas.openxmlformats.org/presentationml/2006/main">
  <p:tag name="AS_UNIQUEID" val="786"/>
</p:tagLst>
</file>

<file path=ppt/tags/tag134.xml><?xml version="1.0" encoding="utf-8"?>
<p:tagLst xmlns:a="http://schemas.openxmlformats.org/drawingml/2006/main" xmlns:r="http://schemas.openxmlformats.org/officeDocument/2006/relationships" xmlns:p="http://schemas.openxmlformats.org/presentationml/2006/main">
  <p:tag name="AS_UNIQUEID" val="787"/>
</p:tagLst>
</file>

<file path=ppt/tags/tag135.xml><?xml version="1.0" encoding="utf-8"?>
<p:tagLst xmlns:a="http://schemas.openxmlformats.org/drawingml/2006/main" xmlns:r="http://schemas.openxmlformats.org/officeDocument/2006/relationships" xmlns:p="http://schemas.openxmlformats.org/presentationml/2006/main">
  <p:tag name="AS_UNIQUEID" val="788"/>
</p:tagLst>
</file>

<file path=ppt/tags/tag136.xml><?xml version="1.0" encoding="utf-8"?>
<p:tagLst xmlns:a="http://schemas.openxmlformats.org/drawingml/2006/main" xmlns:r="http://schemas.openxmlformats.org/officeDocument/2006/relationships" xmlns:p="http://schemas.openxmlformats.org/presentationml/2006/main">
  <p:tag name="AS_UNIQUEID" val="789"/>
</p:tagLst>
</file>

<file path=ppt/tags/tag137.xml><?xml version="1.0" encoding="utf-8"?>
<p:tagLst xmlns:a="http://schemas.openxmlformats.org/drawingml/2006/main" xmlns:r="http://schemas.openxmlformats.org/officeDocument/2006/relationships" xmlns:p="http://schemas.openxmlformats.org/presentationml/2006/main">
  <p:tag name="AS_UNIQUEID" val="790"/>
</p:tagLst>
</file>

<file path=ppt/tags/tag138.xml><?xml version="1.0" encoding="utf-8"?>
<p:tagLst xmlns:a="http://schemas.openxmlformats.org/drawingml/2006/main" xmlns:r="http://schemas.openxmlformats.org/officeDocument/2006/relationships" xmlns:p="http://schemas.openxmlformats.org/presentationml/2006/main">
  <p:tag name="AS_UNIQUEID" val="791"/>
</p:tagLst>
</file>

<file path=ppt/tags/tag139.xml><?xml version="1.0" encoding="utf-8"?>
<p:tagLst xmlns:a="http://schemas.openxmlformats.org/drawingml/2006/main" xmlns:r="http://schemas.openxmlformats.org/officeDocument/2006/relationships" xmlns:p="http://schemas.openxmlformats.org/presentationml/2006/main">
  <p:tag name="AS_UNIQUEID" val="792"/>
</p:tagLst>
</file>

<file path=ppt/tags/tag14.xml><?xml version="1.0" encoding="utf-8"?>
<p:tagLst xmlns:a="http://schemas.openxmlformats.org/drawingml/2006/main" xmlns:r="http://schemas.openxmlformats.org/officeDocument/2006/relationships" xmlns:p="http://schemas.openxmlformats.org/presentationml/2006/main">
  <p:tag name="AS_UNIQUEID" val="445"/>
</p:tagLst>
</file>

<file path=ppt/tags/tag140.xml><?xml version="1.0" encoding="utf-8"?>
<p:tagLst xmlns:a="http://schemas.openxmlformats.org/drawingml/2006/main" xmlns:r="http://schemas.openxmlformats.org/officeDocument/2006/relationships" xmlns:p="http://schemas.openxmlformats.org/presentationml/2006/main">
  <p:tag name="KSO_WM_UNIT_TABLE_BEAUTIFY" val="{3025aa52-18a1-41e1-afba-1b19999dec5b}"/>
</p:tagLst>
</file>

<file path=ppt/tags/tag141.xml><?xml version="1.0" encoding="utf-8"?>
<p:tagLst xmlns:a="http://schemas.openxmlformats.org/drawingml/2006/main" xmlns:r="http://schemas.openxmlformats.org/officeDocument/2006/relationships" xmlns:p="http://schemas.openxmlformats.org/presentationml/2006/main">
  <p:tag name="AS_UNIQUEID" val="827"/>
</p:tagLst>
</file>

<file path=ppt/tags/tag142.xml><?xml version="1.0" encoding="utf-8"?>
<p:tagLst xmlns:a="http://schemas.openxmlformats.org/drawingml/2006/main" xmlns:r="http://schemas.openxmlformats.org/officeDocument/2006/relationships" xmlns:p="http://schemas.openxmlformats.org/presentationml/2006/main">
  <p:tag name="AS_UNIQUEID" val="828"/>
</p:tagLst>
</file>

<file path=ppt/tags/tag143.xml><?xml version="1.0" encoding="utf-8"?>
<p:tagLst xmlns:a="http://schemas.openxmlformats.org/drawingml/2006/main" xmlns:r="http://schemas.openxmlformats.org/officeDocument/2006/relationships" xmlns:p="http://schemas.openxmlformats.org/presentationml/2006/main">
  <p:tag name="AS_UNIQUEID" val="829"/>
</p:tagLst>
</file>

<file path=ppt/tags/tag144.xml><?xml version="1.0" encoding="utf-8"?>
<p:tagLst xmlns:a="http://schemas.openxmlformats.org/drawingml/2006/main" xmlns:r="http://schemas.openxmlformats.org/officeDocument/2006/relationships" xmlns:p="http://schemas.openxmlformats.org/presentationml/2006/main">
  <p:tag name="AS_UNIQUEID" val="830"/>
</p:tagLst>
</file>

<file path=ppt/tags/tag145.xml><?xml version="1.0" encoding="utf-8"?>
<p:tagLst xmlns:a="http://schemas.openxmlformats.org/drawingml/2006/main" xmlns:r="http://schemas.openxmlformats.org/officeDocument/2006/relationships" xmlns:p="http://schemas.openxmlformats.org/presentationml/2006/main">
  <p:tag name="AS_UNIQUEID" val="832"/>
</p:tagLst>
</file>

<file path=ppt/tags/tag146.xml><?xml version="1.0" encoding="utf-8"?>
<p:tagLst xmlns:a="http://schemas.openxmlformats.org/drawingml/2006/main" xmlns:r="http://schemas.openxmlformats.org/officeDocument/2006/relationships" xmlns:p="http://schemas.openxmlformats.org/presentationml/2006/main">
  <p:tag name="AS_UNIQUEID" val="834"/>
</p:tagLst>
</file>

<file path=ppt/tags/tag147.xml><?xml version="1.0" encoding="utf-8"?>
<p:tagLst xmlns:a="http://schemas.openxmlformats.org/drawingml/2006/main" xmlns:r="http://schemas.openxmlformats.org/officeDocument/2006/relationships" xmlns:p="http://schemas.openxmlformats.org/presentationml/2006/main">
  <p:tag name="AS_UNIQUEID" val="853"/>
</p:tagLst>
</file>

<file path=ppt/tags/tag148.xml><?xml version="1.0" encoding="utf-8"?>
<p:tagLst xmlns:a="http://schemas.openxmlformats.org/drawingml/2006/main" xmlns:r="http://schemas.openxmlformats.org/officeDocument/2006/relationships" xmlns:p="http://schemas.openxmlformats.org/presentationml/2006/main">
  <p:tag name="AS_UNIQUEID" val="854"/>
</p:tagLst>
</file>

<file path=ppt/tags/tag149.xml><?xml version="1.0" encoding="utf-8"?>
<p:tagLst xmlns:a="http://schemas.openxmlformats.org/drawingml/2006/main" xmlns:r="http://schemas.openxmlformats.org/officeDocument/2006/relationships" xmlns:p="http://schemas.openxmlformats.org/presentationml/2006/main">
  <p:tag name="AS_UNIQUEID" val="837"/>
</p:tagLst>
</file>

<file path=ppt/tags/tag15.xml><?xml version="1.0" encoding="utf-8"?>
<p:tagLst xmlns:a="http://schemas.openxmlformats.org/drawingml/2006/main" xmlns:r="http://schemas.openxmlformats.org/officeDocument/2006/relationships" xmlns:p="http://schemas.openxmlformats.org/presentationml/2006/main">
  <p:tag name="AS_UNIQUEID" val="446"/>
</p:tagLst>
</file>

<file path=ppt/tags/tag150.xml><?xml version="1.0" encoding="utf-8"?>
<p:tagLst xmlns:a="http://schemas.openxmlformats.org/drawingml/2006/main" xmlns:r="http://schemas.openxmlformats.org/officeDocument/2006/relationships" xmlns:p="http://schemas.openxmlformats.org/presentationml/2006/main">
  <p:tag name="AS_UNIQUEID" val="841"/>
</p:tagLst>
</file>

<file path=ppt/tags/tag151.xml><?xml version="1.0" encoding="utf-8"?>
<p:tagLst xmlns:a="http://schemas.openxmlformats.org/drawingml/2006/main" xmlns:r="http://schemas.openxmlformats.org/officeDocument/2006/relationships" xmlns:p="http://schemas.openxmlformats.org/presentationml/2006/main">
  <p:tag name="AS_UNIQUEID" val="855"/>
</p:tagLst>
</file>

<file path=ppt/tags/tag152.xml><?xml version="1.0" encoding="utf-8"?>
<p:tagLst xmlns:a="http://schemas.openxmlformats.org/drawingml/2006/main" xmlns:r="http://schemas.openxmlformats.org/officeDocument/2006/relationships" xmlns:p="http://schemas.openxmlformats.org/presentationml/2006/main">
  <p:tag name="AS_UNIQUEID" val="856"/>
</p:tagLst>
</file>

<file path=ppt/tags/tag153.xml><?xml version="1.0" encoding="utf-8"?>
<p:tagLst xmlns:a="http://schemas.openxmlformats.org/drawingml/2006/main" xmlns:r="http://schemas.openxmlformats.org/officeDocument/2006/relationships" xmlns:p="http://schemas.openxmlformats.org/presentationml/2006/main">
  <p:tag name="KSO_WM_UNIT_VALUE" val="583*852"/>
  <p:tag name="KSO_WM_UNIT_HIGHLIGHT" val="0"/>
  <p:tag name="KSO_WM_UNIT_COMPATIBLE" val="0"/>
  <p:tag name="KSO_WM_UNIT_DIAGRAM_ISNUMVISUAL" val="0"/>
  <p:tag name="KSO_WM_UNIT_DIAGRAM_ISREFERUNIT" val="0"/>
  <p:tag name="KSO_WM_UNIT_TYPE" val="d"/>
  <p:tag name="KSO_WM_UNIT_INDEX" val="2"/>
  <p:tag name="KSO_WM_UNIT_ID" val="diagram20202389_1*d*2"/>
  <p:tag name="KSO_WM_TEMPLATE_CATEGORY" val="diagram"/>
  <p:tag name="KSO_WM_TEMPLATE_INDEX" val="20202389"/>
  <p:tag name="KSO_WM_UNIT_LAYERLEVEL" val="1"/>
  <p:tag name="KSO_WM_TAG_VERSION" val="1.0"/>
  <p:tag name="KSO_WM_BEAUTIFY_FLAG" val="#wm#"/>
  <p:tag name="KSO_WM_UNIT_PLACING_PICTURE_INFO" val="{&quot;full_picture&quot;:false,&quot;last_crop_picture&quot;:&quot;2-1&quot;,&quot;selected&quot;:&quot;2-1&quot;,&quot;spacing&quot;:6}"/>
  <p:tag name="KSO_WM_UNIT_SUPPORT_UNIT_TYPE" val="[]"/>
  <p:tag name="KSO_WM_UNIT_BLOCK" val="0"/>
  <p:tag name="KSO_WM_UNIT_SM_LIMIT_TYPE" val="1"/>
  <p:tag name="KSO_WM_UNIT_PLACING_PICTURE_MD4" val="0"/>
  <p:tag name="REFSHAPE" val="240832716"/>
</p:tagLst>
</file>

<file path=ppt/tags/tag154.xml><?xml version="1.0" encoding="utf-8"?>
<p:tagLst xmlns:a="http://schemas.openxmlformats.org/drawingml/2006/main" xmlns:r="http://schemas.openxmlformats.org/officeDocument/2006/relationships" xmlns:p="http://schemas.openxmlformats.org/presentationml/2006/main">
  <p:tag name="AS_UNIQUEID" val="861"/>
</p:tagLst>
</file>

<file path=ppt/tags/tag155.xml><?xml version="1.0" encoding="utf-8"?>
<p:tagLst xmlns:a="http://schemas.openxmlformats.org/drawingml/2006/main" xmlns:r="http://schemas.openxmlformats.org/officeDocument/2006/relationships" xmlns:p="http://schemas.openxmlformats.org/presentationml/2006/main">
  <p:tag name="AS_UNIQUEID" val="858"/>
</p:tagLst>
</file>

<file path=ppt/tags/tag156.xml><?xml version="1.0" encoding="utf-8"?>
<p:tagLst xmlns:a="http://schemas.openxmlformats.org/drawingml/2006/main" xmlns:r="http://schemas.openxmlformats.org/officeDocument/2006/relationships" xmlns:p="http://schemas.openxmlformats.org/presentationml/2006/main">
  <p:tag name="AS_UNIQUEID" val="867"/>
</p:tagLst>
</file>

<file path=ppt/tags/tag157.xml><?xml version="1.0" encoding="utf-8"?>
<p:tagLst xmlns:a="http://schemas.openxmlformats.org/drawingml/2006/main" xmlns:r="http://schemas.openxmlformats.org/officeDocument/2006/relationships" xmlns:p="http://schemas.openxmlformats.org/presentationml/2006/main">
  <p:tag name="AS_UNIQUEID" val="870"/>
</p:tagLst>
</file>

<file path=ppt/tags/tag158.xml><?xml version="1.0" encoding="utf-8"?>
<p:tagLst xmlns:a="http://schemas.openxmlformats.org/drawingml/2006/main" xmlns:r="http://schemas.openxmlformats.org/officeDocument/2006/relationships" xmlns:p="http://schemas.openxmlformats.org/presentationml/2006/main">
  <p:tag name="AS_UNIQUEID" val="871"/>
</p:tagLst>
</file>

<file path=ppt/tags/tag159.xml><?xml version="1.0" encoding="utf-8"?>
<p:tagLst xmlns:a="http://schemas.openxmlformats.org/drawingml/2006/main" xmlns:r="http://schemas.openxmlformats.org/officeDocument/2006/relationships" xmlns:p="http://schemas.openxmlformats.org/presentationml/2006/main">
  <p:tag name="AS_UNIQUEID" val="872"/>
</p:tagLst>
</file>

<file path=ppt/tags/tag16.xml><?xml version="1.0" encoding="utf-8"?>
<p:tagLst xmlns:a="http://schemas.openxmlformats.org/drawingml/2006/main" xmlns:r="http://schemas.openxmlformats.org/officeDocument/2006/relationships" xmlns:p="http://schemas.openxmlformats.org/presentationml/2006/main">
  <p:tag name="AS_UNIQUEID" val="447"/>
</p:tagLst>
</file>

<file path=ppt/tags/tag160.xml><?xml version="1.0" encoding="utf-8"?>
<p:tagLst xmlns:a="http://schemas.openxmlformats.org/drawingml/2006/main" xmlns:r="http://schemas.openxmlformats.org/officeDocument/2006/relationships" xmlns:p="http://schemas.openxmlformats.org/presentationml/2006/main">
  <p:tag name="AS_UNIQUEID" val="891"/>
</p:tagLst>
</file>

<file path=ppt/tags/tag161.xml><?xml version="1.0" encoding="utf-8"?>
<p:tagLst xmlns:a="http://schemas.openxmlformats.org/drawingml/2006/main" xmlns:r="http://schemas.openxmlformats.org/officeDocument/2006/relationships" xmlns:p="http://schemas.openxmlformats.org/presentationml/2006/main">
  <p:tag name="AS_UNIQUEID" val="890"/>
</p:tagLst>
</file>

<file path=ppt/tags/tag162.xml><?xml version="1.0" encoding="utf-8"?>
<p:tagLst xmlns:a="http://schemas.openxmlformats.org/drawingml/2006/main" xmlns:r="http://schemas.openxmlformats.org/officeDocument/2006/relationships" xmlns:p="http://schemas.openxmlformats.org/presentationml/2006/main">
  <p:tag name="AS_UNIQUEID" val="891"/>
</p:tagLst>
</file>

<file path=ppt/tags/tag163.xml><?xml version="1.0" encoding="utf-8"?>
<p:tagLst xmlns:a="http://schemas.openxmlformats.org/drawingml/2006/main" xmlns:r="http://schemas.openxmlformats.org/officeDocument/2006/relationships" xmlns:p="http://schemas.openxmlformats.org/presentationml/2006/main">
  <p:tag name="AS_UNIQUEID" val="892"/>
</p:tagLst>
</file>

<file path=ppt/tags/tag164.xml><?xml version="1.0" encoding="utf-8"?>
<p:tagLst xmlns:a="http://schemas.openxmlformats.org/drawingml/2006/main" xmlns:r="http://schemas.openxmlformats.org/officeDocument/2006/relationships" xmlns:p="http://schemas.openxmlformats.org/presentationml/2006/main">
  <p:tag name="AS_UNIQUEID" val="893"/>
</p:tagLst>
</file>

<file path=ppt/tags/tag165.xml><?xml version="1.0" encoding="utf-8"?>
<p:tagLst xmlns:a="http://schemas.openxmlformats.org/drawingml/2006/main" xmlns:r="http://schemas.openxmlformats.org/officeDocument/2006/relationships" xmlns:p="http://schemas.openxmlformats.org/presentationml/2006/main">
  <p:tag name="AS_UNIQUEID" val="894"/>
</p:tagLst>
</file>

<file path=ppt/tags/tag166.xml><?xml version="1.0" encoding="utf-8"?>
<p:tagLst xmlns:a="http://schemas.openxmlformats.org/drawingml/2006/main" xmlns:r="http://schemas.openxmlformats.org/officeDocument/2006/relationships" xmlns:p="http://schemas.openxmlformats.org/presentationml/2006/main">
  <p:tag name="AS_UNIQUEID" val="895"/>
</p:tagLst>
</file>

<file path=ppt/tags/tag167.xml><?xml version="1.0" encoding="utf-8"?>
<p:tagLst xmlns:a="http://schemas.openxmlformats.org/drawingml/2006/main" xmlns:r="http://schemas.openxmlformats.org/officeDocument/2006/relationships" xmlns:p="http://schemas.openxmlformats.org/presentationml/2006/main">
  <p:tag name="AS_UNIQUEID" val="896"/>
</p:tagLst>
</file>

<file path=ppt/tags/tag168.xml><?xml version="1.0" encoding="utf-8"?>
<p:tagLst xmlns:a="http://schemas.openxmlformats.org/drawingml/2006/main" xmlns:r="http://schemas.openxmlformats.org/officeDocument/2006/relationships" xmlns:p="http://schemas.openxmlformats.org/presentationml/2006/main">
  <p:tag name="AS_UNIQUEID" val="897"/>
</p:tagLst>
</file>

<file path=ppt/tags/tag169.xml><?xml version="1.0" encoding="utf-8"?>
<p:tagLst xmlns:a="http://schemas.openxmlformats.org/drawingml/2006/main" xmlns:r="http://schemas.openxmlformats.org/officeDocument/2006/relationships" xmlns:p="http://schemas.openxmlformats.org/presentationml/2006/main">
  <p:tag name="AS_UNIQUEID" val="1054"/>
</p:tagLst>
</file>

<file path=ppt/tags/tag17.xml><?xml version="1.0" encoding="utf-8"?>
<p:tagLst xmlns:a="http://schemas.openxmlformats.org/drawingml/2006/main" xmlns:r="http://schemas.openxmlformats.org/officeDocument/2006/relationships" xmlns:p="http://schemas.openxmlformats.org/presentationml/2006/main">
  <p:tag name="AS_UNIQUEID" val="448"/>
</p:tagLst>
</file>

<file path=ppt/tags/tag170.xml><?xml version="1.0" encoding="utf-8"?>
<p:tagLst xmlns:a="http://schemas.openxmlformats.org/drawingml/2006/main" xmlns:r="http://schemas.openxmlformats.org/officeDocument/2006/relationships" xmlns:p="http://schemas.openxmlformats.org/presentationml/2006/main">
  <p:tag name="AS_UNIQUEID" val="1055"/>
</p:tagLst>
</file>

<file path=ppt/tags/tag171.xml><?xml version="1.0" encoding="utf-8"?>
<p:tagLst xmlns:a="http://schemas.openxmlformats.org/drawingml/2006/main" xmlns:r="http://schemas.openxmlformats.org/officeDocument/2006/relationships" xmlns:p="http://schemas.openxmlformats.org/presentationml/2006/main">
  <p:tag name="AS_UNIQUEID" val="1056"/>
</p:tagLst>
</file>

<file path=ppt/tags/tag172.xml><?xml version="1.0" encoding="utf-8"?>
<p:tagLst xmlns:a="http://schemas.openxmlformats.org/drawingml/2006/main" xmlns:r="http://schemas.openxmlformats.org/officeDocument/2006/relationships" xmlns:p="http://schemas.openxmlformats.org/presentationml/2006/main">
  <p:tag name="REFSHAPE" val="1137620180"/>
  <p:tag name="FEATURENAME" val="collage"/>
  <p:tag name="KSO_WM_UNIT_LARGE_SHAPE" val="1"/>
  <p:tag name="KSO_WM_UNIT_VALUE" val="1904*3390"/>
  <p:tag name="KSO_WM_UNIT_HIGHLIGHT" val="0"/>
  <p:tag name="KSO_WM_UNIT_COMPATIBLE" val="0"/>
  <p:tag name="KSO_WM_UNIT_DIAGRAM_ISNUMVISUAL" val="0"/>
  <p:tag name="KSO_WM_UNIT_DIAGRAM_ISREFERUNIT" val="0"/>
  <p:tag name="KSO_WM_UNIT_TYPE" val="d"/>
  <p:tag name="KSO_WM_UNIT_INDEX" val="1"/>
  <p:tag name="KSO_WM_UNIT_ID" val="diagram20200428_1*d*1"/>
  <p:tag name="KSO_WM_TEMPLATE_CATEGORY" val="diagram"/>
  <p:tag name="KSO_WM_TEMPLATE_INDEX" val="20200428"/>
  <p:tag name="KSO_WM_UNIT_LAYERLEVEL" val="1"/>
  <p:tag name="KSO_WM_TAG_VERSION" val="1.0"/>
  <p:tag name="KSO_WM_BEAUTIFY_FLAG" val="#wm#"/>
  <p:tag name="KSO_WM_UNIT_BLOCK" val="0"/>
  <p:tag name="KSO_WM_UNIT_PLACING_PICTURE" val="43710.6956436806"/>
  <p:tag name="KSO_WM_UNIT_PLACING_PICTURE_INFO" val="{&quot;code&quot;:&quot;&quot;,&quot;full_picture&quot;:false,&quot;scheme&quot;:&quot;2-0&quot;,&quot;spacing&quot;:5}"/>
  <p:tag name="KSO_WM_UNIT_SUPPORT_UNIT_TYPE" val="[&quot;d&quot;,&quot;α&quot;,&quot;β&quot;,&quot;η&quot;]"/>
  <p:tag name="KSO_WM_UNIT_PLACING_PICTURE_USER_VIEWPORT" val="{&quot;height&quot;:7162,&quot;width&quot;:9536}"/>
  <p:tag name="KSO_WM_UNIT_PLACING_PICTURE_USER_RELATIVERECTANGLE" val="{&quot;bottom&quot;:0,&quot;left&quot;:0,&quot;right&quot;:0,&quot;top&quot;:0}"/>
  <p:tag name="KSO_WM_UNIT_PLACING_PICTURE_COLLAGE_RELATIVERECTANGLE" val="{&quot;bottom&quot;:0,&quot;left&quot;:0.2805319066618997,&quot;right&quot;:0.2805319066618997,&quot;top&quot;:0}"/>
  <p:tag name="KSO_WM_UNIT_PLACING_PICTURE_COLLAGE_VIEWPORT" val="{&quot;height&quot;:10800.0048828125,&quot;width&quot;:6311.3338216145839}"/>
  <p:tag name="KSO_WM_UNIT_PLACING_PICTURE_USER_VIEWPORT_SMARTMENU" val="{&quot;height&quot;:10800.0048828125,&quot;width&quot;:6311.3338216145839}"/>
  <p:tag name="KSO_WM_UNIT_PLACING_PICTURE_USER_RELATIVERECTANGLE_SMARTMENU" val="{&quot;bottom&quot;:0,&quot;left&quot;:0.2805319066618997,&quot;right&quot;:0.2805319066618997,&quot;top&quot;:0}"/>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0177726"/>
  <p:tag name="KSO_WM_TAG_VERSION" val="1.0"/>
  <p:tag name="KSO_WM_UNIT_TYPE" val="a"/>
  <p:tag name="KSO_WM_UNIT_INDEX" val="1"/>
  <p:tag name="KSO_WM_UNIT_ID" val="diagram30177726_1*a*1"/>
  <p:tag name="KSO_WM_UNIT_LAYERLEVEL" val="1"/>
  <p:tag name="KSO_WM_UNIT_VALUE" val="14"/>
  <p:tag name="KSO_WM_UNIT_ISCONTENTSTITLE" val="0"/>
  <p:tag name="KSO_WM_UNIT_HIGHLIGHT" val="0"/>
  <p:tag name="KSO_WM_UNIT_COMPATIBLE" val="0"/>
  <p:tag name="KSO_WM_BEAUTIFY_FLAG" val="#wm#"/>
  <p:tag name="KSO_WM_UNIT_PRESET_TEXT" val="单击此处添加标题"/>
  <p:tag name="KSO_WM_UNIT_NOCLEAR" val="0"/>
  <p:tag name="KSO_WM_UNIT_DIAGRAM_ISNUMVISUAL" val="0"/>
  <p:tag name="KSO_WM_UNIT_DIAGRAM_ISREFERUNIT" val="0"/>
  <p:tag name="KSO_WM_UNIT_TEXT_FILL_FORE_SCHEMECOLOR_INDEX_BRIGHTNESS" val="0"/>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PRESET_TEXT" val="您的正文已经简明扼要，字字珠玑，但信息却错综复杂，需要用更多的文字来表述。"/>
  <p:tag name="KSO_WM_UNIT_NOCLEAR" val="0"/>
  <p:tag name="KSO_WM_UNIT_VALUE" val="52"/>
  <p:tag name="KSO_WM_UNIT_HIGHLIGHT" val="0"/>
  <p:tag name="KSO_WM_UNIT_COMPATIBLE" val="0"/>
  <p:tag name="KSO_WM_UNIT_DIAGRAM_ISNUMVISUAL" val="0"/>
  <p:tag name="KSO_WM_UNIT_DIAGRAM_ISREFERUNIT" val="0"/>
  <p:tag name="KSO_WM_DIAGRAM_GROUP_CODE" val="l1-4"/>
  <p:tag name="KSO_WM_UNIT_TYPE" val="l_h_f"/>
  <p:tag name="KSO_WM_UNIT_INDEX" val="1_1_1"/>
  <p:tag name="KSO_WM_UNIT_ID" val="custom20204347_23*l_h_f*1_1_1"/>
  <p:tag name="KSO_WM_TEMPLATE_CATEGORY" val="custom"/>
  <p:tag name="KSO_WM_TEMPLATE_INDEX" val="20204347"/>
  <p:tag name="KSO_WM_UNIT_LAYERLEVEL" val="1_1_1"/>
  <p:tag name="KSO_WM_TAG_VERSION" val="1.0"/>
  <p:tag name="KSO_WM_BEAUTIFY_FLAG" val="#wm#"/>
  <p:tag name="KSO_WM_UNIT_TEXT_FILL_FORE_SCHEMECOLOR_INDEX" val="1"/>
  <p:tag name="KSO_WM_UNIT_TEXT_FILL_TYPE" val="1"/>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1_1"/>
  <p:tag name="KSO_WM_UNIT_ID" val="custom20204347_23*l_h_i*1_1_1"/>
  <p:tag name="KSO_WM_TEMPLATE_CATEGORY" val="custom"/>
  <p:tag name="KSO_WM_TEMPLATE_INDEX" val="2020434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76.xml><?xml version="1.0" encoding="utf-8"?>
<p:tagLst xmlns:a="http://schemas.openxmlformats.org/drawingml/2006/main" xmlns:r="http://schemas.openxmlformats.org/officeDocument/2006/relationships" xmlns:p="http://schemas.openxmlformats.org/presentationml/2006/main">
  <p:tag name="KSO_WM_UNIT_VALUE" val="90*90"/>
  <p:tag name="KSO_WM_UNIT_HIGHLIGHT" val="0"/>
  <p:tag name="KSO_WM_UNIT_COMPATIBLE" val="0"/>
  <p:tag name="KSO_WM_UNIT_DIAGRAM_ISNUMVISUAL" val="0"/>
  <p:tag name="KSO_WM_UNIT_DIAGRAM_ISREFERUNIT" val="0"/>
  <p:tag name="KSO_WM_DIAGRAM_GROUP_CODE" val="l1-4"/>
  <p:tag name="KSO_WM_UNIT_TYPE" val="l_h_x"/>
  <p:tag name="KSO_WM_UNIT_INDEX" val="1_1_1"/>
  <p:tag name="KSO_WM_UNIT_ID" val="custom20204347_23*l_h_x*1_1_1"/>
  <p:tag name="KSO_WM_TEMPLATE_CATEGORY" val="custom"/>
  <p:tag name="KSO_WM_TEMPLATE_INDEX" val="2020434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UNIT_PRESET_TEXT" val="您的正文已经简明扼要，字字珠玑，但信息却错综复杂，需要用更多的文字来表述。"/>
  <p:tag name="KSO_WM_UNIT_NOCLEAR" val="0"/>
  <p:tag name="KSO_WM_UNIT_VALUE" val="52"/>
  <p:tag name="KSO_WM_UNIT_HIGHLIGHT" val="0"/>
  <p:tag name="KSO_WM_UNIT_COMPATIBLE" val="0"/>
  <p:tag name="KSO_WM_UNIT_DIAGRAM_ISNUMVISUAL" val="0"/>
  <p:tag name="KSO_WM_UNIT_DIAGRAM_ISREFERUNIT" val="0"/>
  <p:tag name="KSO_WM_DIAGRAM_GROUP_CODE" val="l1-4"/>
  <p:tag name="KSO_WM_UNIT_TYPE" val="l_h_f"/>
  <p:tag name="KSO_WM_UNIT_INDEX" val="1_2_1"/>
  <p:tag name="KSO_WM_UNIT_ID" val="custom20204347_23*l_h_f*1_2_1"/>
  <p:tag name="KSO_WM_TEMPLATE_CATEGORY" val="custom"/>
  <p:tag name="KSO_WM_TEMPLATE_INDEX" val="20204347"/>
  <p:tag name="KSO_WM_UNIT_LAYERLEVEL" val="1_1_1"/>
  <p:tag name="KSO_WM_TAG_VERSION" val="1.0"/>
  <p:tag name="KSO_WM_BEAUTIFY_FLAG" val="#wm#"/>
  <p:tag name="KSO_WM_UNIT_TEXT_FILL_FORE_SCHEMECOLOR_INDEX" val="1"/>
  <p:tag name="KSO_WM_UNIT_TEXT_FILL_TYPE" val="1"/>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2_1"/>
  <p:tag name="KSO_WM_UNIT_ID" val="custom20204347_23*l_h_i*1_2_1"/>
  <p:tag name="KSO_WM_TEMPLATE_CATEGORY" val="custom"/>
  <p:tag name="KSO_WM_TEMPLATE_INDEX" val="2020434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UNIT_VALUE" val="91*91"/>
  <p:tag name="KSO_WM_UNIT_HIGHLIGHT" val="0"/>
  <p:tag name="KSO_WM_UNIT_COMPATIBLE" val="0"/>
  <p:tag name="KSO_WM_UNIT_DIAGRAM_ISNUMVISUAL" val="0"/>
  <p:tag name="KSO_WM_UNIT_DIAGRAM_ISREFERUNIT" val="0"/>
  <p:tag name="KSO_WM_DIAGRAM_GROUP_CODE" val="l1-4"/>
  <p:tag name="KSO_WM_UNIT_TYPE" val="l_h_x"/>
  <p:tag name="KSO_WM_UNIT_INDEX" val="1_2_1"/>
  <p:tag name="KSO_WM_UNIT_ID" val="custom20204347_23*l_h_x*1_2_1"/>
  <p:tag name="KSO_WM_TEMPLATE_CATEGORY" val="custom"/>
  <p:tag name="KSO_WM_TEMPLATE_INDEX" val="2020434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AS_UNIQUEID" val="449"/>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3_1"/>
  <p:tag name="KSO_WM_UNIT_ID" val="custom20204347_23*l_h_i*1_3_1"/>
  <p:tag name="KSO_WM_TEMPLATE_CATEGORY" val="custom"/>
  <p:tag name="KSO_WM_TEMPLATE_INDEX" val="2020434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KSO_WM_UNIT_VALUE" val="87*87"/>
  <p:tag name="KSO_WM_UNIT_HIGHLIGHT" val="0"/>
  <p:tag name="KSO_WM_UNIT_COMPATIBLE" val="0"/>
  <p:tag name="KSO_WM_UNIT_DIAGRAM_ISNUMVISUAL" val="0"/>
  <p:tag name="KSO_WM_UNIT_DIAGRAM_ISREFERUNIT" val="0"/>
  <p:tag name="KSO_WM_DIAGRAM_GROUP_CODE" val="l1-4"/>
  <p:tag name="KSO_WM_UNIT_TYPE" val="l_h_x"/>
  <p:tag name="KSO_WM_UNIT_INDEX" val="1_3_1"/>
  <p:tag name="KSO_WM_UNIT_ID" val="custom20204347_23*l_h_x*1_3_1"/>
  <p:tag name="KSO_WM_TEMPLATE_CATEGORY" val="custom"/>
  <p:tag name="KSO_WM_TEMPLATE_INDEX" val="2020434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UNIT_PRESET_TEXT" val="您的正文已经简明扼要，字字珠玑，但信息却错综复杂，需要用更多的文字来表述。"/>
  <p:tag name="KSO_WM_UNIT_NOCLEAR" val="0"/>
  <p:tag name="KSO_WM_UNIT_VALUE" val="52"/>
  <p:tag name="KSO_WM_UNIT_HIGHLIGHT" val="0"/>
  <p:tag name="KSO_WM_UNIT_COMPATIBLE" val="0"/>
  <p:tag name="KSO_WM_UNIT_DIAGRAM_ISNUMVISUAL" val="0"/>
  <p:tag name="KSO_WM_UNIT_DIAGRAM_ISREFERUNIT" val="0"/>
  <p:tag name="KSO_WM_DIAGRAM_GROUP_CODE" val="l1-4"/>
  <p:tag name="KSO_WM_UNIT_TYPE" val="l_h_f"/>
  <p:tag name="KSO_WM_UNIT_INDEX" val="1_3_1"/>
  <p:tag name="KSO_WM_UNIT_ID" val="custom20204347_23*l_h_f*1_3_1"/>
  <p:tag name="KSO_WM_TEMPLATE_CATEGORY" val="custom"/>
  <p:tag name="KSO_WM_TEMPLATE_INDEX" val="20204347"/>
  <p:tag name="KSO_WM_UNIT_LAYERLEVEL" val="1_1_1"/>
  <p:tag name="KSO_WM_TAG_VERSION" val="1.0"/>
  <p:tag name="KSO_WM_BEAUTIFY_FLAG" val="#wm#"/>
  <p:tag name="KSO_WM_UNIT_TEXT_FILL_FORE_SCHEMECOLOR_INDEX" val="1"/>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AS_UNIQUEID" val="450"/>
</p:tagLst>
</file>

<file path=ppt/tags/tag2.xml><?xml version="1.0" encoding="utf-8"?>
<p:tagLst xmlns:a="http://schemas.openxmlformats.org/drawingml/2006/main" xmlns:r="http://schemas.openxmlformats.org/officeDocument/2006/relationships" xmlns:p="http://schemas.openxmlformats.org/presentationml/2006/main">
  <p:tag name="AS_UNIQUEID" val="453"/>
</p:tagLst>
</file>

<file path=ppt/tags/tag20.xml><?xml version="1.0" encoding="utf-8"?>
<p:tagLst xmlns:a="http://schemas.openxmlformats.org/drawingml/2006/main" xmlns:r="http://schemas.openxmlformats.org/officeDocument/2006/relationships" xmlns:p="http://schemas.openxmlformats.org/presentationml/2006/main">
  <p:tag name="AS_UNIQUEID" val="451"/>
</p:tagLst>
</file>

<file path=ppt/tags/tag21.xml><?xml version="1.0" encoding="utf-8"?>
<p:tagLst xmlns:a="http://schemas.openxmlformats.org/drawingml/2006/main" xmlns:r="http://schemas.openxmlformats.org/officeDocument/2006/relationships" xmlns:p="http://schemas.openxmlformats.org/presentationml/2006/main">
  <p:tag name="AS_UNIQUEID" val="452"/>
</p:tagLst>
</file>

<file path=ppt/tags/tag22.xml><?xml version="1.0" encoding="utf-8"?>
<p:tagLst xmlns:a="http://schemas.openxmlformats.org/drawingml/2006/main" xmlns:r="http://schemas.openxmlformats.org/officeDocument/2006/relationships" xmlns:p="http://schemas.openxmlformats.org/presentationml/2006/main">
  <p:tag name="AS_UNIQUEID" val="453"/>
</p:tagLst>
</file>

<file path=ppt/tags/tag23.xml><?xml version="1.0" encoding="utf-8"?>
<p:tagLst xmlns:a="http://schemas.openxmlformats.org/drawingml/2006/main" xmlns:r="http://schemas.openxmlformats.org/officeDocument/2006/relationships" xmlns:p="http://schemas.openxmlformats.org/presentationml/2006/main">
  <p:tag name="AS_UNIQUEID" val="454"/>
</p:tagLst>
</file>

<file path=ppt/tags/tag24.xml><?xml version="1.0" encoding="utf-8"?>
<p:tagLst xmlns:a="http://schemas.openxmlformats.org/drawingml/2006/main" xmlns:r="http://schemas.openxmlformats.org/officeDocument/2006/relationships" xmlns:p="http://schemas.openxmlformats.org/presentationml/2006/main">
  <p:tag name="AS_UNIQUEID" val="455"/>
</p:tagLst>
</file>

<file path=ppt/tags/tag25.xml><?xml version="1.0" encoding="utf-8"?>
<p:tagLst xmlns:a="http://schemas.openxmlformats.org/drawingml/2006/main" xmlns:r="http://schemas.openxmlformats.org/officeDocument/2006/relationships" xmlns:p="http://schemas.openxmlformats.org/presentationml/2006/main">
  <p:tag name="AS_UNIQUEID" val="456"/>
</p:tagLst>
</file>

<file path=ppt/tags/tag26.xml><?xml version="1.0" encoding="utf-8"?>
<p:tagLst xmlns:a="http://schemas.openxmlformats.org/drawingml/2006/main" xmlns:r="http://schemas.openxmlformats.org/officeDocument/2006/relationships" xmlns:p="http://schemas.openxmlformats.org/presentationml/2006/main">
  <p:tag name="AS_UNIQUEID" val="457"/>
</p:tagLst>
</file>

<file path=ppt/tags/tag27.xml><?xml version="1.0" encoding="utf-8"?>
<p:tagLst xmlns:a="http://schemas.openxmlformats.org/drawingml/2006/main" xmlns:r="http://schemas.openxmlformats.org/officeDocument/2006/relationships" xmlns:p="http://schemas.openxmlformats.org/presentationml/2006/main">
  <p:tag name="AS_UNIQUEID" val="349"/>
</p:tagLst>
</file>

<file path=ppt/tags/tag28.xml><?xml version="1.0" encoding="utf-8"?>
<p:tagLst xmlns:a="http://schemas.openxmlformats.org/drawingml/2006/main" xmlns:r="http://schemas.openxmlformats.org/officeDocument/2006/relationships" xmlns:p="http://schemas.openxmlformats.org/presentationml/2006/main">
  <p:tag name="AS_UNIQUEID" val="458"/>
</p:tagLst>
</file>

<file path=ppt/tags/tag29.xml><?xml version="1.0" encoding="utf-8"?>
<p:tagLst xmlns:a="http://schemas.openxmlformats.org/drawingml/2006/main" xmlns:r="http://schemas.openxmlformats.org/officeDocument/2006/relationships" xmlns:p="http://schemas.openxmlformats.org/presentationml/2006/main">
  <p:tag name="AS_UNIQUEID" val="176"/>
</p:tagLst>
</file>

<file path=ppt/tags/tag3.xml><?xml version="1.0" encoding="utf-8"?>
<p:tagLst xmlns:a="http://schemas.openxmlformats.org/drawingml/2006/main" xmlns:r="http://schemas.openxmlformats.org/officeDocument/2006/relationships" xmlns:p="http://schemas.openxmlformats.org/presentationml/2006/main">
  <p:tag name="AS_UNIQUEID" val="455"/>
</p:tagLst>
</file>

<file path=ppt/tags/tag30.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3"/>
  <p:tag name="KSO_WM_SLIDE_INDEX" val="11"/>
  <p:tag name="KSO_WM_TAG_VERSION" val="1.0"/>
  <p:tag name="KSO_WM_BEAUTIFY_FLAG" val="#wm#"/>
  <p:tag name="KSO_WM_SLIDE_TYPE" val="text"/>
  <p:tag name="KSO_WM_SLIDE_SUBTYPE" val="diag"/>
  <p:tag name="KSO_WM_SLIDE_SIZE" val="863.547*331.494"/>
  <p:tag name="KSO_WM_SLIDE_POSITION" val="48.3028*160.6"/>
  <p:tag name="KSO_WM_DIAGRAM_GROUP_CODE" val="l1-3"/>
  <p:tag name="KSO_WM_SLIDE_DIAGTYPE" val="l"/>
  <p:tag name="KSO_WM_SLIDE_LAYOUT" val="a_i_l"/>
  <p:tag name="KSO_WM_SLIDE_LAYOUT_CNT" val="1_1_1"/>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quot;NaN&quot;,&quot;top&quot;:&quot;NaN&quot;,&quot;right&quot;:&quot;NaN&quot;,&quot;bottom&quot;:&quot;NaN&quot;,&quot;leftAbs&quot;:false,&quot;topAbs&quot;:false,&quot;rightAbs&quot;:false,&quot;bottomAbs&quot;:false},{&quot;type&quot;:&quot;frame&quot;,&quot;left&quot;:&quot;NaN&quot;,&quot;top&quot;:&quot;NaN&quot;,&quot;right&quot;:&quot;NaN&quot;,&quot;bottom&quot;:&quot;NaN&quot;,&quot;leftAbs&quot;:false,&quot;topAbs&quot;:false,&quot;rightAbs&quot;:false,&quot;bottomAbs&quot;:false}]}"/>
  <p:tag name="KSO_WM_SLIDE_BACKGROUND" val="[&quot;general&quot;,&quot;frame&quot;]"/>
  <p:tag name="KSO_WM_SLIDE_RATIO" val="1.777778"/>
  <p:tag name="KSO_WM_TEMPLATE_MASTER_TYPE" val="1"/>
  <p:tag name="KSO_WM_TEMPLATE_COLOR_TYPE" val="1"/>
  <p:tag name="KSO_WM_TEMPLATE_CATEGORY" val="custom"/>
  <p:tag name="KSO_WM_TEMPLATE_INDEX" val="20204347"/>
  <p:tag name="KSO_WM_SLIDE_ID" val="custom20204291_11"/>
</p:tagLst>
</file>

<file path=ppt/tags/tag3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SUBTYPE" val="h"/>
  <p:tag name="KSO_WM_UNIT_TYPE" val="i"/>
  <p:tag name="KSO_WM_UNIT_INDEX" val="1"/>
  <p:tag name="KSO_WM_TEMPLATE_CATEGORY" val="custom"/>
  <p:tag name="KSO_WM_TEMPLATE_INDEX" val="20204291"/>
  <p:tag name="KSO_WM_UNIT_ID" val="custom20204291_11*i*1"/>
  <p:tag name="KSO_WM_UNIT_HIGHLIGHT" val="0"/>
  <p:tag name="KSO_WM_UNIT_COMPATIBLE" val="0"/>
  <p:tag name="KSO_WM_UNIT_DIAGRAM_ISNUMVISUAL" val="0"/>
  <p:tag name="KSO_WM_UNIT_DIAGRAM_ISREFERUNIT" val="0"/>
  <p:tag name="KSO_WM_DIAGRAM_GROUP_CODE" val="l1-3"/>
  <p:tag name="KSO_WM_UNIT_LAYERLEVEL" val="1"/>
  <p:tag name="KSO_WM_TAG_VERSION" val="1.0"/>
  <p:tag name="KSO_WM_BEAUTIFY_FLAG" val="#wm#"/>
  <p:tag name="KSO_WM_UNIT_BK_DARK_LIGHT" val="1"/>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1"/>
  <p:tag name="KSO_WM_TEMPLATE_CATEGORY" val="custom"/>
  <p:tag name="KSO_WM_TEMPLATE_INDEX" val="20204291"/>
  <p:tag name="KSO_WM_UNIT_ID" val="custom20204291_11*i*1"/>
  <p:tag name="KSO_WM_UNIT_HIGHLIGHT" val="0"/>
  <p:tag name="KSO_WM_UNIT_COMPATIBLE" val="0"/>
  <p:tag name="KSO_WM_UNIT_DIAGRAM_ISNUMVISUAL" val="0"/>
  <p:tag name="KSO_WM_UNIT_DIAGRAM_ISREFERUNIT" val="0"/>
  <p:tag name="KSO_WM_DIAGRAM_GROUP_CODE" val="l1-3"/>
  <p:tag name="KSO_WM_UNIT_LAYERLEVEL" val="1"/>
  <p:tag name="KSO_WM_TAG_VERSION" val="1.0"/>
  <p:tag name="KSO_WM_BEAUTIFY_FLAG" val="#wm#"/>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291"/>
  <p:tag name="KSO_WM_UNIT_ID" val="custom20204291_11*i*2"/>
  <p:tag name="KSO_WM_UNIT_HIGHLIGHT" val="0"/>
  <p:tag name="KSO_WM_UNIT_COMPATIBLE" val="0"/>
  <p:tag name="KSO_WM_UNIT_DIAGRAM_ISNUMVISUAL" val="0"/>
  <p:tag name="KSO_WM_UNIT_DIAGRAM_ISREFERUNIT" val="0"/>
  <p:tag name="KSO_WM_DIAGRAM_GROUP_CODE" val="l1-3"/>
  <p:tag name="KSO_WM_UNIT_LAYERLEVEL" val="1"/>
  <p:tag name="KSO_WM_TAG_VERSION" val="1.0"/>
  <p:tag name="KSO_WM_BEAUTIFY_FLAG" val="#wm#"/>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3"/>
  <p:tag name="KSO_WM_SLIDE_INDEX" val="11"/>
  <p:tag name="KSO_WM_TAG_VERSION" val="1.0"/>
  <p:tag name="KSO_WM_BEAUTIFY_FLAG" val="#wm#"/>
  <p:tag name="KSO_WM_SLIDE_TYPE" val="text"/>
  <p:tag name="KSO_WM_SLIDE_SUBTYPE" val="diag"/>
  <p:tag name="KSO_WM_SLIDE_SIZE" val="863.547*331.494"/>
  <p:tag name="KSO_WM_SLIDE_POSITION" val="48.3028*160.6"/>
  <p:tag name="KSO_WM_DIAGRAM_GROUP_CODE" val="l1-3"/>
  <p:tag name="KSO_WM_SLIDE_DIAGTYPE" val="l"/>
  <p:tag name="KSO_WM_SLIDE_LAYOUT" val="a_i_l"/>
  <p:tag name="KSO_WM_SLIDE_LAYOUT_CNT" val="1_1_1"/>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quot;NaN&quot;,&quot;top&quot;:&quot;NaN&quot;,&quot;right&quot;:&quot;NaN&quot;,&quot;bottom&quot;:&quot;NaN&quot;,&quot;leftAbs&quot;:false,&quot;topAbs&quot;:false,&quot;rightAbs&quot;:false,&quot;bottomAbs&quot;:false},{&quot;type&quot;:&quot;frame&quot;,&quot;left&quot;:&quot;NaN&quot;,&quot;top&quot;:&quot;NaN&quot;,&quot;right&quot;:&quot;NaN&quot;,&quot;bottom&quot;:&quot;NaN&quot;,&quot;leftAbs&quot;:false,&quot;topAbs&quot;:false,&quot;rightAbs&quot;:false,&quot;bottomAbs&quot;:false}]}"/>
  <p:tag name="KSO_WM_SLIDE_BACKGROUND" val="[&quot;general&quot;,&quot;frame&quot;]"/>
  <p:tag name="KSO_WM_SLIDE_RATIO" val="1.777778"/>
  <p:tag name="KSO_WM_TEMPLATE_MASTER_TYPE" val="1"/>
  <p:tag name="KSO_WM_TEMPLATE_COLOR_TYPE" val="1"/>
  <p:tag name="KSO_WM_TEMPLATE_CATEGORY" val="custom"/>
  <p:tag name="KSO_WM_TEMPLATE_INDEX" val="20204347"/>
  <p:tag name="KSO_WM_SLIDE_ID" val="custom20204291_11"/>
</p:tagLst>
</file>

<file path=ppt/tags/tag35.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SUBTYPE" val="h"/>
  <p:tag name="KSO_WM_UNIT_TYPE" val="i"/>
  <p:tag name="KSO_WM_UNIT_INDEX" val="1"/>
  <p:tag name="KSO_WM_TEMPLATE_CATEGORY" val="custom"/>
  <p:tag name="KSO_WM_TEMPLATE_INDEX" val="20204291"/>
  <p:tag name="KSO_WM_UNIT_ID" val="custom20204291_11*i*1"/>
  <p:tag name="KSO_WM_UNIT_HIGHLIGHT" val="0"/>
  <p:tag name="KSO_WM_UNIT_COMPATIBLE" val="0"/>
  <p:tag name="KSO_WM_UNIT_DIAGRAM_ISNUMVISUAL" val="0"/>
  <p:tag name="KSO_WM_UNIT_DIAGRAM_ISREFERUNIT" val="0"/>
  <p:tag name="KSO_WM_DIAGRAM_GROUP_CODE" val="l1-3"/>
  <p:tag name="KSO_WM_UNIT_LAYERLEVEL" val="1"/>
  <p:tag name="KSO_WM_TAG_VERSION" val="1.0"/>
  <p:tag name="KSO_WM_BEAUTIFY_FLAG" val="#wm#"/>
  <p:tag name="KSO_WM_UNIT_BK_DARK_LIGHT" val="1"/>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10;添加大标题"/>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2;36;4"/>
  <p:tag name="KSO_WM_UNIT_BLOCK" val="0"/>
  <p:tag name="KSO_WM_TEMPLATE_CATEGORY" val="custom"/>
  <p:tag name="KSO_WM_TEMPLATE_INDEX" val="20204505"/>
  <p:tag name="KSO_WM_UNIT_ID" val="custom20204505_18*a*1"/>
</p:tagLst>
</file>

<file path=ppt/tags/tag37.xml><?xml version="1.0" encoding="utf-8"?>
<p:tagLst xmlns:a="http://schemas.openxmlformats.org/drawingml/2006/main" xmlns:r="http://schemas.openxmlformats.org/officeDocument/2006/relationships" xmlns:p="http://schemas.openxmlformats.org/presentationml/2006/main">
  <p:tag name="AS_UNIQUEID" val="465"/>
</p:tagLst>
</file>

<file path=ppt/tags/tag38.xml><?xml version="1.0" encoding="utf-8"?>
<p:tagLst xmlns:a="http://schemas.openxmlformats.org/drawingml/2006/main" xmlns:r="http://schemas.openxmlformats.org/officeDocument/2006/relationships" xmlns:p="http://schemas.openxmlformats.org/presentationml/2006/main">
  <p:tag name="AS_UNIQUEID" val="466"/>
</p:tagLst>
</file>

<file path=ppt/tags/tag39.xml><?xml version="1.0" encoding="utf-8"?>
<p:tagLst xmlns:a="http://schemas.openxmlformats.org/drawingml/2006/main" xmlns:r="http://schemas.openxmlformats.org/officeDocument/2006/relationships" xmlns:p="http://schemas.openxmlformats.org/presentationml/2006/main">
  <p:tag name="AS_UNIQUEID" val="467"/>
</p:tagLst>
</file>

<file path=ppt/tags/tag4.xml><?xml version="1.0" encoding="utf-8"?>
<p:tagLst xmlns:a="http://schemas.openxmlformats.org/drawingml/2006/main" xmlns:r="http://schemas.openxmlformats.org/officeDocument/2006/relationships" xmlns:p="http://schemas.openxmlformats.org/presentationml/2006/main">
  <p:tag name="AS_UNIQUEID" val="349"/>
</p:tagLst>
</file>

<file path=ppt/tags/tag40.xml><?xml version="1.0" encoding="utf-8"?>
<p:tagLst xmlns:a="http://schemas.openxmlformats.org/drawingml/2006/main" xmlns:r="http://schemas.openxmlformats.org/officeDocument/2006/relationships" xmlns:p="http://schemas.openxmlformats.org/presentationml/2006/main">
  <p:tag name="AS_UNIQUEID" val="468"/>
</p:tagLst>
</file>

<file path=ppt/tags/tag41.xml><?xml version="1.0" encoding="utf-8"?>
<p:tagLst xmlns:a="http://schemas.openxmlformats.org/drawingml/2006/main" xmlns:r="http://schemas.openxmlformats.org/officeDocument/2006/relationships" xmlns:p="http://schemas.openxmlformats.org/presentationml/2006/main">
  <p:tag name="AS_UNIQUEID" val="469"/>
</p:tagLst>
</file>

<file path=ppt/tags/tag42.xml><?xml version="1.0" encoding="utf-8"?>
<p:tagLst xmlns:a="http://schemas.openxmlformats.org/drawingml/2006/main" xmlns:r="http://schemas.openxmlformats.org/officeDocument/2006/relationships" xmlns:p="http://schemas.openxmlformats.org/presentationml/2006/main">
  <p:tag name="AS_UNIQUEID" val="470"/>
</p:tagLst>
</file>

<file path=ppt/tags/tag43.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21"/>
  <p:tag name="KSO_WM_TAG_VERSION" val="1.0"/>
  <p:tag name="KSO_WM_BEAUTIFY_FLAG" val="#wm#"/>
  <p:tag name="KSO_WM_SLIDE_LAYOUT" val="a_d_f"/>
  <p:tag name="KSO_WM_SLIDE_LAYOUT_CNT" val="1_2_1"/>
  <p:tag name="KSO_WM_SLIDE_TYPE" val="text"/>
  <p:tag name="KSO_WM_SLIDE_SUBTYPE" val="picTxt"/>
  <p:tag name="KSO_WM_SLIDE_SIZE" val="959*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1,&quot;isOverLayout&quot;:1,&quot;margin&quot;:{&quot;left&quot;:1.27,&quot;top&quot;:1.69,&quot;right&quot;:0.026,&quot;bottom&quot;:1.69},&quot;marginOverLayout&quot;:{&quot;left&quot;:0.0,&quot;top&quot;:0.0,&quot;right&quot;:0.026,&quot;bottom&quot;:0.0},&quot;edge&quot;:{&quot;left&quot;:true,&quot;top&quot;:true,&quot;right&quot;:false,&quot;bottom&quot;:true}},{&quot;direction&quot;:1,&quot;horizontalAlign&quot;:-1,&quot;verticalAlign&quot;:-1,&quot;type&quot;:0,&quot;diagramDirection&quot;:0,&quot;canSetOverLayout&quot;:0,&quot;isOverLayout&quot;:0,&quot;normalSize&quot;:{&quot;size1&quot;:49.8},&quot;minSize&quot;:{&quot;size1&quot;:49.8},&quot;maxSize&quot;:{&quot;size1&quot;:49.8},&quot;edge&quot;:{&quot;left&quot;:false,&quot;top&quot;:true,&quot;right&quot;:true,&quot;bottom&quot;:true},&quot;subLayout&quot;:[{&quot;direction&quot;:0,&quot;horizontalAlign&quot;:0,&quot;verticalAlign&quot;:1,&quot;type&quot;:0,&quot;diagramDirection&quot;:0,&quot;canSetOverLayout&quot;:0,&quot;isOverLayout&quot;:0,&quot;margin&quot;:{&quot;left&quot;:1.27,&quot;top&quot;:1.69,&quot;right&quot;:1.27,&quot;bottom&quot;:1.69},&quot;edge&quot;:{&quot;left&quot;:false,&quot;top&quot;:true,&quot;right&quot;:false,&quot;bottom&quot;:true}},{&quot;direction&quot;:0,&quot;horizontalAlign&quot;:0,&quot;verticalAlign&quot;:1,&quot;type&quot;:0,&quot;diagramDirection&quot;:0,&quot;canSetOverLayout&quot;:1,&quot;isOverLayout&quot;:1,&quot;margin&quot;:{&quot;left&quot;:0.026,&quot;top&quot;:1.69,&quot;right&quot;:1.27,&quot;bottom&quot;:1.69},&quot;marginOverLayout&quot;:{&quot;left&quot;:0.026,&quot;top&quot;:0.0,&quot;right&quot;:0.0,&quot;bottom&quot;:0.0},&quot;edge&quot;:{&quot;left&quot;:false,&quot;top&quot;:true,&quot;right&quot;:true,&quot;bottom&quot;:true}}]}]}"/>
  <p:tag name="KSO_WM_SLIDE_CAN_ADD_NAVIGATION" val="1"/>
  <p:tag name="KSO_WM_SLIDE_BACKGROUND" val="[&quot;general&quot;]"/>
  <p:tag name="KSO_WM_SLIDE_RATIO" val="1.777778"/>
  <p:tag name="KSO_WM_TEMPLATE_MASTER_TYPE" val="1"/>
  <p:tag name="KSO_WM_TEMPLATE_COLOR_TYPE" val="1"/>
  <p:tag name="KSO_WM_TEMPLATE_CATEGORY" val="custom"/>
  <p:tag name="KSO_WM_TEMPLATE_INDEX" val="20204347"/>
  <p:tag name="KSO_WM_SLIDE_ID" val="custom20204291_2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UNIT_TYPE" val="i"/>
  <p:tag name="KSO_WM_UNIT_INDEX" val="3"/>
  <p:tag name="KSO_WM_TEMPLATE_CATEGORY" val="custom"/>
  <p:tag name="KSO_WM_TEMPLATE_INDEX" val="20204291"/>
  <p:tag name="KSO_WM_UNIT_ID" val="custom20204291_21*i*3"/>
</p:tagLst>
</file>

<file path=ppt/tags/tag45.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为了最终演示发布的良好效果，请尽量言简意赅的阐述观点；根据需要可酌情增减文字…"/>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TEMPLATE_CATEGORY" val="custom"/>
  <p:tag name="KSO_WM_TEMPLATE_INDEX" val="20204291"/>
  <p:tag name="KSO_WM_UNIT_ID" val="custom20204291_21*f*1"/>
</p:tagLst>
</file>

<file path=ppt/tags/tag4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10;添加大标题"/>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2;36;4"/>
  <p:tag name="KSO_WM_UNIT_BLOCK" val="0"/>
  <p:tag name="KSO_WM_TEMPLATE_CATEGORY" val="custom"/>
  <p:tag name="KSO_WM_TEMPLATE_INDEX" val="20204291"/>
  <p:tag name="KSO_WM_UNIT_ID" val="custom20204291_21*a*1"/>
</p:tagLst>
</file>

<file path=ppt/tags/tag47.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21"/>
  <p:tag name="KSO_WM_TAG_VERSION" val="1.0"/>
  <p:tag name="KSO_WM_BEAUTIFY_FLAG" val="#wm#"/>
  <p:tag name="KSO_WM_SLIDE_LAYOUT" val="a_d_f"/>
  <p:tag name="KSO_WM_SLIDE_LAYOUT_CNT" val="1_2_1"/>
  <p:tag name="KSO_WM_SLIDE_TYPE" val="text"/>
  <p:tag name="KSO_WM_SLIDE_SUBTYPE" val="picTxt"/>
  <p:tag name="KSO_WM_SLIDE_SIZE" val="959*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1,&quot;isOverLayout&quot;:1,&quot;margin&quot;:{&quot;left&quot;:1.27,&quot;top&quot;:1.69,&quot;right&quot;:0.026,&quot;bottom&quot;:1.69},&quot;marginOverLayout&quot;:{&quot;left&quot;:0.0,&quot;top&quot;:0.0,&quot;right&quot;:0.026,&quot;bottom&quot;:0.0},&quot;edge&quot;:{&quot;left&quot;:true,&quot;top&quot;:true,&quot;right&quot;:false,&quot;bottom&quot;:true}},{&quot;direction&quot;:1,&quot;horizontalAlign&quot;:-1,&quot;verticalAlign&quot;:-1,&quot;type&quot;:0,&quot;diagramDirection&quot;:0,&quot;canSetOverLayout&quot;:0,&quot;isOverLayout&quot;:0,&quot;normalSize&quot;:{&quot;size1&quot;:49.8},&quot;minSize&quot;:{&quot;size1&quot;:49.8},&quot;maxSize&quot;:{&quot;size1&quot;:49.8},&quot;edge&quot;:{&quot;left&quot;:false,&quot;top&quot;:true,&quot;right&quot;:true,&quot;bottom&quot;:true},&quot;subLayout&quot;:[{&quot;direction&quot;:0,&quot;horizontalAlign&quot;:0,&quot;verticalAlign&quot;:1,&quot;type&quot;:0,&quot;diagramDirection&quot;:0,&quot;canSetOverLayout&quot;:0,&quot;isOverLayout&quot;:0,&quot;margin&quot;:{&quot;left&quot;:1.27,&quot;top&quot;:1.69,&quot;right&quot;:1.27,&quot;bottom&quot;:1.69},&quot;edge&quot;:{&quot;left&quot;:false,&quot;top&quot;:true,&quot;right&quot;:false,&quot;bottom&quot;:true}},{&quot;direction&quot;:0,&quot;horizontalAlign&quot;:0,&quot;verticalAlign&quot;:1,&quot;type&quot;:0,&quot;diagramDirection&quot;:0,&quot;canSetOverLayout&quot;:1,&quot;isOverLayout&quot;:1,&quot;margin&quot;:{&quot;left&quot;:0.026,&quot;top&quot;:1.69,&quot;right&quot;:1.27,&quot;bottom&quot;:1.69},&quot;marginOverLayout&quot;:{&quot;left&quot;:0.026,&quot;top&quot;:0.0,&quot;right&quot;:0.0,&quot;bottom&quot;:0.0},&quot;edge&quot;:{&quot;left&quot;:false,&quot;top&quot;:true,&quot;right&quot;:true,&quot;bottom&quot;:true}}]}]}"/>
  <p:tag name="KSO_WM_SLIDE_CAN_ADD_NAVIGATION" val="1"/>
  <p:tag name="KSO_WM_SLIDE_BACKGROUND" val="[&quot;general&quot;]"/>
  <p:tag name="KSO_WM_SLIDE_RATIO" val="1.777778"/>
  <p:tag name="KSO_WM_TEMPLATE_MASTER_TYPE" val="1"/>
  <p:tag name="KSO_WM_TEMPLATE_COLOR_TYPE" val="1"/>
  <p:tag name="KSO_WM_TEMPLATE_CATEGORY" val="custom"/>
  <p:tag name="KSO_WM_TEMPLATE_INDEX" val="20204347"/>
  <p:tag name="KSO_WM_SLIDE_ID" val="custom20204291_2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UNIT_TYPE" val="i"/>
  <p:tag name="KSO_WM_UNIT_INDEX" val="3"/>
  <p:tag name="KSO_WM_TEMPLATE_CATEGORY" val="custom"/>
  <p:tag name="KSO_WM_TEMPLATE_INDEX" val="20204291"/>
  <p:tag name="KSO_WM_UNIT_ID" val="custom20204291_21*i*3"/>
</p:tagLst>
</file>

<file path=ppt/tags/tag49.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为了最终演示发布的良好效果，请尽量言简意赅的阐述观点；根据需要可酌情增减文字…"/>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TEMPLATE_CATEGORY" val="custom"/>
  <p:tag name="KSO_WM_TEMPLATE_INDEX" val="20204291"/>
  <p:tag name="KSO_WM_UNIT_ID" val="custom20204291_21*f*1"/>
</p:tagLst>
</file>

<file path=ppt/tags/tag5.xml><?xml version="1.0" encoding="utf-8"?>
<p:tagLst xmlns:a="http://schemas.openxmlformats.org/drawingml/2006/main" xmlns:r="http://schemas.openxmlformats.org/officeDocument/2006/relationships" xmlns:p="http://schemas.openxmlformats.org/presentationml/2006/main">
  <p:tag name="AS_UNIQUEID" val="462"/>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10;添加大标题"/>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2;36;4"/>
  <p:tag name="KSO_WM_UNIT_BLOCK" val="0"/>
  <p:tag name="KSO_WM_TEMPLATE_CATEGORY" val="custom"/>
  <p:tag name="KSO_WM_TEMPLATE_INDEX" val="20204291"/>
  <p:tag name="KSO_WM_UNIT_ID" val="custom20204291_21*a*1"/>
</p:tagLst>
</file>

<file path=ppt/tags/tag51.xml><?xml version="1.0" encoding="utf-8"?>
<p:tagLst xmlns:a="http://schemas.openxmlformats.org/drawingml/2006/main" xmlns:r="http://schemas.openxmlformats.org/officeDocument/2006/relationships" xmlns:p="http://schemas.openxmlformats.org/presentationml/2006/main">
  <p:tag name="AS_UNIQUEID" val="240"/>
</p:tagLst>
</file>

<file path=ppt/tags/tag52.xml><?xml version="1.0" encoding="utf-8"?>
<p:tagLst xmlns:a="http://schemas.openxmlformats.org/drawingml/2006/main" xmlns:r="http://schemas.openxmlformats.org/officeDocument/2006/relationships" xmlns:p="http://schemas.openxmlformats.org/presentationml/2006/main">
  <p:tag name="AS_UNIQUEID" val="241"/>
</p:tagLst>
</file>

<file path=ppt/tags/tag53.xml><?xml version="1.0" encoding="utf-8"?>
<p:tagLst xmlns:a="http://schemas.openxmlformats.org/drawingml/2006/main" xmlns:r="http://schemas.openxmlformats.org/officeDocument/2006/relationships" xmlns:p="http://schemas.openxmlformats.org/presentationml/2006/main">
  <p:tag name="AS_UNIQUEID" val="242"/>
</p:tagLst>
</file>

<file path=ppt/tags/tag54.xml><?xml version="1.0" encoding="utf-8"?>
<p:tagLst xmlns:a="http://schemas.openxmlformats.org/drawingml/2006/main" xmlns:r="http://schemas.openxmlformats.org/officeDocument/2006/relationships" xmlns:p="http://schemas.openxmlformats.org/presentationml/2006/main">
  <p:tag name="AS_UNIQUEID" val="243"/>
</p:tagLst>
</file>

<file path=ppt/tags/tag55.xml><?xml version="1.0" encoding="utf-8"?>
<p:tagLst xmlns:a="http://schemas.openxmlformats.org/drawingml/2006/main" xmlns:r="http://schemas.openxmlformats.org/officeDocument/2006/relationships" xmlns:p="http://schemas.openxmlformats.org/presentationml/2006/main">
  <p:tag name="AS_UNIQUEID" val="244"/>
</p:tagLst>
</file>

<file path=ppt/tags/tag56.xml><?xml version="1.0" encoding="utf-8"?>
<p:tagLst xmlns:a="http://schemas.openxmlformats.org/drawingml/2006/main" xmlns:r="http://schemas.openxmlformats.org/officeDocument/2006/relationships" xmlns:p="http://schemas.openxmlformats.org/presentationml/2006/main">
  <p:tag name="AS_UNIQUEID" val="245"/>
</p:tagLst>
</file>

<file path=ppt/tags/tag57.xml><?xml version="1.0" encoding="utf-8"?>
<p:tagLst xmlns:a="http://schemas.openxmlformats.org/drawingml/2006/main" xmlns:r="http://schemas.openxmlformats.org/officeDocument/2006/relationships" xmlns:p="http://schemas.openxmlformats.org/presentationml/2006/main">
  <p:tag name="AS_UNIQUEID" val="246"/>
</p:tagLst>
</file>

<file path=ppt/tags/tag58.xml><?xml version="1.0" encoding="utf-8"?>
<p:tagLst xmlns:a="http://schemas.openxmlformats.org/drawingml/2006/main" xmlns:r="http://schemas.openxmlformats.org/officeDocument/2006/relationships" xmlns:p="http://schemas.openxmlformats.org/presentationml/2006/main">
  <p:tag name="AS_UNIQUEID" val="247"/>
</p:tagLst>
</file>

<file path=ppt/tags/tag59.xml><?xml version="1.0" encoding="utf-8"?>
<p:tagLst xmlns:a="http://schemas.openxmlformats.org/drawingml/2006/main" xmlns:r="http://schemas.openxmlformats.org/officeDocument/2006/relationships" xmlns:p="http://schemas.openxmlformats.org/presentationml/2006/main">
  <p:tag name="AS_UNIQUEID" val="248"/>
</p:tagLst>
</file>

<file path=ppt/tags/tag6.xml><?xml version="1.0" encoding="utf-8"?>
<p:tagLst xmlns:a="http://schemas.openxmlformats.org/drawingml/2006/main" xmlns:r="http://schemas.openxmlformats.org/officeDocument/2006/relationships" xmlns:p="http://schemas.openxmlformats.org/presentationml/2006/main">
  <p:tag name="AS_UNIQUEID" val="350"/>
</p:tagLst>
</file>

<file path=ppt/tags/tag60.xml><?xml version="1.0" encoding="utf-8"?>
<p:tagLst xmlns:a="http://schemas.openxmlformats.org/drawingml/2006/main" xmlns:r="http://schemas.openxmlformats.org/officeDocument/2006/relationships" xmlns:p="http://schemas.openxmlformats.org/presentationml/2006/main">
  <p:tag name="AS_UNIQUEID" val="249"/>
</p:tagLst>
</file>

<file path=ppt/tags/tag61.xml><?xml version="1.0" encoding="utf-8"?>
<p:tagLst xmlns:a="http://schemas.openxmlformats.org/drawingml/2006/main" xmlns:r="http://schemas.openxmlformats.org/officeDocument/2006/relationships" xmlns:p="http://schemas.openxmlformats.org/presentationml/2006/main">
  <p:tag name="AS_UNIQUEID" val="667"/>
</p:tagLst>
</file>

<file path=ppt/tags/tag62.xml><?xml version="1.0" encoding="utf-8"?>
<p:tagLst xmlns:a="http://schemas.openxmlformats.org/drawingml/2006/main" xmlns:r="http://schemas.openxmlformats.org/officeDocument/2006/relationships" xmlns:p="http://schemas.openxmlformats.org/presentationml/2006/main">
  <p:tag name="AS_UNIQUEID" val="673"/>
</p:tagLst>
</file>

<file path=ppt/tags/tag63.xml><?xml version="1.0" encoding="utf-8"?>
<p:tagLst xmlns:a="http://schemas.openxmlformats.org/drawingml/2006/main" xmlns:r="http://schemas.openxmlformats.org/officeDocument/2006/relationships" xmlns:p="http://schemas.openxmlformats.org/presentationml/2006/main">
  <p:tag name="AS_UNIQUEID" val="674"/>
</p:tagLst>
</file>

<file path=ppt/tags/tag64.xml><?xml version="1.0" encoding="utf-8"?>
<p:tagLst xmlns:a="http://schemas.openxmlformats.org/drawingml/2006/main" xmlns:r="http://schemas.openxmlformats.org/officeDocument/2006/relationships" xmlns:p="http://schemas.openxmlformats.org/presentationml/2006/main">
  <p:tag name="AS_UNIQUEID" val="678"/>
</p:tagLst>
</file>

<file path=ppt/tags/tag65.xml><?xml version="1.0" encoding="utf-8"?>
<p:tagLst xmlns:a="http://schemas.openxmlformats.org/drawingml/2006/main" xmlns:r="http://schemas.openxmlformats.org/officeDocument/2006/relationships" xmlns:p="http://schemas.openxmlformats.org/presentationml/2006/main">
  <p:tag name="AS_UNIQUEID" val="679"/>
</p:tagLst>
</file>

<file path=ppt/tags/tag66.xml><?xml version="1.0" encoding="utf-8"?>
<p:tagLst xmlns:a="http://schemas.openxmlformats.org/drawingml/2006/main" xmlns:r="http://schemas.openxmlformats.org/officeDocument/2006/relationships" xmlns:p="http://schemas.openxmlformats.org/presentationml/2006/main">
  <p:tag name="AS_UNIQUEID" val="680"/>
</p:tagLst>
</file>

<file path=ppt/tags/tag67.xml><?xml version="1.0" encoding="utf-8"?>
<p:tagLst xmlns:a="http://schemas.openxmlformats.org/drawingml/2006/main" xmlns:r="http://schemas.openxmlformats.org/officeDocument/2006/relationships" xmlns:p="http://schemas.openxmlformats.org/presentationml/2006/main">
  <p:tag name="AS_UNIQUEID" val="681"/>
</p:tagLst>
</file>

<file path=ppt/tags/tag68.xml><?xml version="1.0" encoding="utf-8"?>
<p:tagLst xmlns:a="http://schemas.openxmlformats.org/drawingml/2006/main" xmlns:r="http://schemas.openxmlformats.org/officeDocument/2006/relationships" xmlns:p="http://schemas.openxmlformats.org/presentationml/2006/main">
  <p:tag name="AS_UNIQUEID" val="682"/>
</p:tagLst>
</file>

<file path=ppt/tags/tag69.xml><?xml version="1.0" encoding="utf-8"?>
<p:tagLst xmlns:a="http://schemas.openxmlformats.org/drawingml/2006/main" xmlns:r="http://schemas.openxmlformats.org/officeDocument/2006/relationships" xmlns:p="http://schemas.openxmlformats.org/presentationml/2006/main">
  <p:tag name="AS_UNIQUEID" val="683"/>
</p:tagLst>
</file>

<file path=ppt/tags/tag7.xml><?xml version="1.0" encoding="utf-8"?>
<p:tagLst xmlns:a="http://schemas.openxmlformats.org/drawingml/2006/main" xmlns:r="http://schemas.openxmlformats.org/officeDocument/2006/relationships" xmlns:p="http://schemas.openxmlformats.org/presentationml/2006/main">
  <p:tag name="AS_UNIQUEID" val="438"/>
</p:tagLst>
</file>

<file path=ppt/tags/tag70.xml><?xml version="1.0" encoding="utf-8"?>
<p:tagLst xmlns:a="http://schemas.openxmlformats.org/drawingml/2006/main" xmlns:r="http://schemas.openxmlformats.org/officeDocument/2006/relationships" xmlns:p="http://schemas.openxmlformats.org/presentationml/2006/main">
  <p:tag name="AS_UNIQUEID" val="684"/>
</p:tagLst>
</file>

<file path=ppt/tags/tag71.xml><?xml version="1.0" encoding="utf-8"?>
<p:tagLst xmlns:a="http://schemas.openxmlformats.org/drawingml/2006/main" xmlns:r="http://schemas.openxmlformats.org/officeDocument/2006/relationships" xmlns:p="http://schemas.openxmlformats.org/presentationml/2006/main">
  <p:tag name="AS_UNIQUEID" val="691"/>
</p:tagLst>
</file>

<file path=ppt/tags/tag72.xml><?xml version="1.0" encoding="utf-8"?>
<p:tagLst xmlns:a="http://schemas.openxmlformats.org/drawingml/2006/main" xmlns:r="http://schemas.openxmlformats.org/officeDocument/2006/relationships" xmlns:p="http://schemas.openxmlformats.org/presentationml/2006/main">
  <p:tag name="AS_UNIQUEID" val="694"/>
</p:tagLst>
</file>

<file path=ppt/tags/tag73.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20"/>
  <p:tag name="KSO_WM_TAG_VERSION" val="1.0"/>
  <p:tag name="KSO_WM_BEAUTIFY_FLAG" val="#wm#"/>
  <p:tag name="KSO_WM_SLIDE_LAYOUT" val="a_d_f"/>
  <p:tag name="KSO_WM_SLIDE_LAYOUT_CNT" val="1_1_1"/>
  <p:tag name="KSO_WM_SLIDE_TYPE" val="text"/>
  <p:tag name="KSO_WM_SLIDE_SUBTYPE" val="picTxt"/>
  <p:tag name="KSO_WM_SLIDE_SIZE" val="960*540"/>
  <p:tag name="KSO_WM_SLIDE_POSITION" val="0*0"/>
  <p:tag name="KSO_WM_TEMPLATE_MASTER_TYPE" val="1"/>
  <p:tag name="KSO_WM_TEMPLATE_COLOR_TYPE" val="1"/>
  <p:tag name="KSO_WM_TEMPLATE_CATEGORY" val="custom"/>
  <p:tag name="KSO_WM_TEMPLATE_INDEX" val="20204347"/>
  <p:tag name="KSO_WM_SLIDE_ID" val="custom20204347_20"/>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47_20*i*1"/>
  <p:tag name="KSO_WM_TEMPLATE_CATEGORY" val="custom"/>
  <p:tag name="KSO_WM_TEMPLATE_INDEX" val="20204347"/>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AS_UNIQUEID" val="688"/>
</p:tagLst>
</file>

<file path=ppt/tags/tag76.xml><?xml version="1.0" encoding="utf-8"?>
<p:tagLst xmlns:a="http://schemas.openxmlformats.org/drawingml/2006/main" xmlns:r="http://schemas.openxmlformats.org/officeDocument/2006/relationships" xmlns:p="http://schemas.openxmlformats.org/presentationml/2006/main">
  <p:tag name="AS_UNIQUEID" val="299"/>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896"/>
  <p:tag name="KSO_WM_SLIDE_ID" val="diagram20201896_1"/>
  <p:tag name="KSO_WM_TEMPLATE_SUBCATEGORY" val="11"/>
  <p:tag name="KSO_WM_SLIDE_TYPE" val="text"/>
  <p:tag name="KSO_WM_SLIDE_SUBTYPE" val="picTxt"/>
  <p:tag name="KSO_WM_SLIDE_ITEM_CNT" val="0"/>
  <p:tag name="KSO_WM_SLIDE_INDEX" val="1"/>
  <p:tag name="KSO_WM_SLIDE_SIZE" val="864*444"/>
  <p:tag name="KSO_WM_SLIDE_POSITION" val="47*47"/>
  <p:tag name="KSO_WM_TAG_VERSION" val="1.0"/>
  <p:tag name="KSO_WM_SLIDE_LAYOUT" val="d_f"/>
  <p:tag name="KSO_WM_SLIDE_LAYOUT_CNT" val="2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id&quot;: &quot;2020-03-10T11:35:56&quot;,&#10;    &quot;maxSize&quot;: {&#10;        &quot;size1&quot;: 41.899999999999999&#10;    },&#10;    &quot;minSize&quot;: {&#10;        &quot;size1&quot;: 19.199999999999999&#10;    },&#10;    &quot;normalSize&quot;: {&#10;        &quot;size1&quot;: 19.352785308828992&#10;    },&#10;    &quot;subLayout&quot;: [&#10;        {&#10;            &quot;horizontalAlign&quot;: 1,&#10;            &quot;id&quot;: &quot;2020-03-10T11:35:56&quot;,&#10;            &quot;margin&quot;: {&#10;                &quot;bottom&quot;: 0.82200002670288086,&#10;                &quot;left&quot;: 1.690000057220459,&#10;                &quot;right&quot;: 1.690000057220459,&#10;                &quot;top&quot;: 1.6820000410079956&#10;            },&#10;            &quot;type&quot;: 0,&#10;            &quot;verticalAlign&quot;: 1&#10;        },&#10;        {&#10;            &quot;backgroundInfo&quot;: [&#10;                {&#10;                    &quot;bottom&quot;: 0,&#10;                    &quot;bottomAbs&quot;: false,&#10;                    &quot;left&quot;: 0,&#10;                    &quot;leftAbs&quot;: false,&#10;                    &quot;right&quot;: 0,&#10;                    &quot;rightAbs&quot;: false,&#10;                    &quot;top&quot;: 0.20292554800000001,&#10;                    &quot;topAbs&quot;: false,&#10;                    &quot;type&quot;: &quot;bottomTop&quot;&#10;                }&#10;            ],&#10;            &quot;horizontalAlign&quot;: 0,&#10;            &quot;id&quot;: &quot;2020-03-10T11:35:56&quot;,&#10;            &quot;marginOverLayout&quot;: {&#10;                &quot;bottom&quot;: 0,&#10;                &quot;left&quot;: 0,&#10;                &quot;right&quot;: 0,&#10;                &quot;top&quot;: 0&#10;            },&#10;            &quot;maxSize&quot;: {&#10;                &quot;size1&quot;: 55.299999999999997&#10;            },&#10;            &quot;minSize&quot;: {&#10;                &quot;size1&quot;: 34.600000000000001&#10;            },&#10;            &quot;normalSize&quot;: {&#10;                &quot;size1&quot;: 45.483492389139478&#10;            },&#10;            &quot;subLayout&quot;: [&#10;                {&#10;                    &quot;id&quot;: &quot;2020-03-10T11:35:56&quot;,&#10;                    &quot;margin&quot;: {&#10;                        &quot;bottom&quot;: 0.29100000858306885,&#10;                        &quot;left&quot;: 1.690000057220459,&#10;                        &quot;right&quot;: 1.690000057220459,&#10;                        &quot;top&quot;: 0.030999999493360519&#10;                    },&#10;                    &quot;type&quot;: 0&#10;                },&#10;                {&#10;                    &quot;id&quot;: &quot;2020-03-10T11:35:56&quot;,&#10;                    &quot;margin&quot;: {&#10;                        &quot;bottom&quot;: 1.6820000410079956,&#10;                        &quot;left&quot;: 1.690000057220459,&#10;                        &quot;right&quot;: 1.690000057220459,&#10;                        &quot;top&quot;: 0.026000002399086952&#10;                    },&#10;                    &quot;type&quot;: 0&#10;                }&#10;            ],&#10;            &quot;type&quot;: 0,&#10;            &quot;verticalAlign&quot;: 0&#10;        }&#10;    ],&#10;    &quot;type&quot;: 1&#10;}&#10;"/>
  <p:tag name="KSO_WM_SLIDE_CAN_ADD_NAVIGATION" val="1"/>
  <p:tag name="KSO_WM_SLIDE_BACKGROUND" val="[&quot;general&quot;,&quot;frame&quot;,&quot;bottomTop&quot;]"/>
  <p:tag name="KSO_WM_SLIDE_RATIO" val="1.777778"/>
  <p:tag name="KSO_WM_SLIDE_BK_DARK_LIGHT" val="1"/>
  <p:tag name="KSO_WM_SLIDE_BACKGROUND_TYPE" val="bottomTop"/>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6*i*0"/>
  <p:tag name="KSO_WM_UNIT_BK_DARK_LIGHT" val="1"/>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ID" val="diagram20201896_1*f*1"/>
  <p:tag name="KSO_WM_TEMPLATE_CATEGORY" val="diagram"/>
  <p:tag name="KSO_WM_TEMPLATE_INDEX" val="20201896"/>
  <p:tag name="KSO_WM_UNIT_LAYERLEVEL" val="1"/>
  <p:tag name="KSO_WM_TAG_VERSION" val="1.0"/>
  <p:tag name="KSO_WM_BEAUTIFY_FLAG" val="#wm#"/>
  <p:tag name="KSO_WM_UNIT_DEFAULT_FONT" val="14;20;2"/>
  <p:tag name="KSO_WM_UNIT_BLOCK" val="0"/>
  <p:tag name="KSO_WM_UNIT_SM_LIMIT_TYPE" val="1"/>
  <p:tag name="KSO_WM_UNIT_PLACING_PICTURE_MD4" val="0"/>
  <p:tag name="KSO_WM_UNIT_SMARTLAYOUT_COMPRESS_INFO" val="{&#10;    &quot;id&quot;: &quot;2020-03-10T11:35:56&quot;,&#10;    &quot;max&quot;: 0.0066128756305374736,&#10;    &quot;parentMax&quot;: {&#10;        &quot;max&quot;: 0.8250406676765536&#10;    },&#10;    &quot;topChanged&quot;: 0.0066128756305374736&#10;}&#10;"/>
  <p:tag name="KSO_WM_UNIT_TEXT_FILL_FORE_SCHEMECOLOR_INDEX_BRIGHTNESS" val="-0.25"/>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AS_UNIQUEID" val="439"/>
</p:tagLst>
</file>

<file path=ppt/tags/tag80.xml><?xml version="1.0" encoding="utf-8"?>
<p:tagLst xmlns:a="http://schemas.openxmlformats.org/drawingml/2006/main" xmlns:r="http://schemas.openxmlformats.org/officeDocument/2006/relationships" xmlns:p="http://schemas.openxmlformats.org/presentationml/2006/main">
  <p:tag name="KSO_WM_UNIT_TYPE" val="d"/>
  <p:tag name="KSO_WM_UNIT_PLACING_PICTURE_INFO" val="{&quot;full_picture&quot;:false,&quot;last_crop_picture&quot;:&quot;2-1&quot;,&quot;selected&quot;:&quot;2-1&quot;}"/>
  <p:tag name="KSO_WM_UNIT_VALUE" val="620*3046"/>
  <p:tag name="KSO_WM_UNIT_HIGHLIGHT" val="0"/>
  <p:tag name="KSO_WM_UNIT_COMPATIBLE" val="0"/>
  <p:tag name="KSO_WM_UNIT_DIAGRAM_ISNUMVISUAL" val="0"/>
  <p:tag name="KSO_WM_UNIT_DIAGRAM_ISREFERUNIT" val="0"/>
  <p:tag name="KSO_WM_UNIT_INDEX" val="2"/>
  <p:tag name="KSO_WM_UNIT_ID" val="diagram20201896_1*d*2"/>
  <p:tag name="KSO_WM_TEMPLATE_CATEGORY" val="diagram"/>
  <p:tag name="KSO_WM_TEMPLATE_INDEX" val="20201896"/>
  <p:tag name="KSO_WM_UNIT_LAYERLEVEL" val="1"/>
  <p:tag name="KSO_WM_TAG_VERSION" val="1.0"/>
  <p:tag name="KSO_WM_BEAUTIFY_FLAG" val="#wm#"/>
  <p:tag name="KSO_WM_UNIT_SUPPORT_UNIT_TYPE" val="[&quot;all&quot;]"/>
  <p:tag name="KSO_WM_UNIT_BLOCK" val="0"/>
  <p:tag name="KSO_WM_UNIT_PLACING_PICTURE_MD4" val="0"/>
  <p:tag name="REFSHAPE" val="243487084"/>
</p:tagLst>
</file>

<file path=ppt/tags/tag81.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20"/>
  <p:tag name="KSO_WM_TAG_VERSION" val="1.0"/>
  <p:tag name="KSO_WM_BEAUTIFY_FLAG" val="#wm#"/>
  <p:tag name="KSO_WM_SLIDE_LAYOUT" val="a_d_f"/>
  <p:tag name="KSO_WM_SLIDE_LAYOUT_CNT" val="1_1_1"/>
  <p:tag name="KSO_WM_SLIDE_TYPE" val="text"/>
  <p:tag name="KSO_WM_SLIDE_SUBTYPE" val="picTxt"/>
  <p:tag name="KSO_WM_SLIDE_SIZE" val="960*540"/>
  <p:tag name="KSO_WM_SLIDE_POSITION" val="0*0"/>
  <p:tag name="KSO_WM_TEMPLATE_MASTER_TYPE" val="1"/>
  <p:tag name="KSO_WM_TEMPLATE_COLOR_TYPE" val="1"/>
  <p:tag name="KSO_WM_TEMPLATE_CATEGORY" val="custom"/>
  <p:tag name="KSO_WM_TEMPLATE_INDEX" val="20204347"/>
  <p:tag name="KSO_WM_SLIDE_ID" val="custom20204347_20"/>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47_20*i*1"/>
  <p:tag name="KSO_WM_TEMPLATE_CATEGORY" val="custom"/>
  <p:tag name="KSO_WM_TEMPLATE_INDEX" val="20204347"/>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添加大标题"/>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custom20204347_20*a*1"/>
  <p:tag name="KSO_WM_TEMPLATE_CATEGORY" val="custom"/>
  <p:tag name="KSO_WM_TEMPLATE_INDEX" val="20204347"/>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
  <p:tag name="KSO_WM_UNIT_NOCLEAR" val="0"/>
  <p:tag name="KSO_WM_UNIT_VALUE" val="86"/>
  <p:tag name="KSO_WM_UNIT_HIGHLIGHT" val="0"/>
  <p:tag name="KSO_WM_UNIT_COMPATIBLE" val="0"/>
  <p:tag name="KSO_WM_UNIT_DIAGRAM_ISNUMVISUAL" val="0"/>
  <p:tag name="KSO_WM_UNIT_DIAGRAM_ISREFERUNIT" val="0"/>
  <p:tag name="KSO_WM_UNIT_TYPE" val="f"/>
  <p:tag name="KSO_WM_UNIT_INDEX" val="1"/>
  <p:tag name="KSO_WM_UNIT_ID" val="custom20204347_20*f*1"/>
  <p:tag name="KSO_WM_TEMPLATE_CATEGORY" val="custom"/>
  <p:tag name="KSO_WM_TEMPLATE_INDEX" val="20204347"/>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965,&quot;width&quot;:12000}"/>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321"/>
</p:tagLst>
</file>

<file path=ppt/tags/tag87.xml><?xml version="1.0" encoding="utf-8"?>
<p:tagLst xmlns:a="http://schemas.openxmlformats.org/drawingml/2006/main" xmlns:r="http://schemas.openxmlformats.org/officeDocument/2006/relationships" xmlns:p="http://schemas.openxmlformats.org/presentationml/2006/main">
  <p:tag name="KSO_WM_UNIT_VALUE" val="1198*3046"/>
  <p:tag name="KSO_WM_UNIT_HIGHLIGHT" val="0"/>
  <p:tag name="KSO_WM_UNIT_COMPATIBLE" val="0"/>
  <p:tag name="KSO_WM_UNIT_DIAGRAM_ISNUMVISUAL" val="0"/>
  <p:tag name="KSO_WM_UNIT_DIAGRAM_ISREFERUNIT" val="0"/>
  <p:tag name="KSO_WM_UNIT_TYPE" val="d"/>
  <p:tag name="KSO_WM_UNIT_INDEX" val="1"/>
  <p:tag name="KSO_WM_UNIT_ID" val="diagram20202386_1*d*1"/>
  <p:tag name="KSO_WM_TEMPLATE_CATEGORY" val="diagram"/>
  <p:tag name="KSO_WM_TEMPLATE_INDEX" val="20202386"/>
  <p:tag name="KSO_WM_UNIT_LAYERLEVEL" val="1"/>
  <p:tag name="KSO_WM_TAG_VERSION" val="1.0"/>
  <p:tag name="KSO_WM_BEAUTIFY_FLAG" val="#wm#"/>
  <p:tag name="KSO_WM_UNIT_PLACING_PICTURE_INFO" val="{&quot;full_picture&quot;:false,&quot;last_crop_picture&quot;:&quot;1-1&quot;,&quot;selected&quot;:&quot;1-1&quot;,&quot;spacing&quot;:6}"/>
  <p:tag name="KSO_WM_UNIT_SUPPORT_UNIT_TYPE" val="[&quot;all&quot;]"/>
  <p:tag name="KSO_WM_UNIT_BLOCK" val="0"/>
  <p:tag name="KSO_WM_UNIT_PLACING_PICTURE" val="43773.6692183912"/>
  <p:tag name="KSO_WM_UNIT_PLACING_PICTURE_MD4" val="0"/>
  <p:tag name="REFSHAPE" val="185927980"/>
</p:tagLst>
</file>

<file path=ppt/tags/tag8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TEMPLATE_SUBCATEGORY" val="0"/>
  <p:tag name="KSO_WM_SLIDE_ITEM_CNT" val="0"/>
  <p:tag name="KSO_WM_SLIDE_INDEX" val="15"/>
  <p:tag name="KSO_WM_TAG_VERSION" val="1.0"/>
  <p:tag name="KSO_WM_BEAUTIFY_FLAG" val="#wm#"/>
  <p:tag name="KSO_WM_SLIDE_LAYOUT" val="a_f_i"/>
  <p:tag name="KSO_WM_SLIDE_LAYOUT_CNT" val="1_2_1"/>
  <p:tag name="KSO_WM_SLIDE_TYPE" val="text"/>
  <p:tag name="KSO_WM_SLIDE_SUBTYPE" val="pureTxt"/>
  <p:tag name="KSO_WM_SLIDE_SIZE" val="959*539"/>
  <p:tag name="KSO_WM_SLIDE_POSITION" val="0*0"/>
  <p:tag name="KSO_WM_TEMPLATE_MASTER_TYPE" val="1"/>
  <p:tag name="KSO_WM_TEMPLATE_COLOR_TYPE" val="1"/>
  <p:tag name="KSO_WM_TEMPLATE_CATEGORY" val="custom"/>
  <p:tag name="KSO_WM_TEMPLATE_INDEX" val="20204347"/>
  <p:tag name="KSO_WM_SLIDE_ID" val="custom20204291_15"/>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SUBTYPE" val="h"/>
  <p:tag name="KSO_WM_UNIT_TYPE" val="i"/>
  <p:tag name="KSO_WM_UNIT_INDEX" val="1"/>
  <p:tag name="KSO_WM_TEMPLATE_CATEGORY" val="custom"/>
  <p:tag name="KSO_WM_TEMPLATE_INDEX" val="20204291"/>
  <p:tag name="KSO_WM_UNIT_ID" val="custom20204291_15*i*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1"/>
</p:tagLst>
</file>

<file path=ppt/tags/tag9.xml><?xml version="1.0" encoding="utf-8"?>
<p:tagLst xmlns:a="http://schemas.openxmlformats.org/drawingml/2006/main" xmlns:r="http://schemas.openxmlformats.org/officeDocument/2006/relationships" xmlns:p="http://schemas.openxmlformats.org/presentationml/2006/main">
  <p:tag name="AS_UNIQUEID" val="440"/>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1"/>
  <p:tag name="KSO_WM_TEMPLATE_CATEGORY" val="custom"/>
  <p:tag name="KSO_WM_TEMPLATE_INDEX" val="20204291"/>
  <p:tag name="KSO_WM_UNIT_ID" val="custom20204291_15*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YPE" val="i"/>
  <p:tag name="KSO_WM_UNIT_INDEX" val="2"/>
  <p:tag name="KSO_WM_TEMPLATE_CATEGORY" val="custom"/>
  <p:tag name="KSO_WM_TEMPLATE_INDEX" val="20204291"/>
  <p:tag name="KSO_WM_UNIT_ID" val="custom20204291_15*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 name="KSO_WM_UNIT_SMARTLAYOUT_COMPRESS_INFO" val="{&#10;    &quot;id&quot;: &quot;2020-03-09T13:39:14&quot;,&#10;    &quot;max&quot;: 0.32496371171606597,&#10;    &quot;parentMax&quot;: {&#10;        &quot;max&quot;: 2.1784221150555894&#10;    },&#10;    &quot;topChanged&quot;: 0&#10;}&#10;"/>
  <p:tag name="KSO_WM_UNIT_TEXT_FILL_FORE_SCHEMECOLOR_INDEX_BRIGHTNESS" val="0.25"/>
  <p:tag name="KSO_WM_UNIT_TEXT_FILL_FORE_SCHEMECOLOR_INDEX" val="13"/>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AS_UNIQUEID" val="743"/>
</p:tagLst>
</file>

<file path=ppt/tags/tag94.xml><?xml version="1.0" encoding="utf-8"?>
<p:tagLst xmlns:a="http://schemas.openxmlformats.org/drawingml/2006/main" xmlns:r="http://schemas.openxmlformats.org/officeDocument/2006/relationships" xmlns:p="http://schemas.openxmlformats.org/presentationml/2006/main">
  <p:tag name="AS_UNIQUEID" val="744"/>
</p:tagLst>
</file>

<file path=ppt/tags/tag95.xml><?xml version="1.0" encoding="utf-8"?>
<p:tagLst xmlns:a="http://schemas.openxmlformats.org/drawingml/2006/main" xmlns:r="http://schemas.openxmlformats.org/officeDocument/2006/relationships" xmlns:p="http://schemas.openxmlformats.org/presentationml/2006/main">
  <p:tag name="AS_UNIQUEID" val="745"/>
</p:tagLst>
</file>

<file path=ppt/tags/tag96.xml><?xml version="1.0" encoding="utf-8"?>
<p:tagLst xmlns:a="http://schemas.openxmlformats.org/drawingml/2006/main" xmlns:r="http://schemas.openxmlformats.org/officeDocument/2006/relationships" xmlns:p="http://schemas.openxmlformats.org/presentationml/2006/main">
  <p:tag name="AS_UNIQUEID" val="746"/>
</p:tagLst>
</file>

<file path=ppt/tags/tag97.xml><?xml version="1.0" encoding="utf-8"?>
<p:tagLst xmlns:a="http://schemas.openxmlformats.org/drawingml/2006/main" xmlns:r="http://schemas.openxmlformats.org/officeDocument/2006/relationships" xmlns:p="http://schemas.openxmlformats.org/presentationml/2006/main">
  <p:tag name="AS_UNIQUEID" val="747"/>
</p:tagLst>
</file>

<file path=ppt/tags/tag98.xml><?xml version="1.0" encoding="utf-8"?>
<p:tagLst xmlns:a="http://schemas.openxmlformats.org/drawingml/2006/main" xmlns:r="http://schemas.openxmlformats.org/officeDocument/2006/relationships" xmlns:p="http://schemas.openxmlformats.org/presentationml/2006/main">
  <p:tag name="AS_UNIQUEID" val="748"/>
</p:tagLst>
</file>

<file path=ppt/tags/tag99.xml><?xml version="1.0" encoding="utf-8"?>
<p:tagLst xmlns:a="http://schemas.openxmlformats.org/drawingml/2006/main" xmlns:r="http://schemas.openxmlformats.org/officeDocument/2006/relationships" xmlns:p="http://schemas.openxmlformats.org/presentationml/2006/main">
  <p:tag name="AS_UNIQUEID" val="74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1516</TotalTime>
  <Words>3750</Words>
  <Application>Microsoft Office PowerPoint</Application>
  <PresentationFormat>宽屏</PresentationFormat>
  <Paragraphs>493</Paragraphs>
  <Slides>88</Slides>
  <Notes>9</Notes>
  <HiddenSlides>1</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88</vt:i4>
      </vt:variant>
    </vt:vector>
  </HeadingPairs>
  <TitlesOfParts>
    <vt:vector size="110" baseType="lpstr">
      <vt:lpstr>等线</vt:lpstr>
      <vt:lpstr>方正粗黑宋简体</vt:lpstr>
      <vt:lpstr>仿宋</vt:lpstr>
      <vt:lpstr>黑体</vt:lpstr>
      <vt:lpstr>华文细黑</vt:lpstr>
      <vt:lpstr>华文中宋</vt:lpstr>
      <vt:lpstr>楷体</vt:lpstr>
      <vt:lpstr>楷体_GB2312</vt:lpstr>
      <vt:lpstr>宋体</vt:lpstr>
      <vt:lpstr>微软雅黑</vt:lpstr>
      <vt:lpstr>Arial</vt:lpstr>
      <vt:lpstr>Calibri</vt:lpstr>
      <vt:lpstr>Calibri Light</vt:lpstr>
      <vt:lpstr>Courier New</vt:lpstr>
      <vt:lpstr>Segoe UI</vt:lpstr>
      <vt:lpstr>Tahoma</vt:lpstr>
      <vt:lpstr>Times New Roman</vt:lpstr>
      <vt:lpstr>Verdana</vt:lpstr>
      <vt:lpstr>Wingdings</vt:lpstr>
      <vt:lpstr>Office 主题</vt:lpstr>
      <vt:lpstr>Bitmap Image</vt:lpstr>
      <vt:lpstr>Photo Editor 照片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胡杨林景观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58</cp:revision>
  <dcterms:created xsi:type="dcterms:W3CDTF">2021-03-15T06:41:08Z</dcterms:created>
  <dcterms:modified xsi:type="dcterms:W3CDTF">2021-03-19T01:07:35Z</dcterms:modified>
</cp:coreProperties>
</file>